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4" r:id="rId6"/>
    <p:sldId id="262" r:id="rId7"/>
    <p:sldId id="265" r:id="rId8"/>
    <p:sldId id="267" r:id="rId9"/>
    <p:sldId id="263" r:id="rId10"/>
    <p:sldId id="266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4700" autoAdjust="0"/>
  </p:normalViewPr>
  <p:slideViewPr>
    <p:cSldViewPr>
      <p:cViewPr varScale="1">
        <p:scale>
          <a:sx n="87" d="100"/>
          <a:sy n="8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4510" y="337104"/>
            <a:ext cx="12723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과목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저자</a:t>
            </a:r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012160" y="332656"/>
            <a:ext cx="26997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r" defTabSz="914400" rtl="0" eaLnBrk="1" latinLnBrk="1" hangingPunct="1">
              <a:buNone/>
              <a:defRPr lang="ko-KR" altLang="en-US" sz="15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돋움체" pitchFamily="49" charset="-127"/>
                <a:ea typeface="돋움체" pitchFamily="49" charset="-127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단원별</a:t>
            </a:r>
            <a:r>
              <a:rPr lang="ko-KR" altLang="en-US" dirty="0" smtClean="0"/>
              <a:t> 내용 정리 판서 자료</a:t>
            </a:r>
          </a:p>
        </p:txBody>
      </p:sp>
      <p:sp>
        <p:nvSpPr>
          <p:cNvPr id="38" name="텍스트 개체 틀 3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11413" y="1916832"/>
            <a:ext cx="5328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3538" indent="-363538" algn="l" defTabSz="914400" rtl="0" eaLnBrk="1" latinLnBrk="1" hangingPunct="1">
              <a:buFont typeface="+mj-lt"/>
              <a:buAutoNum type="romanUcPeriod"/>
              <a:tabLst/>
              <a:defRPr lang="ko-KR" altLang="en-US" sz="2400" b="1" kern="1200" spc="-150" dirty="0" smtClean="0">
                <a:solidFill>
                  <a:srgbClr val="FF6600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err="1" smtClean="0"/>
              <a:t>단원명</a:t>
            </a:r>
            <a:endParaRPr lang="ko-KR" altLang="en-US" dirty="0" smtClean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09971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algn="ctr" defTabSz="914400" rtl="0" eaLnBrk="1" latinLnBrk="1" hangingPunct="1">
              <a:buNone/>
              <a:defRPr lang="ko-KR" altLang="en-US" sz="5400" kern="1200" spc="-30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213100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14338" indent="-414338" algn="ctr" defTabSz="914400" rtl="0" eaLnBrk="1" latinLnBrk="1" hangingPunct="1">
              <a:buNone/>
              <a:defRPr lang="ko-KR" altLang="en-US" sz="36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25869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43" name="차트 개체 틀 42"/>
          <p:cNvSpPr>
            <a:spLocks noGrp="1"/>
          </p:cNvSpPr>
          <p:nvPr>
            <p:ph type="chart" sz="quarter" idx="17"/>
          </p:nvPr>
        </p:nvSpPr>
        <p:spPr>
          <a:xfrm>
            <a:off x="832058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66700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48" name="텍스트 개체 틀 46"/>
          <p:cNvSpPr>
            <a:spLocks noGrp="1"/>
          </p:cNvSpPr>
          <p:nvPr>
            <p:ph type="body" sz="quarter" idx="19" hasCustomPrompt="1"/>
          </p:nvPr>
        </p:nvSpPr>
        <p:spPr>
          <a:xfrm>
            <a:off x="1943100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6" name="텍스트 개체 틀 40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67" name="차트 개체 틀 42"/>
          <p:cNvSpPr>
            <a:spLocks noGrp="1"/>
          </p:cNvSpPr>
          <p:nvPr>
            <p:ph type="chart" sz="quarter" idx="21"/>
          </p:nvPr>
        </p:nvSpPr>
        <p:spPr>
          <a:xfrm>
            <a:off x="3565733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8" name="텍스트 개체 틀 46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000375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9" name="텍스트 개체 틀 46"/>
          <p:cNvSpPr>
            <a:spLocks noGrp="1"/>
          </p:cNvSpPr>
          <p:nvPr>
            <p:ph type="body" sz="quarter" idx="23" hasCustomPrompt="1"/>
          </p:nvPr>
        </p:nvSpPr>
        <p:spPr>
          <a:xfrm>
            <a:off x="4676775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3" name="텍스트 개체 틀 40"/>
          <p:cNvSpPr>
            <a:spLocks noGrp="1"/>
          </p:cNvSpPr>
          <p:nvPr>
            <p:ph type="body" sz="quarter" idx="24" hasCustomPrompt="1"/>
          </p:nvPr>
        </p:nvSpPr>
        <p:spPr>
          <a:xfrm>
            <a:off x="5933754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74" name="차트 개체 틀 42"/>
          <p:cNvSpPr>
            <a:spLocks noGrp="1"/>
          </p:cNvSpPr>
          <p:nvPr>
            <p:ph type="chart" sz="quarter" idx="25"/>
          </p:nvPr>
        </p:nvSpPr>
        <p:spPr>
          <a:xfrm>
            <a:off x="6299087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5" name="텍스트 개체 틀 4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5733729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6" name="텍스트 개체 틀 46"/>
          <p:cNvSpPr>
            <a:spLocks noGrp="1"/>
          </p:cNvSpPr>
          <p:nvPr>
            <p:ph type="body" sz="quarter" idx="27" hasCustomPrompt="1"/>
          </p:nvPr>
        </p:nvSpPr>
        <p:spPr>
          <a:xfrm>
            <a:off x="7410129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128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2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3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1104901" y="2568576"/>
            <a:ext cx="7315200" cy="4317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300" b="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5" name="표 개체 틀 34"/>
          <p:cNvSpPr>
            <a:spLocks noGrp="1"/>
          </p:cNvSpPr>
          <p:nvPr>
            <p:ph type="tbl" sz="quarter" idx="18"/>
          </p:nvPr>
        </p:nvSpPr>
        <p:spPr>
          <a:xfrm>
            <a:off x="1104900" y="3124199"/>
            <a:ext cx="7315200" cy="1085851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755649" y="4321176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표 개체 틀 34"/>
          <p:cNvSpPr>
            <a:spLocks noGrp="1"/>
          </p:cNvSpPr>
          <p:nvPr>
            <p:ph type="tbl" sz="quarter" idx="20"/>
          </p:nvPr>
        </p:nvSpPr>
        <p:spPr>
          <a:xfrm>
            <a:off x="1104900" y="4838699"/>
            <a:ext cx="7315200" cy="1533526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1764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587500"/>
            <a:ext cx="7943850" cy="463391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6641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핵심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3" name="텍스트 개체 틀 5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54" y="121920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갈  </a:t>
            </a:r>
            <a:r>
              <a:rPr lang="ko-KR" altLang="en-US" dirty="0" err="1" smtClean="0"/>
              <a:t>래</a:t>
            </a:r>
            <a:endParaRPr lang="ko-KR" altLang="en-US" dirty="0"/>
          </a:p>
        </p:txBody>
      </p:sp>
      <p:sp>
        <p:nvSpPr>
          <p:cNvPr id="81" name="텍스트 개체 틀 5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54" y="193458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성  격</a:t>
            </a:r>
            <a:endParaRPr lang="ko-KR" altLang="en-US" dirty="0"/>
          </a:p>
        </p:txBody>
      </p:sp>
      <p:sp>
        <p:nvSpPr>
          <p:cNvPr id="93" name="텍스트 개체 틀 52"/>
          <p:cNvSpPr>
            <a:spLocks noGrp="1"/>
          </p:cNvSpPr>
          <p:nvPr>
            <p:ph type="body" sz="quarter" idx="17" hasCustomPrompt="1"/>
          </p:nvPr>
        </p:nvSpPr>
        <p:spPr>
          <a:xfrm>
            <a:off x="627154" y="336534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  재</a:t>
            </a:r>
            <a:endParaRPr lang="ko-KR" altLang="en-US" dirty="0"/>
          </a:p>
        </p:txBody>
      </p:sp>
      <p:sp>
        <p:nvSpPr>
          <p:cNvPr id="99" name="텍스트 개체 틀 52"/>
          <p:cNvSpPr>
            <a:spLocks noGrp="1"/>
          </p:cNvSpPr>
          <p:nvPr>
            <p:ph type="body" sz="quarter" idx="18" hasCustomPrompt="1"/>
          </p:nvPr>
        </p:nvSpPr>
        <p:spPr>
          <a:xfrm>
            <a:off x="627154" y="408072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주  제</a:t>
            </a:r>
            <a:endParaRPr lang="ko-KR" altLang="en-US" dirty="0"/>
          </a:p>
        </p:txBody>
      </p:sp>
      <p:sp>
        <p:nvSpPr>
          <p:cNvPr id="105" name="텍스트 개체 틀 52"/>
          <p:cNvSpPr>
            <a:spLocks noGrp="1"/>
          </p:cNvSpPr>
          <p:nvPr>
            <p:ph type="body" sz="quarter" idx="19" hasCustomPrompt="1"/>
          </p:nvPr>
        </p:nvSpPr>
        <p:spPr>
          <a:xfrm>
            <a:off x="627154" y="4796101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특</a:t>
            </a:r>
            <a:r>
              <a:rPr lang="ko-KR" altLang="en-US" dirty="0" smtClean="0"/>
              <a:t>  징</a:t>
            </a:r>
            <a:endParaRPr lang="ko-KR" altLang="en-US" dirty="0"/>
          </a:p>
        </p:txBody>
      </p:sp>
      <p:sp>
        <p:nvSpPr>
          <p:cNvPr id="60" name="텍스트 개체 틀 52"/>
          <p:cNvSpPr>
            <a:spLocks noGrp="1"/>
          </p:cNvSpPr>
          <p:nvPr>
            <p:ph type="body" sz="quarter" idx="14" hasCustomPrompt="1"/>
          </p:nvPr>
        </p:nvSpPr>
        <p:spPr>
          <a:xfrm>
            <a:off x="627154" y="264996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어  조</a:t>
            </a:r>
            <a:endParaRPr lang="ko-KR" altLang="en-US" dirty="0"/>
          </a:p>
        </p:txBody>
      </p:sp>
      <p:sp>
        <p:nvSpPr>
          <p:cNvPr id="107" name="텍스트 개체 틀 106"/>
          <p:cNvSpPr>
            <a:spLocks noGrp="1"/>
          </p:cNvSpPr>
          <p:nvPr>
            <p:ph type="body" sz="quarter" idx="20" hasCustomPrompt="1"/>
          </p:nvPr>
        </p:nvSpPr>
        <p:spPr>
          <a:xfrm>
            <a:off x="2357437" y="127387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8" name="텍스트 개체 틀 106"/>
          <p:cNvSpPr>
            <a:spLocks noGrp="1"/>
          </p:cNvSpPr>
          <p:nvPr>
            <p:ph type="body" sz="quarter" idx="21" hasCustomPrompt="1"/>
          </p:nvPr>
        </p:nvSpPr>
        <p:spPr>
          <a:xfrm>
            <a:off x="2357437" y="198925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9" name="텍스트 개체 틀 106"/>
          <p:cNvSpPr>
            <a:spLocks noGrp="1"/>
          </p:cNvSpPr>
          <p:nvPr>
            <p:ph type="body" sz="quarter" idx="22" hasCustomPrompt="1"/>
          </p:nvPr>
        </p:nvSpPr>
        <p:spPr>
          <a:xfrm>
            <a:off x="2357437" y="270463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0" name="텍스트 개체 틀 106"/>
          <p:cNvSpPr>
            <a:spLocks noGrp="1"/>
          </p:cNvSpPr>
          <p:nvPr>
            <p:ph type="body" sz="quarter" idx="23" hasCustomPrompt="1"/>
          </p:nvPr>
        </p:nvSpPr>
        <p:spPr>
          <a:xfrm>
            <a:off x="2357437" y="342001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1" name="텍스트 개체 틀 106"/>
          <p:cNvSpPr>
            <a:spLocks noGrp="1"/>
          </p:cNvSpPr>
          <p:nvPr>
            <p:ph type="body" sz="quarter" idx="24" hasCustomPrompt="1"/>
          </p:nvPr>
        </p:nvSpPr>
        <p:spPr>
          <a:xfrm>
            <a:off x="2357437" y="413539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2" name="텍스트 개체 틀 106"/>
          <p:cNvSpPr>
            <a:spLocks noGrp="1"/>
          </p:cNvSpPr>
          <p:nvPr>
            <p:ph type="body" sz="quarter" idx="25" hasCustomPrompt="1"/>
          </p:nvPr>
        </p:nvSpPr>
        <p:spPr>
          <a:xfrm>
            <a:off x="2357437" y="4850774"/>
            <a:ext cx="6033527" cy="1603813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179388">
              <a:buSzPct val="50000"/>
              <a:buFontTx/>
              <a:buBlip>
                <a:blip r:embed="rId2"/>
              </a:buBlip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64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851646" y="1831671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1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94965" y="1656803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6" hasCustomPrompt="1"/>
          </p:nvPr>
        </p:nvSpPr>
        <p:spPr>
          <a:xfrm>
            <a:off x="851646" y="3512554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94965" y="3337686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646" y="5193436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94965" y="5018568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7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87506" y="1396642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94965" y="1199604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0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7506" y="3198548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1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2294965" y="3001510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2" name="텍스트 개체 틀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7506" y="5009419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4965" y="4812381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4846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0" y="2602706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2602706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366236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3662362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4" name="텍스트 개체 틀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0" y="4722018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5" name="텍스트 개체 틀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00300" y="4722018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5781675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5781675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619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1095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284321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843211"/>
            <a:ext cx="6019800" cy="1566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461010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4610099"/>
            <a:ext cx="6019800" cy="1876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459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+그림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79" name="텍스트 개체 틀 78"/>
          <p:cNvSpPr>
            <a:spLocks noGrp="1"/>
          </p:cNvSpPr>
          <p:nvPr>
            <p:ph type="body" sz="quarter" idx="14" hasCustomPrompt="1"/>
          </p:nvPr>
        </p:nvSpPr>
        <p:spPr>
          <a:xfrm>
            <a:off x="585173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4" name="텍스트 개체 틀 78"/>
          <p:cNvSpPr>
            <a:spLocks noGrp="1"/>
          </p:cNvSpPr>
          <p:nvPr>
            <p:ph type="body" sz="quarter" idx="15" hasCustomPrompt="1"/>
          </p:nvPr>
        </p:nvSpPr>
        <p:spPr>
          <a:xfrm>
            <a:off x="6034702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8" name="텍스트 개체 틀 78"/>
          <p:cNvSpPr>
            <a:spLocks noGrp="1"/>
          </p:cNvSpPr>
          <p:nvPr>
            <p:ph type="body" sz="quarter" idx="16" hasCustomPrompt="1"/>
          </p:nvPr>
        </p:nvSpPr>
        <p:spPr>
          <a:xfrm>
            <a:off x="3309938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9" name="텍스트 개체 틀 51"/>
          <p:cNvSpPr>
            <a:spLocks noGrp="1"/>
          </p:cNvSpPr>
          <p:nvPr>
            <p:ph type="body" sz="quarter" idx="17" hasCustomPrompt="1"/>
          </p:nvPr>
        </p:nvSpPr>
        <p:spPr>
          <a:xfrm>
            <a:off x="521004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4" name="텍스트 개체 틀 51"/>
          <p:cNvSpPr>
            <a:spLocks noGrp="1"/>
          </p:cNvSpPr>
          <p:nvPr>
            <p:ph type="body" sz="quarter" idx="18" hasCustomPrompt="1"/>
          </p:nvPr>
        </p:nvSpPr>
        <p:spPr>
          <a:xfrm>
            <a:off x="3216579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5" name="텍스트 개체 틀 51"/>
          <p:cNvSpPr>
            <a:spLocks noGrp="1"/>
          </p:cNvSpPr>
          <p:nvPr>
            <p:ph type="body" sz="quarter" idx="19" hasCustomPrompt="1"/>
          </p:nvPr>
        </p:nvSpPr>
        <p:spPr>
          <a:xfrm>
            <a:off x="5919788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5326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833438" y="3743325"/>
            <a:ext cx="7477125" cy="0"/>
          </a:xfrm>
          <a:prstGeom prst="line">
            <a:avLst/>
          </a:prstGeom>
          <a:ln w="12700">
            <a:solidFill>
              <a:srgbClr val="6F9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6544" y="1598188"/>
            <a:ext cx="7599285" cy="2121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976544" y="3773488"/>
            <a:ext cx="7581900" cy="2254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답을 입력해주세요</a:t>
            </a:r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28" y="1358483"/>
            <a:ext cx="518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4000" b="1" spc="-150" dirty="0">
                <a:solidFill>
                  <a:srgbClr val="6F980A"/>
                </a:solidFill>
              </a:rPr>
              <a:t>1.</a:t>
            </a:r>
            <a:endParaRPr lang="ko-KR" altLang="en-US" sz="4000" b="1" spc="-150" dirty="0">
              <a:solidFill>
                <a:srgbClr val="6F9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6619" y="1988840"/>
            <a:ext cx="2843213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4700" b="1" kern="1200" spc="-15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4741894" y="2852738"/>
            <a:ext cx="4032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indent="-414338" algn="l" defTabSz="914400" rtl="0" eaLnBrk="1" latinLnBrk="1" hangingPunct="1">
              <a:buFont typeface="+mj-lt"/>
              <a:buNone/>
              <a:defRPr lang="ko-KR" altLang="en-US" sz="4000" kern="1200" spc="-100" baseline="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975" y="4338638"/>
            <a:ext cx="4002088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57200" indent="-293688">
              <a:buFont typeface="+mj-lt"/>
              <a:buAutoNum type="arabicParenR"/>
              <a:defRPr sz="24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975" y="3803650"/>
            <a:ext cx="4003200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84163" indent="-284163">
              <a:buFont typeface="+mj-lt"/>
              <a:buAutoNum type="arabicPeriod"/>
              <a:defRPr sz="24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err="1" smtClean="0"/>
              <a:t>단원명을</a:t>
            </a:r>
            <a:r>
              <a:rPr lang="ko-KR" altLang="en-US" dirty="0" smtClean="0"/>
              <a:t>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O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9" name="그림 8" descr="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96240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X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8" name="그림 7" descr="01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10025"/>
            <a:ext cx="2781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숙어+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1283075"/>
            <a:ext cx="7369175" cy="762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spc="-150" baseline="0">
                <a:solidFill>
                  <a:srgbClr val="6F98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22675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6725" y="286814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1" name="텍스트 개체 틀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392598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6725" y="45266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lang="ko-KR" altLang="en-US" sz="32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8163" lvl="0" indent="-358775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spc="-15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8" name="그림 개체 틀 27"/>
          <p:cNvSpPr>
            <a:spLocks noGrp="1"/>
          </p:cNvSpPr>
          <p:nvPr>
            <p:ph type="pic" sz="quarter" idx="15"/>
          </p:nvPr>
        </p:nvSpPr>
        <p:spPr>
          <a:xfrm>
            <a:off x="607587" y="3083858"/>
            <a:ext cx="7558088" cy="284227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-342900" algn="just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sz="2800" b="1" spc="-150" baseline="0">
                <a:solidFill>
                  <a:srgbClr val="FF6600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38" name="텍스트 개체 틀 25"/>
          <p:cNvSpPr>
            <a:spLocks noGrp="1"/>
          </p:cNvSpPr>
          <p:nvPr>
            <p:ph type="body" sz="quarter" idx="18" hasCustomPrompt="1"/>
          </p:nvPr>
        </p:nvSpPr>
        <p:spPr>
          <a:xfrm>
            <a:off x="605675" y="3083112"/>
            <a:ext cx="7560000" cy="861359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4476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영영풀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lang="ko-KR" altLang="en-US" sz="2800" b="1" kern="1200" spc="-150" baseline="0" dirty="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lang="ko-KR" altLang="en-US" sz="2300" b="1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38735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221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238250"/>
            <a:ext cx="7972425" cy="51339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53377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독해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8703" y="1678994"/>
            <a:ext cx="7666595" cy="232126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20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525245" y="4420232"/>
            <a:ext cx="258899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1" kern="1200" spc="-70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 입력</a:t>
            </a:r>
            <a:endParaRPr lang="ko-KR" altLang="en-US" dirty="0"/>
          </a:p>
        </p:txBody>
      </p:sp>
      <p:sp>
        <p:nvSpPr>
          <p:cNvPr id="27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5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11847"/>
            <a:ext cx="7467600" cy="12732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0" kern="1200" spc="-7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61950" marR="0" lvl="0" indent="-26987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ko-KR" altLang="en-US" sz="2500" b="0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내용 입력</a:t>
            </a:r>
            <a:endParaRPr kumimoji="0" lang="ko-KR" altLang="en-US" sz="2500" b="0" i="0" u="none" strike="noStrike" kern="1200" cap="none" spc="-7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441825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06292"/>
            <a:ext cx="640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49263" indent="-449263" algn="ctr" defTabSz="914400" rtl="0" eaLnBrk="1" latinLnBrk="1" hangingPunct="1">
              <a:buFont typeface="+mj-lt"/>
              <a:buAutoNum type="arabicPeriod"/>
              <a:tabLst>
                <a:tab pos="2795588" algn="l"/>
              </a:tabLst>
              <a:defRPr lang="ko-KR" altLang="en-US" sz="3600" b="1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대단원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3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화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24" name="그림 개체 틀 23"/>
          <p:cNvSpPr>
            <a:spLocks noGrp="1"/>
          </p:cNvSpPr>
          <p:nvPr>
            <p:ph type="pic" sz="quarter" idx="17"/>
          </p:nvPr>
        </p:nvSpPr>
        <p:spPr>
          <a:xfrm>
            <a:off x="762000" y="1828800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1766047" y="1828800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28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75013" y="2801073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7" name="그림 개체 틀 23"/>
          <p:cNvSpPr>
            <a:spLocks noGrp="1"/>
          </p:cNvSpPr>
          <p:nvPr>
            <p:ph type="pic" sz="quarter" idx="20"/>
          </p:nvPr>
        </p:nvSpPr>
        <p:spPr>
          <a:xfrm>
            <a:off x="762000" y="4333152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18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66047" y="4333152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9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75013" y="5305425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</p:spTree>
    <p:extLst>
      <p:ext uri="{BB962C8B-B14F-4D97-AF65-F5344CB8AC3E}">
        <p14:creationId xmlns:p14="http://schemas.microsoft.com/office/powerpoint/2010/main" val="6114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412776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7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9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28763"/>
            <a:ext cx="79508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SzPct val="50000"/>
              <a:buFontTx/>
              <a:buBlip>
                <a:blip r:embed="rId2"/>
              </a:buBlip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4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단계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arabi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arenR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buFont typeface="+mj-lt"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1691974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53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단계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29" y="1533525"/>
            <a:ext cx="7943850" cy="1848030"/>
          </a:xfrm>
          <a:prstGeom prst="rect">
            <a:avLst/>
          </a:prstGeom>
        </p:spPr>
        <p:txBody>
          <a:bodyPr lIns="0" rIns="0"/>
          <a:lstStyle>
            <a:lvl1pPr marL="361950" indent="-361950">
              <a:lnSpc>
                <a:spcPct val="120000"/>
              </a:lnSpc>
              <a:buSzPct val="70000"/>
              <a:buFontTx/>
              <a:buBlip>
                <a:blip r:embed="rId2"/>
              </a:buBlip>
              <a:defRPr sz="2800" b="1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내용을 입력해 주세요</a:t>
            </a:r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72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이미지+강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47825"/>
            <a:ext cx="3952875" cy="2533650"/>
          </a:xfrm>
          <a:prstGeom prst="rect">
            <a:avLst/>
          </a:prstGeom>
        </p:spPr>
        <p:txBody>
          <a:bodyPr/>
          <a:lstStyle>
            <a:lvl1pPr>
              <a:buNone/>
              <a:defRPr sz="23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0" y="4419600"/>
            <a:ext cx="7943850" cy="1943100"/>
          </a:xfrm>
          <a:prstGeom prst="rect">
            <a:avLst/>
          </a:prstGeom>
        </p:spPr>
        <p:txBody>
          <a:bodyPr lIns="108000" tIns="72000" rIns="108000" bIns="72000" anchor="ctr" anchorCtr="0"/>
          <a:lstStyle>
            <a:lvl1pPr marL="0" indent="0" algn="ctr">
              <a:buNone/>
              <a:defRPr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4572000" y="1608138"/>
            <a:ext cx="3756011" cy="2595562"/>
          </a:xfrm>
          <a:prstGeom prst="roundRect">
            <a:avLst>
              <a:gd name="adj" fmla="val 4682"/>
            </a:avLst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5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목표+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텍스트 개체 틀 4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19325" y="1800225"/>
            <a:ext cx="6038850" cy="11239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>
              <a:buNone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7" name="텍스트 개체 틀 4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19325" y="2933700"/>
            <a:ext cx="6038850" cy="4762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266700" indent="-266700">
              <a:buFont typeface="+mj-lt"/>
              <a:buAutoNum type="arabicPeriod"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8" name="텍스트 개체 틀 45"/>
          <p:cNvSpPr>
            <a:spLocks noGrp="1"/>
          </p:cNvSpPr>
          <p:nvPr>
            <p:ph type="body" sz="quarter" idx="19" hasCustomPrompt="1"/>
          </p:nvPr>
        </p:nvSpPr>
        <p:spPr>
          <a:xfrm>
            <a:off x="661987" y="1775996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19" name="텍스트 개체 틀 45"/>
          <p:cNvSpPr>
            <a:spLocks noGrp="1"/>
          </p:cNvSpPr>
          <p:nvPr>
            <p:ph type="body" sz="quarter" idx="20" hasCustomPrompt="1"/>
          </p:nvPr>
        </p:nvSpPr>
        <p:spPr>
          <a:xfrm>
            <a:off x="661987" y="2920800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smtClean="0"/>
              <a:t>과정</a:t>
            </a:r>
            <a:endParaRPr lang="ko-KR" altLang="en-US" dirty="0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1"/>
          </p:nvPr>
        </p:nvSpPr>
        <p:spPr>
          <a:xfrm>
            <a:off x="2219324" y="3494436"/>
            <a:ext cx="6029325" cy="266823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514350" indent="-514350">
              <a:buFontTx/>
              <a:buNone/>
              <a:defRPr lang="ko-KR" altLang="en-US" sz="2300" kern="1200" spc="-1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467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lnSpc>
                <a:spcPct val="80000"/>
              </a:lnSpc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9" name="그림 개체 틀 28"/>
          <p:cNvSpPr>
            <a:spLocks noGrp="1"/>
          </p:cNvSpPr>
          <p:nvPr>
            <p:ph type="pic" sz="quarter" idx="15"/>
          </p:nvPr>
        </p:nvSpPr>
        <p:spPr>
          <a:xfrm>
            <a:off x="83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34" name="그림 개체 틀 28"/>
          <p:cNvSpPr>
            <a:spLocks noGrp="1"/>
          </p:cNvSpPr>
          <p:nvPr>
            <p:ph type="pic" sz="quarter" idx="16"/>
          </p:nvPr>
        </p:nvSpPr>
        <p:spPr>
          <a:xfrm>
            <a:off x="464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7371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22.png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역사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주진오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500298" y="1916832"/>
            <a:ext cx="5328939" cy="369332"/>
          </a:xfrm>
        </p:spPr>
        <p:txBody>
          <a:bodyPr/>
          <a:lstStyle/>
          <a:p>
            <a:r>
              <a:rPr lang="ko-KR" altLang="en-US" dirty="0" smtClean="0"/>
              <a:t>근대 국가 수립 운동과 국권 수호 운동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2618898"/>
            <a:ext cx="9144000" cy="738664"/>
          </a:xfrm>
        </p:spPr>
        <p:txBody>
          <a:bodyPr/>
          <a:lstStyle/>
          <a:p>
            <a:r>
              <a:rPr lang="ko-KR" altLang="en-US" sz="4800" dirty="0" smtClean="0"/>
              <a:t>근대 개혁 운동의 전개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1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개혁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광무개혁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구본신참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점진적 개혁 추구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농경지 조사 → 지계 발급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산업과 교육 진흥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22" name="Picture 2" descr="E:\새 폴더 (4)\사진자료\1 한국사\지계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171" y="2245101"/>
            <a:ext cx="2592288" cy="34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9" y="55921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▲광무개혁 당시 발급된 지계</a:t>
            </a:r>
            <a:endParaRPr lang="ko-KR" altLang="en-US" sz="1400" dirty="0"/>
          </a:p>
        </p:txBody>
      </p:sp>
      <p:pic>
        <p:nvPicPr>
          <p:cNvPr id="10" name="Picture 2" descr="E:\새 폴더 (4)\사진자료\1 한국사\지계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116141"/>
            <a:ext cx="2592288" cy="34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개혁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31046"/>
              </p:ext>
            </p:extLst>
          </p:nvPr>
        </p:nvGraphicFramePr>
        <p:xfrm>
          <a:off x="755576" y="2276871"/>
          <a:ext cx="7704856" cy="3978905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40160"/>
                <a:gridCol w="6264696"/>
              </a:tblGrid>
              <a:tr h="16929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의의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교육과 기술 등에서 부분적 성과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123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한계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지나치게 황제 중심으로 추진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재정 부족으로 어려움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관리들의 부정부패 → 민중의 생활 개선까지는 이르지 못함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7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9"/>
          <p:cNvSpPr txBox="1">
            <a:spLocks/>
          </p:cNvSpPr>
          <p:nvPr/>
        </p:nvSpPr>
        <p:spPr>
          <a:xfrm>
            <a:off x="5851967" y="4991447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독</a:t>
            </a:r>
            <a:endParaRPr lang="ko-KR" altLang="en-US" sz="4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86000" y="2265528"/>
            <a:ext cx="8172000" cy="2664901"/>
            <a:chOff x="499831" y="1250055"/>
            <a:chExt cx="8172000" cy="189091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5248"/>
              </a:avLst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65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61988" y="2329227"/>
            <a:ext cx="7820025" cy="25189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서재필이 창간한 </a:t>
            </a:r>
            <a:r>
              <a:rPr lang="ko-KR" alt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독립신문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조선이 </a:t>
            </a:r>
            <a:r>
              <a:rPr lang="ko-KR" altLang="en-US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자주국임을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대내외에 알리고</a:t>
            </a:r>
            <a:r>
              <a:rPr lang="en-US" altLang="ko-K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근대 개혁의 필요성을 계몽하였다</a:t>
            </a:r>
            <a:r>
              <a:rPr lang="en-US" altLang="ko-K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4013" lvl="0" indent="-354013">
              <a:buNone/>
            </a:pPr>
            <a:r>
              <a:rPr lang="ko-KR" altLang="en-US" sz="24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스스로 정리하기</a:t>
            </a:r>
          </a:p>
          <a:p>
            <a:pPr marL="0" lvl="0" indent="0"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4431844" y="2452569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899713" y="2452569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380562" y="2452568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텍스트 개체 틀 17"/>
          <p:cNvSpPr txBox="1">
            <a:spLocks/>
          </p:cNvSpPr>
          <p:nvPr/>
        </p:nvSpPr>
        <p:spPr>
          <a:xfrm>
            <a:off x="7985410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문</a:t>
            </a:r>
            <a:endParaRPr lang="ko-KR" altLang="en-US" sz="4000" dirty="0"/>
          </a:p>
        </p:txBody>
      </p:sp>
      <p:sp>
        <p:nvSpPr>
          <p:cNvPr id="34" name="텍스트 개체 틀 18"/>
          <p:cNvSpPr txBox="1">
            <a:spLocks/>
          </p:cNvSpPr>
          <p:nvPr/>
        </p:nvSpPr>
        <p:spPr>
          <a:xfrm>
            <a:off x="7243584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신</a:t>
            </a:r>
            <a:endParaRPr lang="ko-KR" altLang="en-US" sz="4000" dirty="0"/>
          </a:p>
        </p:txBody>
      </p:sp>
      <p:sp>
        <p:nvSpPr>
          <p:cNvPr id="35" name="텍스트 개체 틀 19"/>
          <p:cNvSpPr txBox="1">
            <a:spLocks/>
          </p:cNvSpPr>
          <p:nvPr/>
        </p:nvSpPr>
        <p:spPr>
          <a:xfrm>
            <a:off x="6519688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err="1" smtClean="0"/>
              <a:t>립</a:t>
            </a:r>
            <a:endParaRPr lang="ko-KR" altLang="en-US" sz="4000" dirty="0"/>
          </a:p>
        </p:txBody>
      </p:sp>
      <p:sp>
        <p:nvSpPr>
          <p:cNvPr id="36" name="직사각형 35"/>
          <p:cNvSpPr/>
          <p:nvPr/>
        </p:nvSpPr>
        <p:spPr>
          <a:xfrm>
            <a:off x="7273506" y="5013177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542279" y="5013177"/>
            <a:ext cx="657297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5796136" y="5013176"/>
            <a:ext cx="670221" cy="9108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868144" y="2452569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986416" y="5013177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8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텍스트 개체 틀 17"/>
          <p:cNvSpPr txBox="1">
            <a:spLocks/>
          </p:cNvSpPr>
          <p:nvPr/>
        </p:nvSpPr>
        <p:spPr>
          <a:xfrm>
            <a:off x="5580112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대</a:t>
            </a:r>
            <a:endParaRPr lang="ko-KR" altLang="en-US" sz="4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86000" y="2265528"/>
            <a:ext cx="8172000" cy="2664901"/>
            <a:chOff x="499831" y="1250055"/>
            <a:chExt cx="8172000" cy="189091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5248"/>
              </a:avLst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65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61988" y="2329227"/>
            <a:ext cx="7820025" cy="25189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러시아 공사관에서 경운궁으로 돌아온 고종은 연호를 </a:t>
            </a:r>
            <a:r>
              <a:rPr lang="ko-KR" alt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광무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바꾸고</a:t>
            </a:r>
            <a:r>
              <a:rPr lang="en-US" altLang="ko-K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</a:t>
            </a:r>
            <a:r>
              <a:rPr lang="ko-KR" alt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ko-KR" alt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립을 선포하였다</a:t>
            </a:r>
            <a:r>
              <a:rPr lang="en-US" altLang="ko-K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4013" lvl="0" indent="-354013">
              <a:buNone/>
            </a:pPr>
            <a:r>
              <a:rPr lang="ko-KR" altLang="en-US" sz="24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스스로 정리하기</a:t>
            </a:r>
          </a:p>
          <a:p>
            <a:pPr marL="0" lvl="0" indent="0"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>
          <a:xfrm>
            <a:off x="7918944" y="5010035"/>
            <a:ext cx="664249" cy="885825"/>
          </a:xfrm>
        </p:spPr>
        <p:txBody>
          <a:bodyPr/>
          <a:lstStyle/>
          <a:p>
            <a:r>
              <a:rPr lang="ko-KR" altLang="en-US" sz="4000" dirty="0" smtClean="0"/>
              <a:t>국</a:t>
            </a:r>
            <a:endParaRPr lang="ko-KR" altLang="en-US" sz="4000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6"/>
          </p:nvPr>
        </p:nvSpPr>
        <p:spPr>
          <a:xfrm>
            <a:off x="7172637" y="5010035"/>
            <a:ext cx="664249" cy="885825"/>
          </a:xfrm>
        </p:spPr>
        <p:txBody>
          <a:bodyPr/>
          <a:lstStyle/>
          <a:p>
            <a:r>
              <a:rPr lang="ko-KR" altLang="en-US" sz="4000" dirty="0" smtClean="0"/>
              <a:t>제</a:t>
            </a:r>
            <a:endParaRPr lang="ko-KR" altLang="en-US" sz="4000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7"/>
          </p:nvPr>
        </p:nvSpPr>
        <p:spPr>
          <a:xfrm>
            <a:off x="6287223" y="5010035"/>
            <a:ext cx="664249" cy="885825"/>
          </a:xfrm>
        </p:spPr>
        <p:txBody>
          <a:bodyPr/>
          <a:lstStyle/>
          <a:p>
            <a:r>
              <a:rPr lang="ko-KR" altLang="en-US" sz="4000" dirty="0" smtClean="0"/>
              <a:t>한</a:t>
            </a:r>
            <a:endParaRPr lang="ko-KR" altLang="en-US" sz="4000" dirty="0"/>
          </a:p>
        </p:txBody>
      </p:sp>
      <p:sp>
        <p:nvSpPr>
          <p:cNvPr id="11" name="직사각형 10"/>
          <p:cNvSpPr/>
          <p:nvPr/>
        </p:nvSpPr>
        <p:spPr>
          <a:xfrm>
            <a:off x="6287727" y="5010036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556500" y="5010036"/>
            <a:ext cx="657297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164288" y="5010036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610431" y="2990930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063552" y="2990930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934226" y="2990929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770090" y="3597980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334530" y="3597979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텍스트 개체 틀 18"/>
          <p:cNvSpPr txBox="1">
            <a:spLocks/>
          </p:cNvSpPr>
          <p:nvPr/>
        </p:nvSpPr>
        <p:spPr>
          <a:xfrm>
            <a:off x="4189288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무</a:t>
            </a:r>
            <a:endParaRPr lang="ko-KR" altLang="en-US" sz="4000" dirty="0"/>
          </a:p>
        </p:txBody>
      </p:sp>
      <p:sp>
        <p:nvSpPr>
          <p:cNvPr id="35" name="텍스트 개체 틀 19"/>
          <p:cNvSpPr txBox="1">
            <a:spLocks/>
          </p:cNvSpPr>
          <p:nvPr/>
        </p:nvSpPr>
        <p:spPr>
          <a:xfrm>
            <a:off x="3465392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광</a:t>
            </a:r>
            <a:endParaRPr lang="ko-KR" altLang="en-US" sz="4000" dirty="0"/>
          </a:p>
        </p:txBody>
      </p:sp>
      <p:sp>
        <p:nvSpPr>
          <p:cNvPr id="37" name="직사각형 36"/>
          <p:cNvSpPr/>
          <p:nvPr/>
        </p:nvSpPr>
        <p:spPr>
          <a:xfrm>
            <a:off x="4299994" y="5010036"/>
            <a:ext cx="657297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553851" y="5010035"/>
            <a:ext cx="670221" cy="9108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930649" y="5010036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811692" y="3597978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3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24" grpId="0" animBg="1"/>
      <p:bldP spid="25" grpId="0" animBg="1"/>
      <p:bldP spid="23" grpId="0" animBg="1"/>
      <p:bldP spid="27" grpId="0" animBg="1"/>
      <p:bldP spid="28" grpId="0" animBg="1"/>
      <p:bldP spid="37" grpId="0" animBg="1"/>
      <p:bldP spid="3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19"/>
          <p:cNvSpPr txBox="1">
            <a:spLocks/>
          </p:cNvSpPr>
          <p:nvPr/>
        </p:nvSpPr>
        <p:spPr>
          <a:xfrm>
            <a:off x="4881876" y="5010035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관</a:t>
            </a:r>
            <a:endParaRPr lang="ko-KR" altLang="en-US" sz="4000" dirty="0"/>
          </a:p>
        </p:txBody>
      </p:sp>
      <p:sp>
        <p:nvSpPr>
          <p:cNvPr id="22" name="텍스트 개체 틀 19"/>
          <p:cNvSpPr txBox="1">
            <a:spLocks/>
          </p:cNvSpPr>
          <p:nvPr/>
        </p:nvSpPr>
        <p:spPr>
          <a:xfrm>
            <a:off x="5606653" y="5063455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민</a:t>
            </a:r>
            <a:endParaRPr lang="ko-KR" altLang="en-US" sz="4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86000" y="2265528"/>
            <a:ext cx="8172000" cy="2664901"/>
            <a:chOff x="499831" y="1250055"/>
            <a:chExt cx="8172000" cy="189091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5248"/>
              </a:avLst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65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61988" y="2329227"/>
            <a:ext cx="7820025" cy="251899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 협회는 정부 대신까지 참석한 </a:t>
            </a:r>
            <a:r>
              <a:rPr lang="ko-KR" altLang="en-US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관민 공동회</a:t>
            </a:r>
            <a:r>
              <a:rPr lang="ko-KR" alt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열어 의회 정치 실시 등의 개혁을 요구하였다</a:t>
            </a:r>
            <a:r>
              <a:rPr lang="en-US" altLang="ko-KR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4013" lvl="0" indent="-354013">
              <a:buNone/>
            </a:pPr>
            <a:r>
              <a:rPr lang="ko-KR" altLang="en-US" sz="24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스스로 정리하기</a:t>
            </a:r>
          </a:p>
          <a:p>
            <a:pPr marL="0" lvl="0" indent="0"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7941868" y="2440860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83228" y="3047768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391193" y="3027933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텍스트 개체 틀 17"/>
          <p:cNvSpPr txBox="1">
            <a:spLocks/>
          </p:cNvSpPr>
          <p:nvPr/>
        </p:nvSpPr>
        <p:spPr>
          <a:xfrm>
            <a:off x="7985410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회</a:t>
            </a:r>
            <a:endParaRPr lang="ko-KR" altLang="en-US" sz="4000" dirty="0"/>
          </a:p>
        </p:txBody>
      </p:sp>
      <p:sp>
        <p:nvSpPr>
          <p:cNvPr id="34" name="텍스트 개체 틀 18"/>
          <p:cNvSpPr txBox="1">
            <a:spLocks/>
          </p:cNvSpPr>
          <p:nvPr/>
        </p:nvSpPr>
        <p:spPr>
          <a:xfrm>
            <a:off x="7243584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동</a:t>
            </a:r>
            <a:endParaRPr lang="ko-KR" altLang="en-US" sz="4000" dirty="0"/>
          </a:p>
        </p:txBody>
      </p:sp>
      <p:sp>
        <p:nvSpPr>
          <p:cNvPr id="35" name="텍스트 개체 틀 19"/>
          <p:cNvSpPr txBox="1">
            <a:spLocks/>
          </p:cNvSpPr>
          <p:nvPr/>
        </p:nvSpPr>
        <p:spPr>
          <a:xfrm>
            <a:off x="6519688" y="5010036"/>
            <a:ext cx="664249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 smtClean="0"/>
              <a:t>공</a:t>
            </a:r>
            <a:endParaRPr lang="ko-KR" altLang="en-US" sz="4000" dirty="0"/>
          </a:p>
        </p:txBody>
      </p:sp>
      <p:sp>
        <p:nvSpPr>
          <p:cNvPr id="36" name="직사각형 35"/>
          <p:cNvSpPr/>
          <p:nvPr/>
        </p:nvSpPr>
        <p:spPr>
          <a:xfrm>
            <a:off x="6513715" y="5050961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546125" y="5038468"/>
            <a:ext cx="657297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808855" y="5038468"/>
            <a:ext cx="670221" cy="9108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243584" y="5050961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962270" y="5038468"/>
            <a:ext cx="670222" cy="91081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876164" y="3027934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340888" y="3027935"/>
            <a:ext cx="428400" cy="57004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8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741894" y="2132856"/>
            <a:ext cx="4032448" cy="1231106"/>
          </a:xfrm>
        </p:spPr>
        <p:txBody>
          <a:bodyPr/>
          <a:lstStyle/>
          <a:p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4572000" y="3875504"/>
            <a:ext cx="4464495" cy="489600"/>
          </a:xfrm>
        </p:spPr>
        <p:txBody>
          <a:bodyPr/>
          <a:lstStyle/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개화 세력의 분화와 갑신정변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외세와 지배층에 맞선 동학 농민 운동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근대 개혁에 나선 조선 정부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수립과 독립 협회의 활동</a:t>
            </a:r>
          </a:p>
        </p:txBody>
      </p:sp>
    </p:spTree>
    <p:extLst>
      <p:ext uri="{BB962C8B-B14F-4D97-AF65-F5344CB8AC3E}">
        <p14:creationId xmlns:p14="http://schemas.microsoft.com/office/powerpoint/2010/main" val="2814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 </a:t>
            </a:r>
            <a:r>
              <a:rPr lang="ko-KR" altLang="en-US" dirty="0" err="1" smtClean="0"/>
              <a:t>습</a:t>
            </a:r>
            <a:r>
              <a:rPr lang="ko-KR" altLang="en-US" dirty="0" smtClean="0"/>
              <a:t> 목 표</a:t>
            </a:r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1763688" y="364502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독립 협회의 설립 배경과 활동 내용을 설명할 수 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1763688" y="472514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대한 제국의 수립 과정과 개혁 사업을 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7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25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31" grpId="2" build="p"/>
      <p:bldP spid="32" grpId="0" build="p"/>
      <p:bldP spid="32" grpId="1" build="p"/>
      <p:bldP spid="32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p.27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독립신문 창간과 독립 협회 설립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2411760" y="3861048"/>
            <a:ext cx="59046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독립신문 창간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(1896. 4)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서재필이 정부의 지원을 받아 창간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조선이 자주독립국임을 대내외에 선언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근대 개혁의 필요성을 국민에게 계몽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F:\새 폴더 (2)\1단원\서재필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8190" y="2432153"/>
            <a:ext cx="3294045" cy="442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새 폴더 (2)\1단원\독립신문1(한국사-171쪽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8534" y="1628800"/>
            <a:ext cx="1263746" cy="174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새 폴더 (2)\1단원\독립신문2(한국사-171쪽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475" y="1643664"/>
            <a:ext cx="1270209" cy="173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72152" y="6237312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◀독립 협회를 창설한 서재필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3433421"/>
            <a:ext cx="279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r"/>
            <a:r>
              <a:rPr lang="ko-KR" altLang="en-US" sz="1400" dirty="0" smtClean="0"/>
              <a:t>▲</a:t>
            </a:r>
            <a:r>
              <a:rPr lang="ko-KR" altLang="en-US" sz="1400" smtClean="0"/>
              <a:t>독립 신문의 </a:t>
            </a:r>
            <a:r>
              <a:rPr lang="ko-KR" altLang="en-US" sz="1400" dirty="0" err="1" smtClean="0"/>
              <a:t>한글면과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영문면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3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새 폴더 (2)\독립문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29000"/>
            <a:ext cx="85995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p.27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독립신문 창간과 독립 협회 설립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 협회 설립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(1896. 7)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독립문 건립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독립관과 독립 공원 설립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토론회 개최 → 근대 의식과 민권 사상 고취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854" y="4989611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▶건립 당시의 독립문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61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수립과 독립 협회의 활동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1979712" y="2272800"/>
            <a:ext cx="6336704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 수립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(1897)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고종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러시아 공사관에서 경운궁으로 환궁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연호를 광무로 바꾸고 황제로 즉위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 수립을 선포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F:\새 폴더 (2)\1단원\고종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87135"/>
            <a:ext cx="2411760" cy="467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6093296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◀서양식 군복을 입은 고종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09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새 폴더 (2)\1단원\만민공동회(역사하-61쪽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4979" y="2120402"/>
            <a:ext cx="3280478" cy="2200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수립과 독립 협회의 활동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3987979"/>
            <a:ext cx="7488832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 협회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만민 공동회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관민 공동회 개최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3538" lvl="0" indent="-363538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</a:t>
            </a:r>
            <a:r>
              <a:rPr lang="en-US" altLang="ko-KR" sz="2400" b="1" spc="-7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외세의 이권 침탈 반대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의회 정치 실시 등 개혁 요구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해산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공화정을 실시하려 한다는 보수파의 모함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고종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 협회의 해산을 명령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1090" y="4273351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▲관민 공동회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민족 기록화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64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p.28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독립신문 창간과 독립 협회 설립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12414"/>
              </p:ext>
            </p:extLst>
          </p:nvPr>
        </p:nvGraphicFramePr>
        <p:xfrm>
          <a:off x="755576" y="3284983"/>
          <a:ext cx="7704856" cy="314151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40160"/>
                <a:gridCol w="6264696"/>
              </a:tblGrid>
              <a:tr h="14041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의의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자주독립과 근대적 정치 </a:t>
                      </a:r>
                      <a:r>
                        <a:rPr lang="en-US" altLang="ko-KR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사회 개혁 추진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개혁 운동에 국민을 참여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갑신정변과 갑오개혁의 한계 극복 노력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041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한계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미국과 일본 등에 지나치게 우호적 태도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텍스트 개체 틀 5"/>
          <p:cNvSpPr txBox="1">
            <a:spLocks/>
          </p:cNvSpPr>
          <p:nvPr/>
        </p:nvSpPr>
        <p:spPr>
          <a:xfrm>
            <a:off x="756000" y="2564904"/>
            <a:ext cx="1943792" cy="66515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32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독립 협회</a:t>
            </a:r>
            <a:endParaRPr lang="en-US" altLang="ko-KR" sz="32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7784"/>
            <a:ext cx="7380312" cy="7248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ko-KR" altLang="en-US" dirty="0">
                <a:solidFill>
                  <a:prstClr val="white"/>
                </a:solidFill>
              </a:rPr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p.29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4"/>
            </a:pPr>
            <a:r>
              <a:rPr lang="ko-KR" altLang="en-US" dirty="0"/>
              <a:t>대한 제국의 수립과 독립 협회의 활동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대한 제국의 개혁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6768752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대한국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국제 제정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제국이 자주독립국임을 선언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전제 황권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규정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군대 통수권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법률 제정권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행정권 등 모든 권한이 황제에게 있음을 밝힘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23257" y="4653136"/>
            <a:ext cx="806489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dirty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제</a:t>
            </a:r>
            <a:r>
              <a:rPr lang="en-US" altLang="ko-KR" sz="2400" b="1" dirty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1</a:t>
            </a:r>
            <a:r>
              <a:rPr lang="ko-KR" altLang="en-US" sz="2400" b="1" dirty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조 대한국은 세계 만국이 공인한 자주독립 제국이다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제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2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조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대한국의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정치는 만세불변의 전제 정치이다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제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3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조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대한국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대황제는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무한한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군주권을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누린다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.</a:t>
            </a: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제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5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조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대한국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대황제는</a:t>
            </a:r>
            <a:r>
              <a:rPr lang="ko-KR" altLang="en-US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 육해군을 통솔한다</a:t>
            </a:r>
            <a:r>
              <a:rPr lang="en-US" altLang="ko-KR" sz="2400" b="1" dirty="0" smtClean="0">
                <a:solidFill>
                  <a:srgbClr val="002060"/>
                </a:solidFill>
                <a:latin typeface="HY궁서" pitchFamily="18" charset="-127"/>
                <a:ea typeface="HY궁서" pitchFamily="18" charset="-127"/>
              </a:rPr>
              <a:t>.</a:t>
            </a:r>
            <a:endParaRPr lang="en-US" altLang="ko-KR" sz="2400" b="1" dirty="0">
              <a:solidFill>
                <a:srgbClr val="002060"/>
              </a:solidFill>
              <a:latin typeface="HY궁서" pitchFamily="18" charset="-127"/>
              <a:ea typeface="HY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09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내지">
  <a:themeElements>
    <a:clrScheme name="사용자 지정 3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9CE21E"/>
      </a:accent1>
      <a:accent2>
        <a:srgbClr val="9FC610"/>
      </a:accent2>
      <a:accent3>
        <a:srgbClr val="D3F67C"/>
      </a:accent3>
      <a:accent4>
        <a:srgbClr val="6F980A"/>
      </a:accent4>
      <a:accent5>
        <a:srgbClr val="EFFAC8"/>
      </a:accent5>
      <a:accent6>
        <a:srgbClr val="D1F15A"/>
      </a:accent6>
      <a:hlink>
        <a:srgbClr val="77940B"/>
      </a:hlink>
      <a:folHlink>
        <a:srgbClr val="374C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492</Words>
  <Application>Microsoft Office PowerPoint</Application>
  <PresentationFormat>화면 슬라이드 쇼(4:3)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1_내지</vt:lpstr>
      <vt:lpstr>PowerPoint 프레젠테이션</vt:lpstr>
      <vt:lpstr>PowerPoint 프레젠테이션</vt:lpstr>
      <vt:lpstr>학 습 목 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Rasiel2</dc:creator>
  <cp:lastModifiedBy>Rasiel</cp:lastModifiedBy>
  <cp:revision>16</cp:revision>
  <dcterms:created xsi:type="dcterms:W3CDTF">2013-04-02T09:21:36Z</dcterms:created>
  <dcterms:modified xsi:type="dcterms:W3CDTF">2013-04-27T04:22:55Z</dcterms:modified>
</cp:coreProperties>
</file>