
<file path=[Content_Types].xml><?xml version="1.0" encoding="utf-8"?>
<Types xmlns="http://schemas.openxmlformats.org/package/2006/content-types">
  <Default Extension="jpeg" ContentType="image/jpeg"/>
  <Default Extension="mp3" ContentType="audio/unknown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removePersonalInfoOnSave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4819" autoAdjust="0"/>
    <p:restoredTop sz="94660"/>
  </p:normalViewPr>
  <p:slideViewPr>
    <p:cSldViewPr>
      <p:cViewPr varScale="1">
        <p:scale>
          <a:sx n="100" d="100"/>
          <a:sy n="100" d="100"/>
        </p:scale>
        <p:origin x="1692" y="102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728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slide" Target="slides/slide27.xml"  /><Relationship Id="rId29" Type="http://schemas.openxmlformats.org/officeDocument/2006/relationships/slide" Target="slides/slide28.xml"  /><Relationship Id="rId3" Type="http://schemas.openxmlformats.org/officeDocument/2006/relationships/slide" Target="slides/slide2.xml"  /><Relationship Id="rId30" Type="http://schemas.openxmlformats.org/officeDocument/2006/relationships/slide" Target="slides/slide29.xml"  /><Relationship Id="rId31" Type="http://schemas.openxmlformats.org/officeDocument/2006/relationships/slide" Target="slides/slide30.xml"  /><Relationship Id="rId32" Type="http://schemas.openxmlformats.org/officeDocument/2006/relationships/slide" Target="slides/slide31.xml"  /><Relationship Id="rId33" Type="http://schemas.openxmlformats.org/officeDocument/2006/relationships/slide" Target="slides/slide32.xml"  /><Relationship Id="rId34" Type="http://schemas.openxmlformats.org/officeDocument/2006/relationships/slide" Target="slides/slide33.xml"  /><Relationship Id="rId35" Type="http://schemas.openxmlformats.org/officeDocument/2006/relationships/slide" Target="slides/slide34.xml"  /><Relationship Id="rId36" Type="http://schemas.openxmlformats.org/officeDocument/2006/relationships/slide" Target="slides/slide35.xml"  /><Relationship Id="rId37" Type="http://schemas.openxmlformats.org/officeDocument/2006/relationships/slide" Target="slides/slide36.xml"  /><Relationship Id="rId38" Type="http://schemas.openxmlformats.org/officeDocument/2006/relationships/slide" Target="slides/slide37.xml"  /><Relationship Id="rId39" Type="http://schemas.openxmlformats.org/officeDocument/2006/relationships/slide" Target="slides/slide38.xml"  /><Relationship Id="rId4" Type="http://schemas.openxmlformats.org/officeDocument/2006/relationships/slide" Target="slides/slide3.xml"  /><Relationship Id="rId40" Type="http://schemas.openxmlformats.org/officeDocument/2006/relationships/slide" Target="slides/slide39.xml"  /><Relationship Id="rId41" Type="http://schemas.openxmlformats.org/officeDocument/2006/relationships/slide" Target="slides/slide40.xml"  /><Relationship Id="rId42" Type="http://schemas.openxmlformats.org/officeDocument/2006/relationships/slide" Target="slides/slide41.xml"  /><Relationship Id="rId43" Type="http://schemas.openxmlformats.org/officeDocument/2006/relationships/slide" Target="slides/slide42.xml"  /><Relationship Id="rId44" Type="http://schemas.openxmlformats.org/officeDocument/2006/relationships/slide" Target="slides/slide43.xml"  /><Relationship Id="rId45" Type="http://schemas.openxmlformats.org/officeDocument/2006/relationships/slide" Target="slides/slide44.xml"  /><Relationship Id="rId46" Type="http://schemas.openxmlformats.org/officeDocument/2006/relationships/slide" Target="slides/slide45.xml"  /><Relationship Id="rId47" Type="http://schemas.openxmlformats.org/officeDocument/2006/relationships/presProps" Target="presProps.xml"  /><Relationship Id="rId48" Type="http://schemas.openxmlformats.org/officeDocument/2006/relationships/viewProps" Target="viewProps.xml"  /><Relationship Id="rId49" Type="http://schemas.openxmlformats.org/officeDocument/2006/relationships/theme" Target="theme/theme1.xml"  /><Relationship Id="rId5" Type="http://schemas.openxmlformats.org/officeDocument/2006/relationships/slide" Target="slides/slide4.xml"  /><Relationship Id="rId50" Type="http://schemas.openxmlformats.org/officeDocument/2006/relationships/tableStyles" Target="tableStyles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C100-33CF-4423-9CE2-45F6F8347740}" type="datetimeFigureOut">
              <a:rPr lang="ko-KR" altLang="en-US" smtClean="0"/>
              <a:pPr/>
              <a:t>19-03-22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882D-D05B-4D26-8F06-5E0ECCD485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C100-33CF-4423-9CE2-45F6F8347740}" type="datetimeFigureOut">
              <a:rPr lang="ko-KR" altLang="en-US" smtClean="0"/>
              <a:pPr/>
              <a:t>19-03-22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882D-D05B-4D26-8F06-5E0ECCD4854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C100-33CF-4423-9CE2-45F6F8347740}" type="datetimeFigureOut">
              <a:rPr lang="ko-KR" altLang="en-US" smtClean="0"/>
              <a:pPr/>
              <a:t>19-03-22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882D-D05B-4D26-8F06-5E0ECCD485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C100-33CF-4423-9CE2-45F6F8347740}" type="datetimeFigureOut">
              <a:rPr lang="ko-KR" altLang="en-US" smtClean="0"/>
              <a:pPr/>
              <a:t>19-03-22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882D-D05B-4D26-8F06-5E0ECCD4854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882D-D05B-4D26-8F06-5E0ECCD4854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D14C100-33CF-4423-9CE2-45F6F8347740}" type="datetimeFigureOut">
              <a:rPr lang="ko-KR" altLang="en-US" smtClean="0"/>
              <a:pPr/>
              <a:t>19-03-22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C100-33CF-4423-9CE2-45F6F8347740}" type="datetimeFigureOut">
              <a:rPr lang="ko-KR" altLang="en-US" smtClean="0"/>
              <a:pPr/>
              <a:t>19-03-22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882D-D05B-4D26-8F06-5E0ECCD485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C100-33CF-4423-9CE2-45F6F8347740}" type="datetimeFigureOut">
              <a:rPr lang="ko-KR" altLang="en-US" smtClean="0"/>
              <a:pPr/>
              <a:t>19-03-22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882D-D05B-4D26-8F06-5E0ECCD4854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C100-33CF-4423-9CE2-45F6F8347740}" type="datetimeFigureOut">
              <a:rPr lang="ko-KR" altLang="en-US" smtClean="0"/>
              <a:pPr/>
              <a:t>19-03-22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882D-D05B-4D26-8F06-5E0ECCD485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C100-33CF-4423-9CE2-45F6F8347740}" type="datetimeFigureOut">
              <a:rPr lang="ko-KR" altLang="en-US" smtClean="0"/>
              <a:pPr/>
              <a:t>19-03-22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882D-D05B-4D26-8F06-5E0ECCD485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C100-33CF-4423-9CE2-45F6F8347740}" type="datetimeFigureOut">
              <a:rPr lang="ko-KR" altLang="en-US" smtClean="0"/>
              <a:pPr/>
              <a:t>19-03-22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882D-D05B-4D26-8F06-5E0ECCD4854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C100-33CF-4423-9CE2-45F6F8347740}" type="datetimeFigureOut">
              <a:rPr lang="ko-KR" altLang="en-US" smtClean="0"/>
              <a:pPr/>
              <a:t>19-03-22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882D-D05B-4D26-8F06-5E0ECCD4854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D14C100-33CF-4423-9CE2-45F6F8347740}" type="datetimeFigureOut">
              <a:rPr lang="ko-KR" altLang="en-US" smtClean="0"/>
              <a:pPr/>
              <a:t>19-03-22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44C882D-D05B-4D26-8F06-5E0ECCD485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microsoft.com/office/2007/relationships/media" Target="../media/media9.mp3"  /><Relationship Id="rId2" Type="http://schemas.openxmlformats.org/officeDocument/2006/relationships/audio" Target="../media/media9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7.png"  /><Relationship Id="rId5" Type="http://schemas.openxmlformats.org/officeDocument/2006/relationships/image" Target="../media/image3.png"  /></Relationships>
</file>

<file path=ppt/slides/_rels/slide11.xml.rels><?xml version="1.0" encoding="UTF-8" standalone="yes" ?><Relationships xmlns="http://schemas.openxmlformats.org/package/2006/relationships"><Relationship Id="rId1" Type="http://schemas.microsoft.com/office/2007/relationships/media" Target="../media/media10.mp3"  /><Relationship Id="rId2" Type="http://schemas.openxmlformats.org/officeDocument/2006/relationships/audio" Target="../media/media10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3.png"  /></Relationships>
</file>

<file path=ppt/slides/_rels/slide12.xml.rels><?xml version="1.0" encoding="UTF-8" standalone="yes" ?><Relationships xmlns="http://schemas.openxmlformats.org/package/2006/relationships"><Relationship Id="rId1" Type="http://schemas.microsoft.com/office/2007/relationships/media" Target="../media/media11.mp3"  /><Relationship Id="rId2" Type="http://schemas.openxmlformats.org/officeDocument/2006/relationships/audio" Target="../media/media11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8.jpeg"  /><Relationship Id="rId5" Type="http://schemas.openxmlformats.org/officeDocument/2006/relationships/image" Target="../media/image3.png"  /></Relationships>
</file>

<file path=ppt/slides/_rels/slide13.xml.rels><?xml version="1.0" encoding="UTF-8" standalone="yes" ?><Relationships xmlns="http://schemas.openxmlformats.org/package/2006/relationships"><Relationship Id="rId1" Type="http://schemas.microsoft.com/office/2007/relationships/media" Target="../media/media12.mp3"  /><Relationship Id="rId2" Type="http://schemas.openxmlformats.org/officeDocument/2006/relationships/audio" Target="../media/media12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3.png"  /></Relationships>
</file>

<file path=ppt/slides/_rels/slide14.xml.rels><?xml version="1.0" encoding="UTF-8" standalone="yes" ?><Relationships xmlns="http://schemas.openxmlformats.org/package/2006/relationships"><Relationship Id="rId1" Type="http://schemas.microsoft.com/office/2007/relationships/media" Target="../media/media13.mp3"  /><Relationship Id="rId2" Type="http://schemas.openxmlformats.org/officeDocument/2006/relationships/audio" Target="../media/media13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9.png"  /><Relationship Id="rId5" Type="http://schemas.openxmlformats.org/officeDocument/2006/relationships/image" Target="../media/image3.png"  /></Relationships>
</file>

<file path=ppt/slides/_rels/slide15.xml.rels><?xml version="1.0" encoding="UTF-8" standalone="yes" ?><Relationships xmlns="http://schemas.openxmlformats.org/package/2006/relationships"><Relationship Id="rId1" Type="http://schemas.microsoft.com/office/2007/relationships/media" Target="../media/media14.mp3"  /><Relationship Id="rId2" Type="http://schemas.openxmlformats.org/officeDocument/2006/relationships/audio" Target="../media/media14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3.png"  /></Relationships>
</file>

<file path=ppt/slides/_rels/slide16.xml.rels><?xml version="1.0" encoding="UTF-8" standalone="yes" ?><Relationships xmlns="http://schemas.openxmlformats.org/package/2006/relationships"><Relationship Id="rId1" Type="http://schemas.microsoft.com/office/2007/relationships/media" Target="../media/media15.mp3"  /><Relationship Id="rId2" Type="http://schemas.openxmlformats.org/officeDocument/2006/relationships/audio" Target="../media/media15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10.jpeg"  /><Relationship Id="rId5" Type="http://schemas.openxmlformats.org/officeDocument/2006/relationships/image" Target="../media/image3.png"  /></Relationships>
</file>

<file path=ppt/slides/_rels/slide17.xml.rels><?xml version="1.0" encoding="UTF-8" standalone="yes" ?><Relationships xmlns="http://schemas.openxmlformats.org/package/2006/relationships"><Relationship Id="rId1" Type="http://schemas.microsoft.com/office/2007/relationships/media" Target="../media/media16.mp3"  /><Relationship Id="rId2" Type="http://schemas.openxmlformats.org/officeDocument/2006/relationships/audio" Target="../media/media16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3.png"  /></Relationships>
</file>

<file path=ppt/slides/_rels/slide18.xml.rels><?xml version="1.0" encoding="UTF-8" standalone="yes" ?><Relationships xmlns="http://schemas.openxmlformats.org/package/2006/relationships"><Relationship Id="rId1" Type="http://schemas.microsoft.com/office/2007/relationships/media" Target="../media/media17.mp3"  /><Relationship Id="rId2" Type="http://schemas.openxmlformats.org/officeDocument/2006/relationships/audio" Target="../media/media17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11.jpeg"  /><Relationship Id="rId5" Type="http://schemas.openxmlformats.org/officeDocument/2006/relationships/image" Target="../media/image3.png"  /></Relationships>
</file>

<file path=ppt/slides/_rels/slide19.xml.rels><?xml version="1.0" encoding="UTF-8" standalone="yes" ?><Relationships xmlns="http://schemas.openxmlformats.org/package/2006/relationships"><Relationship Id="rId1" Type="http://schemas.microsoft.com/office/2007/relationships/media" Target="../media/media18.mp3"  /><Relationship Id="rId2" Type="http://schemas.openxmlformats.org/officeDocument/2006/relationships/audio" Target="../media/media18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3.png"  /></Relationships>
</file>

<file path=ppt/slides/_rels/slide2.xml.rels><?xml version="1.0" encoding="UTF-8" standalone="yes" ?><Relationships xmlns="http://schemas.openxmlformats.org/package/2006/relationships"><Relationship Id="rId1" Type="http://schemas.microsoft.com/office/2007/relationships/media" Target="../media/media1.mp3"  /><Relationship Id="rId2" Type="http://schemas.openxmlformats.org/officeDocument/2006/relationships/audio" Target="../media/media1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2.jpeg"  /><Relationship Id="rId5" Type="http://schemas.openxmlformats.org/officeDocument/2006/relationships/image" Target="../media/image3.png"  /></Relationships>
</file>

<file path=ppt/slides/_rels/slide20.xml.rels><?xml version="1.0" encoding="UTF-8" standalone="yes" ?><Relationships xmlns="http://schemas.openxmlformats.org/package/2006/relationships"><Relationship Id="rId1" Type="http://schemas.microsoft.com/office/2007/relationships/media" Target="../media/media19.mp3"  /><Relationship Id="rId2" Type="http://schemas.openxmlformats.org/officeDocument/2006/relationships/audio" Target="../media/media19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12.png"  /><Relationship Id="rId5" Type="http://schemas.openxmlformats.org/officeDocument/2006/relationships/image" Target="../media/image3.png"  /></Relationships>
</file>

<file path=ppt/slides/_rels/slide21.xml.rels><?xml version="1.0" encoding="UTF-8" standalone="yes" ?><Relationships xmlns="http://schemas.openxmlformats.org/package/2006/relationships"><Relationship Id="rId1" Type="http://schemas.microsoft.com/office/2007/relationships/media" Target="../media/media20.mp3"  /><Relationship Id="rId2" Type="http://schemas.openxmlformats.org/officeDocument/2006/relationships/audio" Target="../media/media20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3.png"  /></Relationships>
</file>

<file path=ppt/slides/_rels/slide22.xml.rels><?xml version="1.0" encoding="UTF-8" standalone="yes" ?><Relationships xmlns="http://schemas.openxmlformats.org/package/2006/relationships"><Relationship Id="rId1" Type="http://schemas.microsoft.com/office/2007/relationships/media" Target="../media/media21.mp3"  /><Relationship Id="rId2" Type="http://schemas.openxmlformats.org/officeDocument/2006/relationships/audio" Target="../media/media21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13.jpeg"  /><Relationship Id="rId5" Type="http://schemas.openxmlformats.org/officeDocument/2006/relationships/image" Target="../media/image3.png"  /></Relationships>
</file>

<file path=ppt/slides/_rels/slide23.xml.rels><?xml version="1.0" encoding="UTF-8" standalone="yes" ?><Relationships xmlns="http://schemas.openxmlformats.org/package/2006/relationships"><Relationship Id="rId1" Type="http://schemas.microsoft.com/office/2007/relationships/media" Target="../media/media22.mp3"  /><Relationship Id="rId2" Type="http://schemas.openxmlformats.org/officeDocument/2006/relationships/audio" Target="../media/media22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3.png"  /></Relationships>
</file>

<file path=ppt/slides/_rels/slide24.xml.rels><?xml version="1.0" encoding="UTF-8" standalone="yes" ?><Relationships xmlns="http://schemas.openxmlformats.org/package/2006/relationships"><Relationship Id="rId1" Type="http://schemas.microsoft.com/office/2007/relationships/media" Target="../media/media23.mp3"  /><Relationship Id="rId2" Type="http://schemas.openxmlformats.org/officeDocument/2006/relationships/audio" Target="../media/media23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14.png"  /><Relationship Id="rId5" Type="http://schemas.openxmlformats.org/officeDocument/2006/relationships/image" Target="../media/image3.png"  /></Relationships>
</file>

<file path=ppt/slides/_rels/slide25.xml.rels><?xml version="1.0" encoding="UTF-8" standalone="yes" ?><Relationships xmlns="http://schemas.openxmlformats.org/package/2006/relationships"><Relationship Id="rId1" Type="http://schemas.microsoft.com/office/2007/relationships/media" Target="../media/media24.mp3"  /><Relationship Id="rId2" Type="http://schemas.openxmlformats.org/officeDocument/2006/relationships/audio" Target="../media/media24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3.png"  /></Relationships>
</file>

<file path=ppt/slides/_rels/slide26.xml.rels><?xml version="1.0" encoding="UTF-8" standalone="yes" ?><Relationships xmlns="http://schemas.openxmlformats.org/package/2006/relationships"><Relationship Id="rId1" Type="http://schemas.microsoft.com/office/2007/relationships/media" Target="../media/media25.mp3"  /><Relationship Id="rId2" Type="http://schemas.openxmlformats.org/officeDocument/2006/relationships/audio" Target="../media/media25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15.jpeg"  /><Relationship Id="rId5" Type="http://schemas.openxmlformats.org/officeDocument/2006/relationships/image" Target="../media/image3.png"  /></Relationships>
</file>

<file path=ppt/slides/_rels/slide27.xml.rels><?xml version="1.0" encoding="UTF-8" standalone="yes" ?><Relationships xmlns="http://schemas.openxmlformats.org/package/2006/relationships"><Relationship Id="rId1" Type="http://schemas.microsoft.com/office/2007/relationships/media" Target="../media/media26.mp3"  /><Relationship Id="rId2" Type="http://schemas.openxmlformats.org/officeDocument/2006/relationships/audio" Target="../media/media26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3.png"  /></Relationships>
</file>

<file path=ppt/slides/_rels/slide28.xml.rels><?xml version="1.0" encoding="UTF-8" standalone="yes" ?><Relationships xmlns="http://schemas.openxmlformats.org/package/2006/relationships"><Relationship Id="rId1" Type="http://schemas.microsoft.com/office/2007/relationships/media" Target="../media/media27.mp3"  /><Relationship Id="rId2" Type="http://schemas.openxmlformats.org/officeDocument/2006/relationships/audio" Target="../media/media27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16.png"  /><Relationship Id="rId5" Type="http://schemas.openxmlformats.org/officeDocument/2006/relationships/image" Target="../media/image3.png"  /></Relationships>
</file>

<file path=ppt/slides/_rels/slide29.xml.rels><?xml version="1.0" encoding="UTF-8" standalone="yes" ?><Relationships xmlns="http://schemas.openxmlformats.org/package/2006/relationships"><Relationship Id="rId1" Type="http://schemas.microsoft.com/office/2007/relationships/media" Target="../media/media28.mp3"  /><Relationship Id="rId2" Type="http://schemas.openxmlformats.org/officeDocument/2006/relationships/audio" Target="../media/media28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3.png"  /></Relationships>
</file>

<file path=ppt/slides/_rels/slide3.xml.rels><?xml version="1.0" encoding="UTF-8" standalone="yes" ?><Relationships xmlns="http://schemas.openxmlformats.org/package/2006/relationships"><Relationship Id="rId1" Type="http://schemas.microsoft.com/office/2007/relationships/media" Target="../media/media2.mp3"  /><Relationship Id="rId2" Type="http://schemas.openxmlformats.org/officeDocument/2006/relationships/audio" Target="../media/media2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3.png"  /></Relationships>
</file>

<file path=ppt/slides/_rels/slide30.xml.rels><?xml version="1.0" encoding="UTF-8" standalone="yes" ?><Relationships xmlns="http://schemas.openxmlformats.org/package/2006/relationships"><Relationship Id="rId1" Type="http://schemas.microsoft.com/office/2007/relationships/media" Target="../media/media29.mp3"  /><Relationship Id="rId2" Type="http://schemas.openxmlformats.org/officeDocument/2006/relationships/audio" Target="../media/media29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17.jpeg"  /><Relationship Id="rId5" Type="http://schemas.openxmlformats.org/officeDocument/2006/relationships/image" Target="../media/image3.png"  /></Relationships>
</file>

<file path=ppt/slides/_rels/slide31.xml.rels><?xml version="1.0" encoding="UTF-8" standalone="yes" ?><Relationships xmlns="http://schemas.openxmlformats.org/package/2006/relationships"><Relationship Id="rId1" Type="http://schemas.microsoft.com/office/2007/relationships/media" Target="../media/media30.mp3"  /><Relationship Id="rId2" Type="http://schemas.openxmlformats.org/officeDocument/2006/relationships/audio" Target="../media/media30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3.png"  /></Relationships>
</file>

<file path=ppt/slides/_rels/slide32.xml.rels><?xml version="1.0" encoding="UTF-8" standalone="yes" ?><Relationships xmlns="http://schemas.openxmlformats.org/package/2006/relationships"><Relationship Id="rId1" Type="http://schemas.microsoft.com/office/2007/relationships/media" Target="../media/media31.mp3"  /><Relationship Id="rId2" Type="http://schemas.openxmlformats.org/officeDocument/2006/relationships/audio" Target="../media/media31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18.jpeg"  /><Relationship Id="rId5" Type="http://schemas.openxmlformats.org/officeDocument/2006/relationships/image" Target="../media/image3.png"  /></Relationships>
</file>

<file path=ppt/slides/_rels/slide33.xml.rels><?xml version="1.0" encoding="UTF-8" standalone="yes" ?><Relationships xmlns="http://schemas.openxmlformats.org/package/2006/relationships"><Relationship Id="rId1" Type="http://schemas.microsoft.com/office/2007/relationships/media" Target="../media/media32.mp3"  /><Relationship Id="rId2" Type="http://schemas.openxmlformats.org/officeDocument/2006/relationships/audio" Target="../media/media32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3.png"  /></Relationships>
</file>

<file path=ppt/slides/_rels/slide34.xml.rels><?xml version="1.0" encoding="UTF-8" standalone="yes" ?><Relationships xmlns="http://schemas.openxmlformats.org/package/2006/relationships"><Relationship Id="rId1" Type="http://schemas.microsoft.com/office/2007/relationships/media" Target="../media/media33.mp3"  /><Relationship Id="rId2" Type="http://schemas.openxmlformats.org/officeDocument/2006/relationships/audio" Target="../media/media33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19.png"  /><Relationship Id="rId5" Type="http://schemas.openxmlformats.org/officeDocument/2006/relationships/image" Target="../media/image3.png"  /></Relationships>
</file>

<file path=ppt/slides/_rels/slide35.xml.rels><?xml version="1.0" encoding="UTF-8" standalone="yes" ?><Relationships xmlns="http://schemas.openxmlformats.org/package/2006/relationships"><Relationship Id="rId1" Type="http://schemas.microsoft.com/office/2007/relationships/media" Target="../media/media34.mp3"  /><Relationship Id="rId2" Type="http://schemas.openxmlformats.org/officeDocument/2006/relationships/audio" Target="../media/media34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3.png"  /></Relationships>
</file>

<file path=ppt/slides/_rels/slide36.xml.rels><?xml version="1.0" encoding="UTF-8" standalone="yes" ?><Relationships xmlns="http://schemas.openxmlformats.org/package/2006/relationships"><Relationship Id="rId1" Type="http://schemas.microsoft.com/office/2007/relationships/media" Target="../media/media35.mp3"  /><Relationship Id="rId2" Type="http://schemas.openxmlformats.org/officeDocument/2006/relationships/audio" Target="../media/media35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20.jpeg"  /><Relationship Id="rId5" Type="http://schemas.openxmlformats.org/officeDocument/2006/relationships/image" Target="../media/image3.png"  /></Relationships>
</file>

<file path=ppt/slides/_rels/slide37.xml.rels><?xml version="1.0" encoding="UTF-8" standalone="yes" ?><Relationships xmlns="http://schemas.openxmlformats.org/package/2006/relationships"><Relationship Id="rId1" Type="http://schemas.microsoft.com/office/2007/relationships/media" Target="../media/media36.mp3"  /><Relationship Id="rId2" Type="http://schemas.openxmlformats.org/officeDocument/2006/relationships/audio" Target="../media/media36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3.png"  /></Relationships>
</file>

<file path=ppt/slides/_rels/slide38.xml.rels><?xml version="1.0" encoding="UTF-8" standalone="yes" ?><Relationships xmlns="http://schemas.openxmlformats.org/package/2006/relationships"><Relationship Id="rId1" Type="http://schemas.microsoft.com/office/2007/relationships/media" Target="../media/media37.mp3"  /><Relationship Id="rId2" Type="http://schemas.openxmlformats.org/officeDocument/2006/relationships/audio" Target="../media/media37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21.jpeg"  /><Relationship Id="rId5" Type="http://schemas.openxmlformats.org/officeDocument/2006/relationships/image" Target="../media/image3.png"  /></Relationships>
</file>

<file path=ppt/slides/_rels/slide39.xml.rels><?xml version="1.0" encoding="UTF-8" standalone="yes" ?><Relationships xmlns="http://schemas.openxmlformats.org/package/2006/relationships"><Relationship Id="rId1" Type="http://schemas.microsoft.com/office/2007/relationships/media" Target="../media/media38.mp3"  /><Relationship Id="rId2" Type="http://schemas.openxmlformats.org/officeDocument/2006/relationships/audio" Target="../media/media38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3.png"  /></Relationships>
</file>

<file path=ppt/slides/_rels/slide4.xml.rels><?xml version="1.0" encoding="UTF-8" standalone="yes" ?><Relationships xmlns="http://schemas.openxmlformats.org/package/2006/relationships"><Relationship Id="rId1" Type="http://schemas.microsoft.com/office/2007/relationships/media" Target="../media/media3.mp3"  /><Relationship Id="rId2" Type="http://schemas.openxmlformats.org/officeDocument/2006/relationships/audio" Target="../media/media3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4.jpeg"  /><Relationship Id="rId5" Type="http://schemas.openxmlformats.org/officeDocument/2006/relationships/image" Target="../media/image3.png"  /></Relationships>
</file>

<file path=ppt/slides/_rels/slide40.xml.rels><?xml version="1.0" encoding="UTF-8" standalone="yes" ?><Relationships xmlns="http://schemas.openxmlformats.org/package/2006/relationships"><Relationship Id="rId1" Type="http://schemas.microsoft.com/office/2007/relationships/media" Target="../media/media39.mp3"  /><Relationship Id="rId2" Type="http://schemas.openxmlformats.org/officeDocument/2006/relationships/audio" Target="../media/media39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22.jpeg"  /><Relationship Id="rId5" Type="http://schemas.openxmlformats.org/officeDocument/2006/relationships/image" Target="../media/image3.png"  /></Relationships>
</file>

<file path=ppt/slides/_rels/slide41.xml.rels><?xml version="1.0" encoding="UTF-8" standalone="yes" ?><Relationships xmlns="http://schemas.openxmlformats.org/package/2006/relationships"><Relationship Id="rId1" Type="http://schemas.microsoft.com/office/2007/relationships/media" Target="../media/media40.mp3"  /><Relationship Id="rId2" Type="http://schemas.openxmlformats.org/officeDocument/2006/relationships/audio" Target="../media/media40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3.png"  /></Relationships>
</file>

<file path=ppt/slides/_rels/slide42.xml.rels><?xml version="1.0" encoding="UTF-8" standalone="yes" ?><Relationships xmlns="http://schemas.openxmlformats.org/package/2006/relationships"><Relationship Id="rId1" Type="http://schemas.microsoft.com/office/2007/relationships/media" Target="../media/media41.mp3"  /><Relationship Id="rId2" Type="http://schemas.openxmlformats.org/officeDocument/2006/relationships/audio" Target="../media/media41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23.jpeg"  /><Relationship Id="rId5" Type="http://schemas.openxmlformats.org/officeDocument/2006/relationships/image" Target="../media/image3.png"  /></Relationships>
</file>

<file path=ppt/slides/_rels/slide43.xml.rels><?xml version="1.0" encoding="UTF-8" standalone="yes" ?><Relationships xmlns="http://schemas.openxmlformats.org/package/2006/relationships"><Relationship Id="rId1" Type="http://schemas.microsoft.com/office/2007/relationships/media" Target="../media/media42.mp3"  /><Relationship Id="rId2" Type="http://schemas.openxmlformats.org/officeDocument/2006/relationships/audio" Target="../media/media42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3.png"  /></Relationships>
</file>

<file path=ppt/slides/_rels/slide44.xml.rels><?xml version="1.0" encoding="UTF-8" standalone="yes" ?><Relationships xmlns="http://schemas.openxmlformats.org/package/2006/relationships"><Relationship Id="rId1" Type="http://schemas.microsoft.com/office/2007/relationships/media" Target="../media/media43.mp3"  /><Relationship Id="rId2" Type="http://schemas.openxmlformats.org/officeDocument/2006/relationships/audio" Target="../media/media43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24.jpeg"  /><Relationship Id="rId5" Type="http://schemas.openxmlformats.org/officeDocument/2006/relationships/image" Target="../media/image3.png"  /></Relationships>
</file>

<file path=ppt/slides/_rels/slide45.xml.rels><?xml version="1.0" encoding="UTF-8" standalone="yes" ?><Relationships xmlns="http://schemas.openxmlformats.org/package/2006/relationships"><Relationship Id="rId1" Type="http://schemas.microsoft.com/office/2007/relationships/media" Target="../media/media44.mp3"  /><Relationship Id="rId2" Type="http://schemas.openxmlformats.org/officeDocument/2006/relationships/audio" Target="../media/media44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3.png"  /></Relationships>
</file>

<file path=ppt/slides/_rels/slide5.xml.rels><?xml version="1.0" encoding="UTF-8" standalone="yes" ?><Relationships xmlns="http://schemas.openxmlformats.org/package/2006/relationships"><Relationship Id="rId1" Type="http://schemas.microsoft.com/office/2007/relationships/media" Target="../media/media4.mp3"  /><Relationship Id="rId2" Type="http://schemas.openxmlformats.org/officeDocument/2006/relationships/audio" Target="../media/media4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3.png"  /></Relationships>
</file>

<file path=ppt/slides/_rels/slide6.xml.rels><?xml version="1.0" encoding="UTF-8" standalone="yes" ?><Relationships xmlns="http://schemas.openxmlformats.org/package/2006/relationships"><Relationship Id="rId1" Type="http://schemas.microsoft.com/office/2007/relationships/media" Target="../media/media5.mp3"  /><Relationship Id="rId2" Type="http://schemas.openxmlformats.org/officeDocument/2006/relationships/audio" Target="../media/media5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5.jpeg"  /><Relationship Id="rId5" Type="http://schemas.openxmlformats.org/officeDocument/2006/relationships/image" Target="../media/image3.png"  /></Relationships>
</file>

<file path=ppt/slides/_rels/slide7.xml.rels><?xml version="1.0" encoding="UTF-8" standalone="yes" ?><Relationships xmlns="http://schemas.openxmlformats.org/package/2006/relationships"><Relationship Id="rId1" Type="http://schemas.microsoft.com/office/2007/relationships/media" Target="../media/media6.mp3"  /><Relationship Id="rId2" Type="http://schemas.openxmlformats.org/officeDocument/2006/relationships/audio" Target="../media/media6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3.png"  /></Relationships>
</file>

<file path=ppt/slides/_rels/slide8.xml.rels><?xml version="1.0" encoding="UTF-8" standalone="yes" ?><Relationships xmlns="http://schemas.openxmlformats.org/package/2006/relationships"><Relationship Id="rId1" Type="http://schemas.microsoft.com/office/2007/relationships/media" Target="../media/media7.mp3"  /><Relationship Id="rId2" Type="http://schemas.openxmlformats.org/officeDocument/2006/relationships/audio" Target="../media/media7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6.png"  /><Relationship Id="rId5" Type="http://schemas.openxmlformats.org/officeDocument/2006/relationships/image" Target="../media/image3.png"  /></Relationships>
</file>

<file path=ppt/slides/_rels/slide9.xml.rels><?xml version="1.0" encoding="UTF-8" standalone="yes" ?><Relationships xmlns="http://schemas.openxmlformats.org/package/2006/relationships"><Relationship Id="rId1" Type="http://schemas.microsoft.com/office/2007/relationships/media" Target="../media/media8.mp3"  /><Relationship Id="rId2" Type="http://schemas.openxmlformats.org/officeDocument/2006/relationships/audio" Target="../media/media8.mp3"  /><Relationship Id="rId3" Type="http://schemas.openxmlformats.org/officeDocument/2006/relationships/slideLayout" Target="../slideLayouts/slideLayout4.xml"  /><Relationship Id="rId4" Type="http://schemas.openxmlformats.org/officeDocument/2006/relationships/image" Target="../media/image3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E1D76F1B-113B-40B6-BF6B-46E9DF4704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Lesson 1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900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462" y="1844824"/>
            <a:ext cx="3786218" cy="4429156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그림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39678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뜻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sz="4400" dirty="0"/>
              <a:t>n. </a:t>
            </a:r>
            <a:r>
              <a:rPr lang="ko-KR" altLang="en-US" sz="4400" dirty="0" smtClean="0"/>
              <a:t>용기 </a:t>
            </a:r>
            <a:endParaRPr lang="ko-KR" alt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F431250-E364-4BA1-AF52-DA52F2E041A1}"/>
              </a:ext>
            </a:extLst>
          </p:cNvPr>
          <p:cNvSpPr txBox="1"/>
          <p:nvPr/>
        </p:nvSpPr>
        <p:spPr>
          <a:xfrm>
            <a:off x="628650" y="481231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/>
              <a:t>courage </a:t>
            </a:r>
            <a:endParaRPr lang="ko-KR" altLang="en-US" sz="66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09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/>
              <a:t>어휘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82" y="2564904"/>
            <a:ext cx="3383074" cy="3078407"/>
          </a:xfrm>
          <a:prstGeom prst="rect">
            <a:avLst/>
          </a:prstGeom>
        </p:spPr>
      </p:pic>
      <p:pic>
        <p:nvPicPr>
          <p:cNvPr id="3" name="coura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1450" y="9432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2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2132856"/>
            <a:ext cx="8424936" cy="17729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sz="3200" b="1" dirty="0"/>
              <a:t>예문</a:t>
            </a:r>
            <a:endParaRPr lang="en-US" altLang="ko-KR" sz="3200" b="1" dirty="0"/>
          </a:p>
          <a:p>
            <a:pPr marL="0" indent="0">
              <a:buNone/>
            </a:pPr>
            <a:r>
              <a:rPr lang="en-US" altLang="ko-KR" sz="3900" b="1" dirty="0"/>
              <a:t>My mother is a woman of great </a:t>
            </a:r>
            <a:r>
              <a:rPr lang="en-US" altLang="ko-KR" sz="3900" b="1" dirty="0">
                <a:solidFill>
                  <a:srgbClr val="FF0000"/>
                </a:solidFill>
              </a:rPr>
              <a:t>courage</a:t>
            </a:r>
            <a:r>
              <a:rPr lang="en-US" altLang="ko-KR" sz="3900" b="1" dirty="0"/>
              <a:t>.</a:t>
            </a:r>
            <a:endParaRPr lang="ko-KR" altLang="en-US" sz="3900" b="1" dirty="0"/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16" y="4005064"/>
            <a:ext cx="8335838" cy="2214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sz="3200" b="1" dirty="0"/>
              <a:t>뜻</a:t>
            </a:r>
            <a:endParaRPr lang="en-US" altLang="ko-KR" sz="3200" b="1" dirty="0"/>
          </a:p>
          <a:p>
            <a:pPr marL="0" indent="0">
              <a:buNone/>
            </a:pPr>
            <a:r>
              <a:rPr lang="ko-KR" altLang="en-US" sz="3900" dirty="0"/>
              <a:t>나의 어머니는 용기 있는 여성이다</a:t>
            </a:r>
            <a:r>
              <a:rPr lang="en-US" altLang="ko-KR" sz="3900" dirty="0"/>
              <a:t>. </a:t>
            </a:r>
            <a:endParaRPr lang="ko-KR" altLang="en-US" sz="3900" dirty="0"/>
          </a:p>
        </p:txBody>
      </p: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2367B4E5-D3FF-4C97-AA08-279063B48E84}"/>
              </a:ext>
            </a:extLst>
          </p:cNvPr>
          <p:cNvGrpSpPr/>
          <p:nvPr/>
        </p:nvGrpSpPr>
        <p:grpSpPr>
          <a:xfrm>
            <a:off x="628650" y="512009"/>
            <a:ext cx="7920990" cy="1484266"/>
            <a:chOff x="838200" y="512009"/>
            <a:chExt cx="8915400" cy="1739062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1C4F373-4A93-4FFD-97DF-829D29C0F347}"/>
                </a:ext>
              </a:extLst>
            </p:cNvPr>
            <p:cNvSpPr txBox="1"/>
            <p:nvPr/>
          </p:nvSpPr>
          <p:spPr>
            <a:xfrm>
              <a:off x="838200" y="512009"/>
              <a:ext cx="2493251" cy="68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 smtClean="0"/>
                <a:t>영영 풀이</a:t>
              </a:r>
              <a:endParaRPr lang="ko-KR" altLang="en-US" sz="3200" b="1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C0BF4E4D-291B-498B-BD69-0C8C00432F85}"/>
                </a:ext>
              </a:extLst>
            </p:cNvPr>
            <p:cNvSpPr txBox="1"/>
            <p:nvPr/>
          </p:nvSpPr>
          <p:spPr>
            <a:xfrm>
              <a:off x="944880" y="1133177"/>
              <a:ext cx="8808720" cy="111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/>
                <a:t>n. the ability to do something that frightens one</a:t>
              </a:r>
              <a:endParaRPr lang="ko-KR" altLang="en-US" sz="2800" b="1" dirty="0"/>
            </a:p>
          </p:txBody>
        </p:sp>
      </p:grpSp>
      <p:pic>
        <p:nvPicPr>
          <p:cNvPr id="2" name="courage_e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15816" y="32962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7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그림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뜻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sz="4000" dirty="0" smtClean="0"/>
              <a:t>n. </a:t>
            </a:r>
            <a:r>
              <a:rPr lang="ko-KR" altLang="en-US" sz="4000" dirty="0" smtClean="0"/>
              <a:t>공학</a:t>
            </a:r>
            <a:endParaRPr lang="en-US" altLang="ko-KR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09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/>
              <a:t>어휘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A02D461-BC7B-4A3A-BD81-653A3565CBA4}"/>
              </a:ext>
            </a:extLst>
          </p:cNvPr>
          <p:cNvSpPr txBox="1"/>
          <p:nvPr/>
        </p:nvSpPr>
        <p:spPr>
          <a:xfrm>
            <a:off x="1154430" y="527397"/>
            <a:ext cx="6217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smtClean="0"/>
              <a:t>engineering</a:t>
            </a:r>
            <a:endParaRPr lang="ko-KR" altLang="en-US" sz="6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3456384" cy="3456384"/>
          </a:xfrm>
          <a:prstGeom prst="rect">
            <a:avLst/>
          </a:prstGeom>
        </p:spPr>
      </p:pic>
      <p:pic>
        <p:nvPicPr>
          <p:cNvPr id="2" name="engineer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8344" y="9334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5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868" y="2113657"/>
            <a:ext cx="7920990" cy="1603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b="1" dirty="0"/>
              <a:t>예문</a:t>
            </a:r>
            <a:endParaRPr lang="en-US" altLang="ko-KR" b="1" dirty="0"/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tx1"/>
                </a:solidFill>
              </a:rPr>
              <a:t>Computer </a:t>
            </a:r>
            <a:r>
              <a:rPr lang="en-US" altLang="ko-KR" sz="3600" b="1" dirty="0">
                <a:solidFill>
                  <a:srgbClr val="FF0000"/>
                </a:solidFill>
              </a:rPr>
              <a:t>engineering</a:t>
            </a:r>
            <a:r>
              <a:rPr lang="en-US" altLang="ko-KR" sz="3600" b="1" dirty="0">
                <a:solidFill>
                  <a:schemeClr val="tx1"/>
                </a:solidFill>
              </a:rPr>
              <a:t> is a popular field these days.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868" y="3717032"/>
            <a:ext cx="8001000" cy="2214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b="1" dirty="0"/>
              <a:t>뜻</a:t>
            </a:r>
            <a:endParaRPr lang="en-US" altLang="ko-KR" b="1" dirty="0"/>
          </a:p>
          <a:p>
            <a:pPr marL="0" indent="0">
              <a:buNone/>
            </a:pPr>
            <a:r>
              <a:rPr lang="ko-KR" altLang="en-US" sz="3900" dirty="0"/>
              <a:t>컴퓨터 공학은 요즘 인기 있는 분야이다</a:t>
            </a:r>
            <a:r>
              <a:rPr lang="en-US" altLang="ko-KR" sz="39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10"/>
            <a:ext cx="797579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영영 풀이</a:t>
            </a:r>
            <a:endParaRPr lang="en-US" altLang="ko-KR" sz="2800" b="1" dirty="0"/>
          </a:p>
          <a:p>
            <a:r>
              <a:rPr lang="en-US" altLang="ko-KR" sz="2400" b="1" dirty="0"/>
              <a:t>n. the job of designing and building machines or things such as roads and bridges</a:t>
            </a:r>
          </a:p>
        </p:txBody>
      </p:sp>
      <p:pic>
        <p:nvPicPr>
          <p:cNvPr id="2" name="engineering_e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20703" y="30724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0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그림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뜻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sz="4000" dirty="0"/>
              <a:t>n. </a:t>
            </a:r>
            <a:r>
              <a:rPr lang="ko-KR" altLang="en-US" sz="4000" dirty="0"/>
              <a:t>전문가 </a:t>
            </a:r>
            <a:endParaRPr lang="en-US" altLang="ko-KR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09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/>
              <a:t>어휘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A02D461-BC7B-4A3A-BD81-653A3565CBA4}"/>
              </a:ext>
            </a:extLst>
          </p:cNvPr>
          <p:cNvSpPr txBox="1"/>
          <p:nvPr/>
        </p:nvSpPr>
        <p:spPr>
          <a:xfrm>
            <a:off x="1154430" y="527397"/>
            <a:ext cx="6217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smtClean="0"/>
              <a:t>expert</a:t>
            </a:r>
            <a:endParaRPr lang="ko-KR" altLang="en-US" sz="60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70" y="2349531"/>
            <a:ext cx="3430900" cy="2807661"/>
          </a:xfrm>
          <a:prstGeom prst="rect">
            <a:avLst/>
          </a:prstGeom>
        </p:spPr>
      </p:pic>
      <p:pic>
        <p:nvPicPr>
          <p:cNvPr id="4" name="expe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90892" y="773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3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868" y="2113657"/>
            <a:ext cx="7920990" cy="1603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b="1" dirty="0"/>
              <a:t>예문</a:t>
            </a:r>
            <a:endParaRPr lang="en-US" altLang="ko-KR" b="1" dirty="0"/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tx1"/>
                </a:solidFill>
              </a:rPr>
              <a:t>He is well known as an </a:t>
            </a:r>
            <a:r>
              <a:rPr lang="en-US" altLang="ko-KR" sz="3600" b="1" dirty="0">
                <a:solidFill>
                  <a:srgbClr val="FF0000"/>
                </a:solidFill>
              </a:rPr>
              <a:t>expert</a:t>
            </a:r>
            <a:r>
              <a:rPr lang="en-US" altLang="ko-KR" sz="3600" b="1" dirty="0">
                <a:solidFill>
                  <a:schemeClr val="tx1"/>
                </a:solidFill>
              </a:rPr>
              <a:t> on economy.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868" y="3717032"/>
            <a:ext cx="8001000" cy="2214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b="1" dirty="0"/>
              <a:t>뜻</a:t>
            </a:r>
            <a:endParaRPr lang="en-US" altLang="ko-KR" b="1" dirty="0"/>
          </a:p>
          <a:p>
            <a:pPr marL="0" indent="0">
              <a:buNone/>
            </a:pPr>
            <a:r>
              <a:rPr lang="ko-KR" altLang="en-US" sz="4000" dirty="0"/>
              <a:t>그는 경제 전문가로 유명하다</a:t>
            </a:r>
            <a:r>
              <a:rPr lang="en-US" altLang="ko-KR" sz="4000" dirty="0"/>
              <a:t>.</a:t>
            </a:r>
            <a:r>
              <a:rPr lang="ko-KR" altLang="en-US" sz="4000" dirty="0"/>
              <a:t> </a:t>
            </a:r>
            <a:endParaRPr lang="en-US" altLang="ko-KR" sz="39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10"/>
            <a:ext cx="797579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영영 풀이</a:t>
            </a:r>
            <a:endParaRPr lang="en-US" altLang="ko-KR" sz="2800" b="1" dirty="0"/>
          </a:p>
          <a:p>
            <a:r>
              <a:rPr lang="en-US" altLang="ko-KR" sz="2400" b="1" dirty="0"/>
              <a:t>n. a person who is very skilled at doing something or who knows a lot about a particular subject</a:t>
            </a:r>
          </a:p>
        </p:txBody>
      </p:sp>
      <p:pic>
        <p:nvPicPr>
          <p:cNvPr id="2" name="expert_e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1074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9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 smtClean="0"/>
              <a:t>그림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뜻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sz="4000" dirty="0" smtClean="0"/>
              <a:t>생계수단으로</a:t>
            </a:r>
            <a:endParaRPr lang="ko-KR" alt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F431250-E364-4BA1-AF52-DA52F2E041A1}"/>
              </a:ext>
            </a:extLst>
          </p:cNvPr>
          <p:cNvSpPr txBox="1"/>
          <p:nvPr/>
        </p:nvSpPr>
        <p:spPr>
          <a:xfrm>
            <a:off x="628650" y="481231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/>
              <a:t>for a living</a:t>
            </a:r>
            <a:endParaRPr lang="ko-KR" altLang="en-US" sz="66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09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/>
              <a:t>어휘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99" y="2470807"/>
            <a:ext cx="3456384" cy="2773641"/>
          </a:xfrm>
          <a:prstGeom prst="rect">
            <a:avLst/>
          </a:prstGeom>
        </p:spPr>
      </p:pic>
      <p:pic>
        <p:nvPicPr>
          <p:cNvPr id="2" name="for_a_liv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90892" y="9785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2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158166"/>
            <a:ext cx="7846695" cy="1926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b="1" dirty="0"/>
              <a:t>예문</a:t>
            </a:r>
            <a:endParaRPr lang="en-US" altLang="ko-KR" b="1" dirty="0"/>
          </a:p>
          <a:p>
            <a:pPr marL="0" indent="0">
              <a:buNone/>
            </a:pPr>
            <a:r>
              <a:rPr lang="en-US" altLang="ko-KR" sz="3600" b="1" dirty="0" smtClean="0"/>
              <a:t>What do you do </a:t>
            </a:r>
            <a:r>
              <a:rPr lang="en-US" altLang="ko-KR" sz="3600" b="1" dirty="0" smtClean="0">
                <a:solidFill>
                  <a:srgbClr val="FF0000"/>
                </a:solidFill>
              </a:rPr>
              <a:t>for a living</a:t>
            </a:r>
            <a:r>
              <a:rPr lang="en-US" altLang="ko-KR" sz="3600" b="1" dirty="0" smtClean="0"/>
              <a:t>? </a:t>
            </a:r>
            <a:endParaRPr lang="ko-KR" altLang="en-US" sz="3600" b="1" dirty="0"/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198799"/>
            <a:ext cx="8001000" cy="1750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b="1" dirty="0"/>
              <a:t>뜻</a:t>
            </a:r>
            <a:endParaRPr lang="en-US" altLang="ko-KR" b="1" dirty="0"/>
          </a:p>
          <a:p>
            <a:pPr marL="0" indent="0">
              <a:buNone/>
            </a:pPr>
            <a:r>
              <a:rPr lang="ko-KR" altLang="en-US" sz="3600" dirty="0" smtClean="0"/>
              <a:t>생계 수단으로 어떤 일을 하세요</a:t>
            </a:r>
            <a:r>
              <a:rPr lang="en-US" altLang="ko-KR" sz="3600" dirty="0" smtClean="0"/>
              <a:t>?</a:t>
            </a:r>
            <a:r>
              <a:rPr lang="ko-KR" altLang="en-US" sz="3600" dirty="0" smtClean="0"/>
              <a:t> </a:t>
            </a:r>
            <a:endParaRPr lang="ko-KR" altLang="en-US" sz="3600" dirty="0"/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44337EC2-208D-4CFA-B586-1DABCFF3B734}"/>
              </a:ext>
            </a:extLst>
          </p:cNvPr>
          <p:cNvGrpSpPr/>
          <p:nvPr/>
        </p:nvGrpSpPr>
        <p:grpSpPr>
          <a:xfrm>
            <a:off x="628650" y="512010"/>
            <a:ext cx="7846695" cy="1092159"/>
            <a:chOff x="838200" y="512009"/>
            <a:chExt cx="10462260" cy="1092159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1C4F373-4A93-4FFD-97DF-829D29C0F347}"/>
                </a:ext>
              </a:extLst>
            </p:cNvPr>
            <p:cNvSpPr txBox="1"/>
            <p:nvPr/>
          </p:nvSpPr>
          <p:spPr>
            <a:xfrm>
              <a:off x="838200" y="512009"/>
              <a:ext cx="28575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/>
                <a:t>영영 풀이</a:t>
              </a:r>
              <a:endParaRPr lang="ko-KR" altLang="en-US" sz="2800" b="1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C3AB635C-C204-4C61-8AC4-17CA5853A958}"/>
                </a:ext>
              </a:extLst>
            </p:cNvPr>
            <p:cNvSpPr txBox="1"/>
            <p:nvPr/>
          </p:nvSpPr>
          <p:spPr>
            <a:xfrm>
              <a:off x="1013460" y="1080948"/>
              <a:ext cx="1028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800" b="1" dirty="0"/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5CDE3F58-AA67-4AB8-9C27-B1A2EC08858B}"/>
              </a:ext>
            </a:extLst>
          </p:cNvPr>
          <p:cNvSpPr/>
          <p:nvPr/>
        </p:nvSpPr>
        <p:spPr>
          <a:xfrm>
            <a:off x="683568" y="1052736"/>
            <a:ext cx="7715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 smtClean="0"/>
              <a:t>done to earn enough money to live</a:t>
            </a:r>
            <a:endParaRPr lang="en-US" altLang="ko-KR" sz="3200" b="1" dirty="0"/>
          </a:p>
        </p:txBody>
      </p:sp>
      <p:pic>
        <p:nvPicPr>
          <p:cNvPr id="7" name="for_a_living_e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96336" y="28164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1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5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그림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09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/>
              <a:t>어휘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A02D461-BC7B-4A3A-BD81-653A3565CBA4}"/>
              </a:ext>
            </a:extLst>
          </p:cNvPr>
          <p:cNvSpPr txBox="1"/>
          <p:nvPr/>
        </p:nvSpPr>
        <p:spPr>
          <a:xfrm>
            <a:off x="1154430" y="527397"/>
            <a:ext cx="6217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smtClean="0"/>
              <a:t>inspire</a:t>
            </a:r>
            <a:endParaRPr lang="ko-KR" altLang="en-US" sz="6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2278675"/>
            <a:ext cx="3420000" cy="3596791"/>
          </a:xfrm>
          <a:prstGeom prst="rect">
            <a:avLst/>
          </a:prstGeom>
        </p:spPr>
      </p:pic>
      <p:sp>
        <p:nvSpPr>
          <p:cNvPr id="9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 txBox="1">
            <a:spLocks/>
          </p:cNvSpPr>
          <p:nvPr/>
        </p:nvSpPr>
        <p:spPr bwMode="invGray">
          <a:xfrm>
            <a:off x="4788024" y="162880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 vert="horz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뜻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altLang="ko-KR" sz="4000" dirty="0" smtClean="0"/>
              <a:t>v.</a:t>
            </a:r>
            <a:r>
              <a:rPr lang="en-US" altLang="ko-KR" sz="4000" dirty="0"/>
              <a:t> </a:t>
            </a:r>
            <a:r>
              <a:rPr lang="ko-KR" altLang="en-US" sz="4000" dirty="0" smtClean="0"/>
              <a:t>영감을 주다</a:t>
            </a:r>
            <a:r>
              <a:rPr lang="en-US" altLang="ko-KR" sz="4000" dirty="0" smtClean="0"/>
              <a:t>, </a:t>
            </a:r>
            <a:r>
              <a:rPr lang="ko-KR" altLang="en-US" sz="4000" smtClean="0"/>
              <a:t>고무하다</a:t>
            </a:r>
            <a:endParaRPr lang="en-US" altLang="ko-KR" sz="400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inspi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0352" y="9068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2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060848"/>
            <a:ext cx="7920990" cy="16033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ko-KR" altLang="en-US" b="1" dirty="0"/>
              <a:t>예문</a:t>
            </a:r>
            <a:endParaRPr lang="en-US" altLang="ko-KR" b="1" dirty="0"/>
          </a:p>
          <a:p>
            <a:pPr marL="0" indent="0">
              <a:buNone/>
            </a:pPr>
            <a:r>
              <a:rPr lang="en-US" altLang="ko-KR" sz="3600" b="1" dirty="0" smtClean="0"/>
              <a:t>Her speech </a:t>
            </a:r>
            <a:r>
              <a:rPr lang="en-US" altLang="ko-KR" sz="3600" b="1" dirty="0" smtClean="0">
                <a:solidFill>
                  <a:srgbClr val="FF0000"/>
                </a:solidFill>
              </a:rPr>
              <a:t>inspired</a:t>
            </a:r>
            <a:r>
              <a:rPr lang="en-US" altLang="ko-KR" sz="3600" b="1" dirty="0" smtClean="0"/>
              <a:t> many students.</a:t>
            </a:r>
            <a:endParaRPr lang="en-US" altLang="ko-KR" sz="3600" b="1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1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영영 풀이</a:t>
            </a:r>
            <a:endParaRPr lang="en-US" altLang="ko-KR" sz="2800" b="1" dirty="0"/>
          </a:p>
          <a:p>
            <a:r>
              <a:rPr lang="en-US" altLang="ko-KR" sz="2800" b="1" dirty="0" smtClean="0"/>
              <a:t>v. to make you feel that you want to achieve something or create something</a:t>
            </a:r>
            <a:endParaRPr lang="en-US" altLang="ko-KR" sz="2800" b="1" dirty="0"/>
          </a:p>
        </p:txBody>
      </p:sp>
      <p:sp>
        <p:nvSpPr>
          <p:cNvPr id="8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 txBox="1">
            <a:spLocks/>
          </p:cNvSpPr>
          <p:nvPr/>
        </p:nvSpPr>
        <p:spPr bwMode="invGray">
          <a:xfrm>
            <a:off x="617887" y="3933056"/>
            <a:ext cx="8001000" cy="2214563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 vert="horz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뜻</a:t>
            </a: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</a:pPr>
            <a:r>
              <a:rPr lang="ko-KR" altLang="en-US" sz="3600" dirty="0" smtClean="0"/>
              <a:t>그녀의 연설은 많은 학생들에게 영감을 주었다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inspire_e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95590" y="31510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2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552" y="1589227"/>
            <a:ext cx="3786218" cy="4429156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그림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7783" y="1608432"/>
            <a:ext cx="4177604" cy="4429156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뜻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sz="4400" dirty="0" smtClean="0"/>
              <a:t>v. (</a:t>
            </a:r>
            <a:r>
              <a:rPr lang="ko-KR" altLang="en-US" sz="4400" dirty="0" smtClean="0"/>
              <a:t>심장이</a:t>
            </a:r>
            <a:r>
              <a:rPr lang="en-US" altLang="ko-KR" sz="4400" dirty="0" smtClean="0"/>
              <a:t>) </a:t>
            </a:r>
            <a:r>
              <a:rPr lang="ko-KR" altLang="en-US" sz="4400" dirty="0" smtClean="0"/>
              <a:t>고동치다</a:t>
            </a:r>
            <a:endParaRPr lang="ko-KR" alt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F431250-E364-4BA1-AF52-DA52F2E041A1}"/>
              </a:ext>
            </a:extLst>
          </p:cNvPr>
          <p:cNvSpPr txBox="1"/>
          <p:nvPr/>
        </p:nvSpPr>
        <p:spPr>
          <a:xfrm>
            <a:off x="628650" y="481231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/>
              <a:t>beat</a:t>
            </a:r>
            <a:endParaRPr lang="ko-KR" altLang="en-US" sz="66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09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/>
              <a:t>어휘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6981"/>
            <a:ext cx="3456384" cy="3547822"/>
          </a:xfrm>
          <a:prstGeom prst="rect">
            <a:avLst/>
          </a:prstGeom>
        </p:spPr>
      </p:pic>
      <p:pic>
        <p:nvPicPr>
          <p:cNvPr id="2" name="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1450" y="8052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2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552" y="1589227"/>
            <a:ext cx="3786218" cy="4429156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그림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F431250-E364-4BA1-AF52-DA52F2E041A1}"/>
              </a:ext>
            </a:extLst>
          </p:cNvPr>
          <p:cNvSpPr txBox="1"/>
          <p:nvPr/>
        </p:nvSpPr>
        <p:spPr>
          <a:xfrm>
            <a:off x="628650" y="481231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/>
              <a:t>lead</a:t>
            </a:r>
            <a:endParaRPr lang="ko-KR" altLang="en-US" sz="66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09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/>
              <a:t>어휘</a:t>
            </a:r>
          </a:p>
        </p:txBody>
      </p:sp>
      <p:sp>
        <p:nvSpPr>
          <p:cNvPr id="15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 txBox="1">
            <a:spLocks/>
          </p:cNvSpPr>
          <p:nvPr/>
        </p:nvSpPr>
        <p:spPr bwMode="invGray">
          <a:xfrm>
            <a:off x="4788024" y="162880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 vert="horz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뜻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altLang="ko-KR" sz="4000" dirty="0"/>
              <a:t>v. </a:t>
            </a:r>
            <a:r>
              <a:rPr lang="ko-KR" altLang="en-US" sz="4000" dirty="0"/>
              <a:t>이끌다 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0" y="2311791"/>
            <a:ext cx="3625296" cy="2845401"/>
          </a:xfrm>
          <a:prstGeom prst="rect">
            <a:avLst/>
          </a:prstGeom>
        </p:spPr>
      </p:pic>
      <p:pic>
        <p:nvPicPr>
          <p:cNvPr id="3" name="le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14766" y="826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208330"/>
            <a:ext cx="7846695" cy="1845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b="1" dirty="0"/>
              <a:t>예문</a:t>
            </a:r>
            <a:endParaRPr lang="en-US" altLang="ko-KR" b="1" dirty="0"/>
          </a:p>
          <a:p>
            <a:pPr marL="0" indent="0">
              <a:buNone/>
            </a:pPr>
            <a:r>
              <a:rPr lang="en-US" altLang="ko-KR" sz="3600" b="1" dirty="0" err="1"/>
              <a:t>Jinho</a:t>
            </a:r>
            <a:r>
              <a:rPr lang="en-US" altLang="ko-KR" sz="3600" b="1" dirty="0"/>
              <a:t> </a:t>
            </a:r>
            <a:r>
              <a:rPr lang="en-US" altLang="ko-KR" sz="3600" b="1" dirty="0">
                <a:solidFill>
                  <a:srgbClr val="FF0000"/>
                </a:solidFill>
              </a:rPr>
              <a:t>led</a:t>
            </a:r>
            <a:r>
              <a:rPr lang="en-US" altLang="ko-KR" sz="3600" b="1" dirty="0"/>
              <a:t> his friends to his favorite snack shop. 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44337EC2-208D-4CFA-B586-1DABCFF3B734}"/>
              </a:ext>
            </a:extLst>
          </p:cNvPr>
          <p:cNvGrpSpPr/>
          <p:nvPr/>
        </p:nvGrpSpPr>
        <p:grpSpPr>
          <a:xfrm>
            <a:off x="628650" y="512010"/>
            <a:ext cx="7846695" cy="1092159"/>
            <a:chOff x="838200" y="512009"/>
            <a:chExt cx="10462260" cy="1092159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1C4F373-4A93-4FFD-97DF-829D29C0F347}"/>
                </a:ext>
              </a:extLst>
            </p:cNvPr>
            <p:cNvSpPr txBox="1"/>
            <p:nvPr/>
          </p:nvSpPr>
          <p:spPr>
            <a:xfrm>
              <a:off x="838200" y="512009"/>
              <a:ext cx="32415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/>
                <a:t>영영 풀이</a:t>
              </a:r>
              <a:endParaRPr lang="ko-KR" altLang="en-US" sz="2800" b="1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C3AB635C-C204-4C61-8AC4-17CA5853A958}"/>
                </a:ext>
              </a:extLst>
            </p:cNvPr>
            <p:cNvSpPr txBox="1"/>
            <p:nvPr/>
          </p:nvSpPr>
          <p:spPr>
            <a:xfrm>
              <a:off x="1013460" y="1080948"/>
              <a:ext cx="1028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800" b="1" dirty="0"/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556A3773-BBF2-4C78-9127-3BA1CFAD1012}"/>
              </a:ext>
            </a:extLst>
          </p:cNvPr>
          <p:cNvSpPr/>
          <p:nvPr/>
        </p:nvSpPr>
        <p:spPr>
          <a:xfrm>
            <a:off x="628650" y="865505"/>
            <a:ext cx="8126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/>
              <a:t>v. to show someone the way, by going in front of him or her </a:t>
            </a:r>
            <a:endParaRPr lang="en-US" altLang="ko-KR" sz="2800" b="1" dirty="0"/>
          </a:p>
        </p:txBody>
      </p:sp>
      <p:sp>
        <p:nvSpPr>
          <p:cNvPr id="10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 txBox="1">
            <a:spLocks/>
          </p:cNvSpPr>
          <p:nvPr/>
        </p:nvSpPr>
        <p:spPr bwMode="invGray">
          <a:xfrm>
            <a:off x="611560" y="4149080"/>
            <a:ext cx="8001000" cy="2214563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 vert="horz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뜻</a:t>
            </a: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</a:pPr>
            <a:r>
              <a:rPr lang="ko-KR" altLang="en-US" sz="3600" dirty="0"/>
              <a:t>진호는 그의 친구들을 그가 가장 좋아하는 </a:t>
            </a:r>
            <a:r>
              <a:rPr lang="ko-KR" altLang="en-US" sz="3600" dirty="0" smtClean="0"/>
              <a:t>분식점으로 이끌었다</a:t>
            </a:r>
            <a:r>
              <a:rPr lang="en-US" altLang="ko-KR" sz="3600" dirty="0"/>
              <a:t>. 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lead_e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24128" y="3324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552" y="1589227"/>
            <a:ext cx="3786218" cy="4429156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그림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F431250-E364-4BA1-AF52-DA52F2E041A1}"/>
              </a:ext>
            </a:extLst>
          </p:cNvPr>
          <p:cNvSpPr txBox="1"/>
          <p:nvPr/>
        </p:nvSpPr>
        <p:spPr>
          <a:xfrm>
            <a:off x="628650" y="481231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/>
              <a:t>major</a:t>
            </a:r>
            <a:endParaRPr lang="ko-KR" altLang="en-US" sz="66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09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/>
              <a:t>어휘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4761"/>
            <a:ext cx="3456384" cy="3596590"/>
          </a:xfrm>
          <a:prstGeom prst="rect">
            <a:avLst/>
          </a:prstGeom>
        </p:spPr>
      </p:pic>
      <p:sp>
        <p:nvSpPr>
          <p:cNvPr id="15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 txBox="1">
            <a:spLocks/>
          </p:cNvSpPr>
          <p:nvPr/>
        </p:nvSpPr>
        <p:spPr bwMode="invGray">
          <a:xfrm>
            <a:off x="4514517" y="1589227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 vert="horz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뜻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altLang="ko-KR" sz="4000" dirty="0" smtClean="0"/>
              <a:t>n. </a:t>
            </a:r>
            <a:r>
              <a:rPr lang="ko-KR" altLang="en-US" sz="4000" dirty="0" smtClean="0"/>
              <a:t>전공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maj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58609" y="9158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9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208330"/>
            <a:ext cx="7846695" cy="1845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b="1" dirty="0"/>
              <a:t>예문</a:t>
            </a:r>
            <a:endParaRPr lang="en-US" altLang="ko-KR" b="1" dirty="0"/>
          </a:p>
          <a:p>
            <a:pPr marL="0" indent="0">
              <a:buNone/>
            </a:pPr>
            <a:r>
              <a:rPr lang="en-US" altLang="ko-KR" sz="3600" b="1" dirty="0" smtClean="0"/>
              <a:t>His </a:t>
            </a:r>
            <a:r>
              <a:rPr lang="en-US" altLang="ko-KR" sz="3600" b="1" dirty="0" smtClean="0">
                <a:solidFill>
                  <a:srgbClr val="FF0000"/>
                </a:solidFill>
              </a:rPr>
              <a:t>major</a:t>
            </a:r>
            <a:r>
              <a:rPr lang="en-US" altLang="ko-KR" sz="3600" b="1" dirty="0" smtClean="0"/>
              <a:t> is Korean history. 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44337EC2-208D-4CFA-B586-1DABCFF3B734}"/>
              </a:ext>
            </a:extLst>
          </p:cNvPr>
          <p:cNvGrpSpPr/>
          <p:nvPr/>
        </p:nvGrpSpPr>
        <p:grpSpPr>
          <a:xfrm>
            <a:off x="628650" y="512010"/>
            <a:ext cx="7846695" cy="1092159"/>
            <a:chOff x="838200" y="512009"/>
            <a:chExt cx="10462260" cy="1092159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1C4F373-4A93-4FFD-97DF-829D29C0F347}"/>
                </a:ext>
              </a:extLst>
            </p:cNvPr>
            <p:cNvSpPr txBox="1"/>
            <p:nvPr/>
          </p:nvSpPr>
          <p:spPr>
            <a:xfrm>
              <a:off x="838200" y="512009"/>
              <a:ext cx="32415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/>
                <a:t>영영 풀이</a:t>
              </a:r>
              <a:endParaRPr lang="ko-KR" altLang="en-US" sz="2800" b="1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C3AB635C-C204-4C61-8AC4-17CA5853A958}"/>
                </a:ext>
              </a:extLst>
            </p:cNvPr>
            <p:cNvSpPr txBox="1"/>
            <p:nvPr/>
          </p:nvSpPr>
          <p:spPr>
            <a:xfrm>
              <a:off x="1013460" y="1080948"/>
              <a:ext cx="1028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800" b="1" dirty="0"/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556A3773-BBF2-4C78-9127-3BA1CFAD1012}"/>
              </a:ext>
            </a:extLst>
          </p:cNvPr>
          <p:cNvSpPr/>
          <p:nvPr/>
        </p:nvSpPr>
        <p:spPr>
          <a:xfrm>
            <a:off x="628650" y="865505"/>
            <a:ext cx="8126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n. the main subject that a person studies in college </a:t>
            </a:r>
          </a:p>
        </p:txBody>
      </p:sp>
      <p:sp>
        <p:nvSpPr>
          <p:cNvPr id="10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 txBox="1">
            <a:spLocks/>
          </p:cNvSpPr>
          <p:nvPr/>
        </p:nvSpPr>
        <p:spPr bwMode="invGray">
          <a:xfrm>
            <a:off x="611560" y="4149080"/>
            <a:ext cx="8001000" cy="2214563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 vert="horz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뜻</a:t>
            </a: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</a:pPr>
            <a:r>
              <a:rPr lang="ko-KR" altLang="en-US" sz="3600" dirty="0" smtClean="0"/>
              <a:t>그의</a:t>
            </a:r>
            <a:r>
              <a:rPr lang="en-US" altLang="ko-KR" sz="3600" dirty="0" smtClean="0"/>
              <a:t> </a:t>
            </a:r>
            <a:r>
              <a:rPr lang="ko-KR" altLang="en-US" sz="3600" dirty="0" smtClean="0"/>
              <a:t>전공은 한국사이다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major_e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8344" y="28262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7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그림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뜻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sz="4000" dirty="0"/>
              <a:t>결정하다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F431250-E364-4BA1-AF52-DA52F2E041A1}"/>
              </a:ext>
            </a:extLst>
          </p:cNvPr>
          <p:cNvSpPr txBox="1"/>
          <p:nvPr/>
        </p:nvSpPr>
        <p:spPr>
          <a:xfrm>
            <a:off x="628650" y="481231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/>
              <a:t>make a decision</a:t>
            </a:r>
            <a:endParaRPr lang="ko-KR" altLang="en-US" sz="66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09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/>
              <a:t>어휘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2277067"/>
            <a:ext cx="3456384" cy="3269163"/>
          </a:xfrm>
          <a:prstGeom prst="rect">
            <a:avLst/>
          </a:prstGeom>
        </p:spPr>
      </p:pic>
      <p:pic>
        <p:nvPicPr>
          <p:cNvPr id="3" name="make_a_decis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2066" y="908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7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568" y="1988840"/>
            <a:ext cx="7846695" cy="1910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b="1" dirty="0"/>
              <a:t>예문</a:t>
            </a:r>
            <a:endParaRPr lang="en-US" altLang="ko-KR" b="1" dirty="0"/>
          </a:p>
          <a:p>
            <a:pPr marL="0" indent="0">
              <a:buNone/>
            </a:pPr>
            <a:r>
              <a:rPr lang="en-US" altLang="ko-KR" sz="3600" b="1" dirty="0"/>
              <a:t>He </a:t>
            </a:r>
            <a:r>
              <a:rPr lang="en-US" altLang="ko-KR" sz="3600" b="1" dirty="0">
                <a:solidFill>
                  <a:srgbClr val="FF0000"/>
                </a:solidFill>
              </a:rPr>
              <a:t>made a decision </a:t>
            </a:r>
            <a:r>
              <a:rPr lang="en-US" altLang="ko-KR" sz="3600" b="1" dirty="0"/>
              <a:t>to save money for a trip. 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198799"/>
            <a:ext cx="8001000" cy="221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b="1" dirty="0"/>
              <a:t>뜻</a:t>
            </a:r>
            <a:endParaRPr lang="en-US" altLang="ko-KR" b="1" dirty="0"/>
          </a:p>
          <a:p>
            <a:pPr marL="0" indent="0">
              <a:buNone/>
            </a:pPr>
            <a:r>
              <a:rPr lang="ko-KR" altLang="en-US" sz="3600" dirty="0"/>
              <a:t>그는 여행을 위해 저축을 하기로 결정했다</a:t>
            </a:r>
            <a:r>
              <a:rPr lang="en-US" altLang="ko-KR" sz="3600" dirty="0"/>
              <a:t>.</a:t>
            </a:r>
            <a:r>
              <a:rPr lang="ko-KR" altLang="en-US" sz="3600" dirty="0"/>
              <a:t> </a:t>
            </a:r>
            <a:r>
              <a:rPr lang="ko-KR" altLang="en-US" sz="3600" dirty="0" smtClean="0"/>
              <a:t> </a:t>
            </a:r>
            <a:endParaRPr lang="ko-KR" altLang="en-US" sz="3600" dirty="0"/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44337EC2-208D-4CFA-B586-1DABCFF3B734}"/>
              </a:ext>
            </a:extLst>
          </p:cNvPr>
          <p:cNvGrpSpPr/>
          <p:nvPr/>
        </p:nvGrpSpPr>
        <p:grpSpPr>
          <a:xfrm>
            <a:off x="628650" y="512010"/>
            <a:ext cx="7846695" cy="1092159"/>
            <a:chOff x="838200" y="512009"/>
            <a:chExt cx="10462260" cy="1092159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1C4F373-4A93-4FFD-97DF-829D29C0F347}"/>
                </a:ext>
              </a:extLst>
            </p:cNvPr>
            <p:cNvSpPr txBox="1"/>
            <p:nvPr/>
          </p:nvSpPr>
          <p:spPr>
            <a:xfrm>
              <a:off x="838200" y="512009"/>
              <a:ext cx="2377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/>
                <a:t>영영 풀이</a:t>
              </a:r>
              <a:endParaRPr lang="ko-KR" altLang="en-US" sz="2800" b="1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C3AB635C-C204-4C61-8AC4-17CA5853A958}"/>
                </a:ext>
              </a:extLst>
            </p:cNvPr>
            <p:cNvSpPr txBox="1"/>
            <p:nvPr/>
          </p:nvSpPr>
          <p:spPr>
            <a:xfrm>
              <a:off x="1013460" y="1080948"/>
              <a:ext cx="1028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800" b="1" dirty="0"/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4C22C55D-B51F-48B6-8BA5-24FFDFD58B99}"/>
              </a:ext>
            </a:extLst>
          </p:cNvPr>
          <p:cNvSpPr/>
          <p:nvPr/>
        </p:nvSpPr>
        <p:spPr>
          <a:xfrm>
            <a:off x="628650" y="973177"/>
            <a:ext cx="78466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to choose what you are going to do after thinking about it </a:t>
            </a:r>
            <a:endParaRPr lang="ko-KR" altLang="en-US" sz="2800" b="1" dirty="0"/>
          </a:p>
        </p:txBody>
      </p:sp>
      <p:pic>
        <p:nvPicPr>
          <p:cNvPr id="7" name="make_a_decision_e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0072" y="31647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6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9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그림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뜻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sz="4000" smtClean="0"/>
              <a:t>북극광 </a:t>
            </a:r>
            <a:endParaRPr lang="ko-KR" alt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F431250-E364-4BA1-AF52-DA52F2E041A1}"/>
              </a:ext>
            </a:extLst>
          </p:cNvPr>
          <p:cNvSpPr txBox="1"/>
          <p:nvPr/>
        </p:nvSpPr>
        <p:spPr>
          <a:xfrm>
            <a:off x="628650" y="481231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/>
              <a:t>Northern Lights</a:t>
            </a:r>
            <a:endParaRPr lang="ko-KR" altLang="en-US" sz="66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09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/>
              <a:t>어휘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5700"/>
            <a:ext cx="3405968" cy="3454711"/>
          </a:xfrm>
          <a:prstGeom prst="rect">
            <a:avLst/>
          </a:prstGeom>
        </p:spPr>
      </p:pic>
      <p:pic>
        <p:nvPicPr>
          <p:cNvPr id="2" name="northern_ligh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67600" y="7554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552" y="2204864"/>
            <a:ext cx="8435019" cy="15121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b="1" dirty="0"/>
              <a:t>예문</a:t>
            </a:r>
            <a:endParaRPr lang="en-US" altLang="ko-KR" b="1" dirty="0"/>
          </a:p>
          <a:p>
            <a:pPr marL="0" indent="0">
              <a:buNone/>
            </a:pPr>
            <a:r>
              <a:rPr lang="en-US" altLang="ko-KR" sz="3600" b="1" dirty="0"/>
              <a:t>You can see the </a:t>
            </a:r>
            <a:r>
              <a:rPr lang="en-US" altLang="ko-KR" sz="3600" b="1" dirty="0">
                <a:solidFill>
                  <a:srgbClr val="FF0000"/>
                </a:solidFill>
              </a:rPr>
              <a:t>Northern Lights</a:t>
            </a:r>
            <a:r>
              <a:rPr lang="en-US" altLang="ko-KR" sz="3600" b="1" dirty="0"/>
              <a:t> in winter when the weather is clear. 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544" y="3789040"/>
            <a:ext cx="8496944" cy="2214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b="1" dirty="0"/>
              <a:t>뜻</a:t>
            </a:r>
            <a:endParaRPr lang="en-US" altLang="ko-KR" b="1" dirty="0"/>
          </a:p>
          <a:p>
            <a:pPr marL="0" indent="0">
              <a:buNone/>
            </a:pPr>
            <a:r>
              <a:rPr lang="ko-KR" altLang="en-US" sz="3600" dirty="0"/>
              <a:t>날씨가 맑으면 겨울에 북극광을 볼 수 있다</a:t>
            </a:r>
            <a:r>
              <a:rPr lang="en-US" altLang="ko-KR" sz="3600" dirty="0"/>
              <a:t>.</a:t>
            </a:r>
            <a:r>
              <a:rPr lang="ko-KR" altLang="en-US" sz="3600" dirty="0"/>
              <a:t> 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44337EC2-208D-4CFA-B586-1DABCFF3B734}"/>
              </a:ext>
            </a:extLst>
          </p:cNvPr>
          <p:cNvGrpSpPr/>
          <p:nvPr/>
        </p:nvGrpSpPr>
        <p:grpSpPr>
          <a:xfrm>
            <a:off x="628650" y="512010"/>
            <a:ext cx="7846695" cy="1092159"/>
            <a:chOff x="838200" y="512009"/>
            <a:chExt cx="10462260" cy="1092159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1C4F373-4A93-4FFD-97DF-829D29C0F347}"/>
                </a:ext>
              </a:extLst>
            </p:cNvPr>
            <p:cNvSpPr txBox="1"/>
            <p:nvPr/>
          </p:nvSpPr>
          <p:spPr>
            <a:xfrm>
              <a:off x="838200" y="512009"/>
              <a:ext cx="29535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/>
                <a:t>영영 풀이</a:t>
              </a:r>
              <a:endParaRPr lang="ko-KR" altLang="en-US" sz="2800" b="1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C3AB635C-C204-4C61-8AC4-17CA5853A958}"/>
                </a:ext>
              </a:extLst>
            </p:cNvPr>
            <p:cNvSpPr txBox="1"/>
            <p:nvPr/>
          </p:nvSpPr>
          <p:spPr>
            <a:xfrm>
              <a:off x="1013460" y="1080948"/>
              <a:ext cx="1028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800" b="1" dirty="0"/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E53AB5A3-D96F-4563-B3F9-299278A824A8}"/>
              </a:ext>
            </a:extLst>
          </p:cNvPr>
          <p:cNvSpPr/>
          <p:nvPr/>
        </p:nvSpPr>
        <p:spPr>
          <a:xfrm>
            <a:off x="628651" y="908720"/>
            <a:ext cx="81198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 smtClean="0"/>
              <a:t>n. patterns of colors in the sky that can be seen at night in the northern pole</a:t>
            </a:r>
            <a:endParaRPr lang="en-US" altLang="ko-KR" sz="2800" b="1" dirty="0"/>
          </a:p>
        </p:txBody>
      </p:sp>
      <p:pic>
        <p:nvPicPr>
          <p:cNvPr id="7" name="northern_lights_e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0545" y="30324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3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그림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뜻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sz="4000" dirty="0"/>
              <a:t>n. </a:t>
            </a:r>
            <a:r>
              <a:rPr lang="ko-KR" altLang="en-US" sz="4000" dirty="0"/>
              <a:t>여권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F431250-E364-4BA1-AF52-DA52F2E041A1}"/>
              </a:ext>
            </a:extLst>
          </p:cNvPr>
          <p:cNvSpPr txBox="1"/>
          <p:nvPr/>
        </p:nvSpPr>
        <p:spPr>
          <a:xfrm>
            <a:off x="628650" y="481231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/>
              <a:t>passport</a:t>
            </a:r>
            <a:endParaRPr lang="ko-KR" altLang="en-US" sz="66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09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/>
              <a:t>어휘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9312"/>
            <a:ext cx="3451907" cy="2587408"/>
          </a:xfrm>
          <a:prstGeom prst="rect">
            <a:avLst/>
          </a:prstGeom>
        </p:spPr>
      </p:pic>
      <p:pic>
        <p:nvPicPr>
          <p:cNvPr id="3" name="passpo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9650" y="826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8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071" y="2708920"/>
            <a:ext cx="7920990" cy="1603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b="1" dirty="0"/>
              <a:t>예문</a:t>
            </a:r>
            <a:endParaRPr lang="en-US" altLang="ko-KR" b="1" dirty="0"/>
          </a:p>
          <a:p>
            <a:pPr marL="0" indent="0">
              <a:buNone/>
            </a:pPr>
            <a:r>
              <a:rPr lang="en-US" altLang="ko-KR" sz="3600" b="1" dirty="0"/>
              <a:t>You must take your </a:t>
            </a:r>
            <a:r>
              <a:rPr lang="en-US" altLang="ko-KR" sz="3600" b="1" dirty="0">
                <a:solidFill>
                  <a:srgbClr val="FF0000"/>
                </a:solidFill>
              </a:rPr>
              <a:t>passport </a:t>
            </a:r>
            <a:r>
              <a:rPr lang="en-US" altLang="ko-KR" sz="3600" b="1" dirty="0"/>
              <a:t>with you when you travel abroad. </a:t>
            </a:r>
            <a:endParaRPr lang="en-US" altLang="ko-KR" sz="3600" b="1" dirty="0">
              <a:solidFill>
                <a:srgbClr val="FF0000"/>
              </a:solidFill>
            </a:endParaRP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15" y="4437112"/>
            <a:ext cx="8001000" cy="17825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b="1" dirty="0"/>
              <a:t>뜻</a:t>
            </a:r>
            <a:endParaRPr lang="en-US" altLang="ko-KR" b="1" dirty="0"/>
          </a:p>
          <a:p>
            <a:pPr marL="0" indent="0">
              <a:buNone/>
            </a:pPr>
            <a:r>
              <a:rPr lang="ko-KR" altLang="en-US" sz="3600" dirty="0"/>
              <a:t>해외여행을 할 때 반드시 너의 여권을 챙겨야 한다</a:t>
            </a:r>
            <a:r>
              <a:rPr lang="en-US" altLang="ko-KR" sz="3600" dirty="0"/>
              <a:t>.</a:t>
            </a:r>
            <a:r>
              <a:rPr lang="ko-KR" altLang="en-US" sz="3600" dirty="0"/>
              <a:t> </a:t>
            </a:r>
            <a:endParaRPr lang="en-US" altLang="ko-KR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537071" y="460990"/>
            <a:ext cx="80730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영영 풀이</a:t>
            </a:r>
            <a:endParaRPr lang="en-US" altLang="ko-KR" sz="2800" b="1" dirty="0"/>
          </a:p>
          <a:p>
            <a:r>
              <a:rPr lang="en-US" altLang="ko-KR" sz="2800" b="1" dirty="0"/>
              <a:t>n. an official document containing your personal details, which you need to show when you enter or leave a country </a:t>
            </a:r>
          </a:p>
        </p:txBody>
      </p:sp>
      <p:pic>
        <p:nvPicPr>
          <p:cNvPr id="2" name="passport_e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0272" y="36903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9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4335" y="2108143"/>
            <a:ext cx="7909560" cy="1816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b="1" dirty="0"/>
              <a:t>예문</a:t>
            </a:r>
            <a:endParaRPr lang="en-US" altLang="ko-KR" b="1" dirty="0"/>
          </a:p>
          <a:p>
            <a:pPr marL="0" indent="0">
              <a:buNone/>
            </a:pPr>
            <a:r>
              <a:rPr lang="en-US" altLang="ko-KR" sz="3600" b="1" dirty="0"/>
              <a:t>I felt my heart </a:t>
            </a:r>
            <a:r>
              <a:rPr lang="en-US" altLang="ko-KR" sz="3600" b="1" dirty="0">
                <a:solidFill>
                  <a:srgbClr val="FF0000"/>
                </a:solidFill>
              </a:rPr>
              <a:t>beat</a:t>
            </a:r>
            <a:r>
              <a:rPr lang="en-US" altLang="ko-KR" sz="3600" b="1" dirty="0"/>
              <a:t>ing faster when I was nervous. </a:t>
            </a:r>
            <a:endParaRPr lang="ko-KR" altLang="en-US" sz="3600" b="1" dirty="0"/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573" y="4002585"/>
            <a:ext cx="8001000" cy="221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b="1" dirty="0"/>
              <a:t>뜻</a:t>
            </a:r>
            <a:endParaRPr lang="en-US" altLang="ko-KR" b="1" dirty="0"/>
          </a:p>
          <a:p>
            <a:pPr marL="0" indent="0">
              <a:buNone/>
            </a:pPr>
            <a:r>
              <a:rPr lang="ko-KR" altLang="en-US" sz="3600" dirty="0"/>
              <a:t>나는 내가 긴장할 때 </a:t>
            </a:r>
            <a:r>
              <a:rPr lang="ko-KR" altLang="en-US" sz="3600" dirty="0" smtClean="0"/>
              <a:t>심장이 더 </a:t>
            </a:r>
            <a:r>
              <a:rPr lang="ko-KR" altLang="en-US" sz="3600" dirty="0"/>
              <a:t>빠르게 뛰는 것을 느꼈다</a:t>
            </a:r>
            <a:r>
              <a:rPr lang="en-US" altLang="ko-KR" sz="3600" dirty="0"/>
              <a:t>.</a:t>
            </a:r>
            <a:r>
              <a:rPr lang="ko-KR" altLang="en-US" sz="3600" dirty="0"/>
              <a:t> 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EE689FC6-A9DC-41DF-A010-A8C17400715C}"/>
              </a:ext>
            </a:extLst>
          </p:cNvPr>
          <p:cNvGrpSpPr/>
          <p:nvPr/>
        </p:nvGrpSpPr>
        <p:grpSpPr>
          <a:xfrm>
            <a:off x="628650" y="512010"/>
            <a:ext cx="7955280" cy="691951"/>
            <a:chOff x="838200" y="512009"/>
            <a:chExt cx="9875520" cy="1215171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1C4F373-4A93-4FFD-97DF-829D29C0F347}"/>
                </a:ext>
              </a:extLst>
            </p:cNvPr>
            <p:cNvSpPr txBox="1"/>
            <p:nvPr/>
          </p:nvSpPr>
          <p:spPr>
            <a:xfrm>
              <a:off x="838200" y="512009"/>
              <a:ext cx="2481684" cy="918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/>
                <a:t>영영 풀이</a:t>
              </a:r>
              <a:endParaRPr lang="ko-KR" altLang="en-US" sz="2800" b="1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234B6510-F16E-45BE-BA1B-8697445E6119}"/>
                </a:ext>
              </a:extLst>
            </p:cNvPr>
            <p:cNvSpPr txBox="1"/>
            <p:nvPr/>
          </p:nvSpPr>
          <p:spPr>
            <a:xfrm>
              <a:off x="990600" y="1203960"/>
              <a:ext cx="9723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800" b="1" dirty="0"/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48F40EDC-1C56-4AC8-B7E9-388C6225E18B}"/>
              </a:ext>
            </a:extLst>
          </p:cNvPr>
          <p:cNvSpPr/>
          <p:nvPr/>
        </p:nvSpPr>
        <p:spPr>
          <a:xfrm>
            <a:off x="751416" y="942351"/>
            <a:ext cx="7781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/>
              <a:t>v. make a regular sound or movement of the heart </a:t>
            </a:r>
            <a:endParaRPr lang="ko-KR" altLang="en-US" sz="2800" b="1" dirty="0"/>
          </a:p>
        </p:txBody>
      </p:sp>
      <p:pic>
        <p:nvPicPr>
          <p:cNvPr id="4" name="beat_e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8144" y="33100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그림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뜻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sz="4000" dirty="0" smtClean="0"/>
              <a:t>a. </a:t>
            </a:r>
            <a:r>
              <a:rPr lang="ko-KR" altLang="en-US" sz="4000" dirty="0" smtClean="0"/>
              <a:t>전문적인</a:t>
            </a:r>
            <a:endParaRPr lang="ko-KR" alt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F431250-E364-4BA1-AF52-DA52F2E041A1}"/>
              </a:ext>
            </a:extLst>
          </p:cNvPr>
          <p:cNvSpPr txBox="1"/>
          <p:nvPr/>
        </p:nvSpPr>
        <p:spPr>
          <a:xfrm>
            <a:off x="628650" y="481231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/>
              <a:t>professional</a:t>
            </a:r>
            <a:endParaRPr lang="ko-KR" altLang="en-US" sz="66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09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/>
              <a:t>어휘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2423260"/>
            <a:ext cx="3557281" cy="2371520"/>
          </a:xfrm>
          <a:prstGeom prst="rect">
            <a:avLst/>
          </a:prstGeom>
        </p:spPr>
      </p:pic>
      <p:pic>
        <p:nvPicPr>
          <p:cNvPr id="3" name="profession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1450" y="773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9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60" y="2060848"/>
            <a:ext cx="7920990" cy="1603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b="1" dirty="0"/>
              <a:t>예문</a:t>
            </a:r>
            <a:endParaRPr lang="en-US" altLang="ko-KR" b="1" dirty="0"/>
          </a:p>
          <a:p>
            <a:pPr marL="0" indent="0">
              <a:buNone/>
            </a:pPr>
            <a:r>
              <a:rPr lang="en-US" altLang="ko-KR" sz="3600" b="1" dirty="0" smtClean="0"/>
              <a:t>He became a </a:t>
            </a:r>
            <a:r>
              <a:rPr lang="en-US" altLang="ko-KR" sz="3600" b="1" dirty="0" smtClean="0">
                <a:solidFill>
                  <a:srgbClr val="FF0000"/>
                </a:solidFill>
              </a:rPr>
              <a:t>professional</a:t>
            </a:r>
            <a:r>
              <a:rPr lang="en-US" altLang="ko-KR" sz="3600" b="1" dirty="0" smtClean="0"/>
              <a:t> baseball player at the age of 18. </a:t>
            </a:r>
            <a:endParaRPr lang="en-US" altLang="ko-KR" sz="3600" b="1" dirty="0">
              <a:solidFill>
                <a:srgbClr val="FF0000"/>
              </a:solidFill>
            </a:endParaRP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560" y="3789040"/>
            <a:ext cx="8001000" cy="2214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b="1" dirty="0"/>
              <a:t>뜻</a:t>
            </a:r>
            <a:endParaRPr lang="en-US" altLang="ko-KR" b="1" dirty="0"/>
          </a:p>
          <a:p>
            <a:pPr marL="0" indent="0">
              <a:buNone/>
            </a:pPr>
            <a:r>
              <a:rPr lang="ko-KR" altLang="en-US" sz="3600" dirty="0" smtClean="0"/>
              <a:t>그는 </a:t>
            </a:r>
            <a:r>
              <a:rPr lang="en-US" altLang="ko-KR" sz="3600" dirty="0" smtClean="0"/>
              <a:t>18</a:t>
            </a:r>
            <a:r>
              <a:rPr lang="ko-KR" altLang="en-US" sz="3600" dirty="0" smtClean="0"/>
              <a:t>살에 프로 야구 선수가 되었다</a:t>
            </a:r>
            <a:r>
              <a:rPr lang="en-US" altLang="ko-KR" sz="3600" dirty="0" smtClean="0"/>
              <a:t>.</a:t>
            </a:r>
            <a:r>
              <a:rPr lang="ko-KR" altLang="en-US" sz="3600" dirty="0" smtClean="0"/>
              <a:t> </a:t>
            </a:r>
            <a:endParaRPr lang="en-US" altLang="ko-KR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539552" y="512009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영영 풀이</a:t>
            </a:r>
            <a:endParaRPr lang="en-US" altLang="ko-KR" sz="2800" b="1" dirty="0"/>
          </a:p>
          <a:p>
            <a:r>
              <a:rPr lang="en-US" altLang="ko-KR" sz="2800" b="1" dirty="0" smtClean="0"/>
              <a:t>a. doing a sport or activity for money, as a job</a:t>
            </a:r>
            <a:endParaRPr lang="en-US" altLang="ko-KR" sz="2800" b="1" dirty="0"/>
          </a:p>
        </p:txBody>
      </p:sp>
      <p:pic>
        <p:nvPicPr>
          <p:cNvPr id="2" name="professional_e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8144" y="30419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1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3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그림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뜻</a:t>
            </a:r>
          </a:p>
          <a:p>
            <a:pPr marL="0" indent="0">
              <a:buNone/>
            </a:pPr>
            <a:r>
              <a:rPr lang="en-US" altLang="ko-KR" sz="4000" dirty="0" smtClean="0"/>
              <a:t>v. </a:t>
            </a:r>
            <a:r>
              <a:rPr lang="ko-KR" altLang="en-US" sz="4000" dirty="0" smtClean="0"/>
              <a:t>추구하다</a:t>
            </a:r>
            <a:r>
              <a:rPr lang="en-US" altLang="ko-KR" sz="4000" dirty="0" smtClean="0"/>
              <a:t>, </a:t>
            </a:r>
            <a:r>
              <a:rPr lang="ko-KR" altLang="en-US" sz="4000" dirty="0" smtClean="0"/>
              <a:t>쫓다</a:t>
            </a:r>
            <a:endParaRPr lang="en-US" altLang="ko-KR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09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/>
              <a:t>어휘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A02D461-BC7B-4A3A-BD81-653A3565CBA4}"/>
              </a:ext>
            </a:extLst>
          </p:cNvPr>
          <p:cNvSpPr txBox="1"/>
          <p:nvPr/>
        </p:nvSpPr>
        <p:spPr>
          <a:xfrm>
            <a:off x="1154430" y="527397"/>
            <a:ext cx="6217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smtClean="0"/>
              <a:t>pursue</a:t>
            </a:r>
            <a:endParaRPr lang="ko-KR" altLang="en-US" sz="60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5" y="2348880"/>
            <a:ext cx="3356992" cy="3356992"/>
          </a:xfrm>
          <a:prstGeom prst="rect">
            <a:avLst/>
          </a:prstGeom>
        </p:spPr>
      </p:pic>
      <p:pic>
        <p:nvPicPr>
          <p:cNvPr id="4" name="pursu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0352" y="773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6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7920990" cy="1819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b="1" dirty="0"/>
              <a:t>예문</a:t>
            </a:r>
            <a:endParaRPr lang="en-US" altLang="ko-KR" b="1" dirty="0"/>
          </a:p>
          <a:p>
            <a:pPr marL="0" indent="0">
              <a:buNone/>
            </a:pPr>
            <a:r>
              <a:rPr lang="en-US" altLang="ko-KR" sz="3600" b="1" dirty="0"/>
              <a:t>Mike decided to </a:t>
            </a:r>
            <a:r>
              <a:rPr lang="en-US" altLang="ko-KR" sz="3600" b="1" dirty="0">
                <a:solidFill>
                  <a:srgbClr val="FF0000"/>
                </a:solidFill>
              </a:rPr>
              <a:t>pursue</a:t>
            </a:r>
            <a:r>
              <a:rPr lang="en-US" altLang="ko-KR" sz="3600" b="1" dirty="0"/>
              <a:t> his goal to be a singer. 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3645024"/>
            <a:ext cx="8001000" cy="221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b="1" dirty="0"/>
              <a:t>뜻</a:t>
            </a:r>
            <a:endParaRPr lang="en-US" altLang="ko-KR" b="1" dirty="0"/>
          </a:p>
          <a:p>
            <a:pPr marL="0" indent="0">
              <a:buNone/>
            </a:pPr>
            <a:r>
              <a:rPr lang="en-US" altLang="ko-KR" sz="3600" dirty="0"/>
              <a:t>Mike</a:t>
            </a:r>
            <a:r>
              <a:rPr lang="ko-KR" altLang="en-US" sz="3600" dirty="0"/>
              <a:t>는 가수가 되려는 그의 목표를 좇기로 결정했다</a:t>
            </a:r>
            <a:r>
              <a:rPr lang="en-US" altLang="ko-KR" sz="3600" dirty="0"/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1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영영 풀이</a:t>
            </a:r>
            <a:endParaRPr lang="en-US" altLang="ko-KR" sz="2800" b="1" dirty="0"/>
          </a:p>
          <a:p>
            <a:r>
              <a:rPr lang="en-US" altLang="ko-KR" sz="2800" b="1" dirty="0" smtClean="0"/>
              <a:t>v. to work hard in order to achieve something</a:t>
            </a:r>
            <a:endParaRPr lang="en-US" altLang="ko-KR" sz="2800" b="1" dirty="0"/>
          </a:p>
        </p:txBody>
      </p:sp>
      <p:pic>
        <p:nvPicPr>
          <p:cNvPr id="2" name="pursue_e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24350" y="3031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6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그림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뜻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sz="4000" dirty="0" smtClean="0"/>
              <a:t>v. </a:t>
            </a:r>
            <a:r>
              <a:rPr lang="ko-KR" altLang="en-US" sz="4000" dirty="0" smtClean="0"/>
              <a:t>그만두다</a:t>
            </a:r>
            <a:endParaRPr lang="ko-KR" alt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F431250-E364-4BA1-AF52-DA52F2E041A1}"/>
              </a:ext>
            </a:extLst>
          </p:cNvPr>
          <p:cNvSpPr txBox="1"/>
          <p:nvPr/>
        </p:nvSpPr>
        <p:spPr>
          <a:xfrm>
            <a:off x="628650" y="481231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/>
              <a:t>quit</a:t>
            </a:r>
            <a:endParaRPr lang="ko-KR" altLang="en-US" sz="66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09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/>
              <a:t>어휘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22" y="2204864"/>
            <a:ext cx="2230731" cy="3620368"/>
          </a:xfrm>
          <a:prstGeom prst="rect">
            <a:avLst/>
          </a:prstGeom>
        </p:spPr>
      </p:pic>
      <p:pic>
        <p:nvPicPr>
          <p:cNvPr id="3" name="qu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1450" y="7935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7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256141"/>
            <a:ext cx="8001000" cy="1892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b="1" dirty="0"/>
              <a:t>예문</a:t>
            </a:r>
            <a:endParaRPr lang="en-US" altLang="ko-KR" b="1" dirty="0"/>
          </a:p>
          <a:p>
            <a:pPr marL="0" indent="0">
              <a:buNone/>
            </a:pPr>
            <a:r>
              <a:rPr lang="en-US" altLang="ko-KR" sz="3600" b="1" dirty="0"/>
              <a:t>He decided to </a:t>
            </a:r>
            <a:r>
              <a:rPr lang="en-US" altLang="ko-KR" sz="3600" b="1" dirty="0">
                <a:solidFill>
                  <a:srgbClr val="FF0000"/>
                </a:solidFill>
              </a:rPr>
              <a:t>quit</a:t>
            </a:r>
            <a:r>
              <a:rPr lang="en-US" altLang="ko-KR" sz="3600" b="1" dirty="0"/>
              <a:t> as manager of the team. </a:t>
            </a:r>
            <a:endParaRPr lang="ko-KR" altLang="en-US" sz="3600" b="1" dirty="0"/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198799"/>
            <a:ext cx="8001000" cy="1966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b="1" dirty="0"/>
              <a:t>뜻</a:t>
            </a:r>
            <a:endParaRPr lang="en-US" altLang="ko-KR" b="1" dirty="0"/>
          </a:p>
          <a:p>
            <a:pPr marL="0" indent="0">
              <a:buNone/>
            </a:pPr>
            <a:r>
              <a:rPr lang="ko-KR" altLang="en-US" sz="3600" dirty="0"/>
              <a:t>그는 그 팀의 감독을 그만두기로 결정했다</a:t>
            </a:r>
            <a:r>
              <a:rPr lang="en-US" altLang="ko-KR" sz="3600" dirty="0"/>
              <a:t>.</a:t>
            </a:r>
            <a:r>
              <a:rPr lang="ko-KR" altLang="en-US" sz="3600" dirty="0"/>
              <a:t> 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44337EC2-208D-4CFA-B586-1DABCFF3B734}"/>
              </a:ext>
            </a:extLst>
          </p:cNvPr>
          <p:cNvGrpSpPr/>
          <p:nvPr/>
        </p:nvGrpSpPr>
        <p:grpSpPr>
          <a:xfrm>
            <a:off x="628650" y="512010"/>
            <a:ext cx="7846695" cy="1092159"/>
            <a:chOff x="838200" y="512009"/>
            <a:chExt cx="10462260" cy="1092159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1C4F373-4A93-4FFD-97DF-829D29C0F347}"/>
                </a:ext>
              </a:extLst>
            </p:cNvPr>
            <p:cNvSpPr txBox="1"/>
            <p:nvPr/>
          </p:nvSpPr>
          <p:spPr>
            <a:xfrm>
              <a:off x="838200" y="512009"/>
              <a:ext cx="37216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/>
                <a:t>영영 풀이</a:t>
              </a:r>
              <a:endParaRPr lang="ko-KR" altLang="en-US" sz="2800" b="1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C3AB635C-C204-4C61-8AC4-17CA5853A958}"/>
                </a:ext>
              </a:extLst>
            </p:cNvPr>
            <p:cNvSpPr txBox="1"/>
            <p:nvPr/>
          </p:nvSpPr>
          <p:spPr>
            <a:xfrm>
              <a:off x="1013460" y="1080948"/>
              <a:ext cx="1028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800" b="1" dirty="0"/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211F03F3-FAFD-4643-A905-B60EF46748D5}"/>
              </a:ext>
            </a:extLst>
          </p:cNvPr>
          <p:cNvSpPr/>
          <p:nvPr/>
        </p:nvSpPr>
        <p:spPr>
          <a:xfrm>
            <a:off x="628650" y="90872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 smtClean="0"/>
              <a:t>v. to stop doing something </a:t>
            </a:r>
            <a:endParaRPr lang="ko-KR" altLang="en-US" sz="2800" b="1" dirty="0"/>
          </a:p>
        </p:txBody>
      </p:sp>
      <p:pic>
        <p:nvPicPr>
          <p:cNvPr id="7" name="quit_e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6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4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그림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09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/>
              <a:t>어휘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A02D461-BC7B-4A3A-BD81-653A3565CBA4}"/>
              </a:ext>
            </a:extLst>
          </p:cNvPr>
          <p:cNvSpPr txBox="1"/>
          <p:nvPr/>
        </p:nvSpPr>
        <p:spPr>
          <a:xfrm>
            <a:off x="1154430" y="527397"/>
            <a:ext cx="6217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smtClean="0"/>
              <a:t>realize</a:t>
            </a:r>
            <a:endParaRPr lang="ko-KR" altLang="en-US" sz="6000" dirty="0"/>
          </a:p>
        </p:txBody>
      </p:sp>
      <p:sp>
        <p:nvSpPr>
          <p:cNvPr id="10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 txBox="1">
            <a:spLocks/>
          </p:cNvSpPr>
          <p:nvPr/>
        </p:nvSpPr>
        <p:spPr bwMode="invGray">
          <a:xfrm>
            <a:off x="4788024" y="162880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 vert="horz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뜻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altLang="ko-KR" sz="4000" dirty="0"/>
              <a:t>v. </a:t>
            </a:r>
            <a:r>
              <a:rPr lang="ko-KR" altLang="en-US" sz="4000" dirty="0"/>
              <a:t>실현하다 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15" y="2276872"/>
            <a:ext cx="3333273" cy="2520280"/>
          </a:xfrm>
          <a:prstGeom prst="rect">
            <a:avLst/>
          </a:prstGeom>
        </p:spPr>
      </p:pic>
      <p:pic>
        <p:nvPicPr>
          <p:cNvPr id="4" name="realiz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0352" y="773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6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007" y="1956584"/>
            <a:ext cx="7920990" cy="17604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 b="1" dirty="0"/>
              <a:t>예문</a:t>
            </a:r>
            <a:endParaRPr lang="en-US" altLang="ko-KR" b="1" dirty="0"/>
          </a:p>
          <a:p>
            <a:pPr marL="0" indent="0">
              <a:buNone/>
            </a:pPr>
            <a:r>
              <a:rPr lang="en-US" altLang="ko-KR" sz="3600" b="1" dirty="0"/>
              <a:t>She </a:t>
            </a:r>
            <a:r>
              <a:rPr lang="en-US" altLang="ko-KR" sz="3600" b="1" dirty="0">
                <a:solidFill>
                  <a:srgbClr val="FF0000"/>
                </a:solidFill>
              </a:rPr>
              <a:t>realize</a:t>
            </a:r>
            <a:r>
              <a:rPr lang="en-US" altLang="ko-KR" sz="3600" b="1" dirty="0"/>
              <a:t>d her dream of becoming a cook.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38455" y="51201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영영 풀이</a:t>
            </a:r>
            <a:endParaRPr lang="en-US" altLang="ko-KR" sz="2800" b="1" dirty="0"/>
          </a:p>
          <a:p>
            <a:r>
              <a:rPr lang="en-US" altLang="ko-KR" sz="2800" b="1" dirty="0"/>
              <a:t>v. to achieve something that you want </a:t>
            </a:r>
          </a:p>
        </p:txBody>
      </p:sp>
      <p:sp>
        <p:nvSpPr>
          <p:cNvPr id="8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 txBox="1">
            <a:spLocks/>
          </p:cNvSpPr>
          <p:nvPr/>
        </p:nvSpPr>
        <p:spPr bwMode="invGray">
          <a:xfrm>
            <a:off x="617887" y="3933056"/>
            <a:ext cx="8001000" cy="2214563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 vert="horz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뜻</a:t>
            </a: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</a:pPr>
            <a:r>
              <a:rPr lang="ko-KR" altLang="en-US" sz="3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그녀는 요리사가 되겠다는 그녀의 꿈을 실현했다</a:t>
            </a:r>
            <a:r>
              <a:rPr lang="en-US" altLang="ko-KR" sz="3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  <a:r>
              <a:rPr lang="ko-KR" altLang="en-US" sz="3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2" name="realize_e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8064" y="29318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3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그림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09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/>
              <a:t>어휘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A02D461-BC7B-4A3A-BD81-653A3565CBA4}"/>
              </a:ext>
            </a:extLst>
          </p:cNvPr>
          <p:cNvSpPr txBox="1"/>
          <p:nvPr/>
        </p:nvSpPr>
        <p:spPr>
          <a:xfrm>
            <a:off x="1154430" y="527397"/>
            <a:ext cx="6217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smtClean="0"/>
              <a:t>serious</a:t>
            </a:r>
            <a:endParaRPr lang="ko-KR" altLang="en-US" sz="6000" dirty="0"/>
          </a:p>
        </p:txBody>
      </p:sp>
      <p:sp>
        <p:nvSpPr>
          <p:cNvPr id="10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 txBox="1">
            <a:spLocks/>
          </p:cNvSpPr>
          <p:nvPr/>
        </p:nvSpPr>
        <p:spPr bwMode="invGray">
          <a:xfrm>
            <a:off x="4788024" y="162880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 vert="horz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뜻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altLang="ko-KR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a. </a:t>
            </a:r>
            <a:r>
              <a:rPr lang="ko-KR" alt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진지한</a:t>
            </a:r>
            <a:r>
              <a:rPr lang="en-US" altLang="ko-KR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ko-KR" alt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심각한 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9626"/>
            <a:ext cx="3449484" cy="2302763"/>
          </a:xfrm>
          <a:prstGeom prst="rect">
            <a:avLst/>
          </a:prstGeom>
        </p:spPr>
      </p:pic>
      <p:pic>
        <p:nvPicPr>
          <p:cNvPr id="4" name="serio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98130" y="9110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6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120901"/>
            <a:ext cx="7920990" cy="16033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ko-KR" altLang="en-US" b="1" dirty="0"/>
              <a:t>예문</a:t>
            </a:r>
            <a:endParaRPr lang="en-US" altLang="ko-KR" b="1" dirty="0"/>
          </a:p>
          <a:p>
            <a:pPr marL="0" indent="0">
              <a:buNone/>
            </a:pPr>
            <a:r>
              <a:rPr lang="en-US" altLang="ko-KR" sz="3600" b="1" dirty="0"/>
              <a:t>Air pollution in this city is </a:t>
            </a:r>
            <a:r>
              <a:rPr lang="en-US" altLang="ko-KR" sz="3600" b="1" dirty="0">
                <a:solidFill>
                  <a:srgbClr val="FF0000"/>
                </a:solidFill>
              </a:rPr>
              <a:t>serious</a:t>
            </a:r>
            <a:r>
              <a:rPr lang="en-US" altLang="ko-KR" sz="3600" b="1" dirty="0"/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10"/>
            <a:ext cx="81918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영영 풀이</a:t>
            </a:r>
            <a:endParaRPr lang="en-US" altLang="ko-KR" sz="2800" b="1" dirty="0"/>
          </a:p>
          <a:p>
            <a:r>
              <a:rPr lang="en-US" altLang="ko-KR" sz="2800" b="1" dirty="0"/>
              <a:t>a. very bad and cause people to be worried or afraid </a:t>
            </a:r>
          </a:p>
        </p:txBody>
      </p:sp>
      <p:sp>
        <p:nvSpPr>
          <p:cNvPr id="8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 txBox="1">
            <a:spLocks/>
          </p:cNvSpPr>
          <p:nvPr/>
        </p:nvSpPr>
        <p:spPr bwMode="invGray">
          <a:xfrm>
            <a:off x="611560" y="4005064"/>
            <a:ext cx="8001000" cy="2214563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 vert="horz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뜻</a:t>
            </a: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</a:pPr>
            <a:r>
              <a:rPr lang="ko-KR" altLang="en-US" sz="3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이 도시의 공기 오염은 심각하다</a:t>
            </a:r>
            <a:r>
              <a:rPr lang="en-US" altLang="ko-KR" sz="3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  <a:r>
              <a:rPr lang="ko-KR" altLang="en-US" sz="3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2" name="serious_e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40040" y="31146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5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552" y="1589227"/>
            <a:ext cx="3786218" cy="4429156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그림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5976" y="1589227"/>
            <a:ext cx="4177604" cy="4429156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 smtClean="0"/>
              <a:t>뜻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~</a:t>
            </a:r>
            <a:r>
              <a:rPr lang="ko-KR" altLang="en-US" dirty="0" smtClean="0"/>
              <a:t>에 속하다</a:t>
            </a:r>
            <a:endParaRPr lang="en-US" altLang="ko-KR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F431250-E364-4BA1-AF52-DA52F2E041A1}"/>
              </a:ext>
            </a:extLst>
          </p:cNvPr>
          <p:cNvSpPr txBox="1"/>
          <p:nvPr/>
        </p:nvSpPr>
        <p:spPr>
          <a:xfrm>
            <a:off x="628650" y="481231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/>
              <a:t>belong to</a:t>
            </a:r>
            <a:endParaRPr lang="ko-KR" altLang="en-US" sz="66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09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/>
              <a:t>어휘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9217"/>
            <a:ext cx="3247783" cy="2076451"/>
          </a:xfrm>
          <a:prstGeom prst="rect">
            <a:avLst/>
          </a:prstGeom>
        </p:spPr>
      </p:pic>
      <p:pic>
        <p:nvPicPr>
          <p:cNvPr id="3" name="belong_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8344" y="7766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2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그림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09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/>
              <a:t>어휘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A02D461-BC7B-4A3A-BD81-653A3565CBA4}"/>
              </a:ext>
            </a:extLst>
          </p:cNvPr>
          <p:cNvSpPr txBox="1"/>
          <p:nvPr/>
        </p:nvSpPr>
        <p:spPr>
          <a:xfrm>
            <a:off x="1154430" y="527397"/>
            <a:ext cx="6217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smtClean="0"/>
              <a:t>skill</a:t>
            </a:r>
            <a:endParaRPr lang="ko-KR" altLang="en-US" sz="6000" dirty="0"/>
          </a:p>
        </p:txBody>
      </p:sp>
      <p:sp>
        <p:nvSpPr>
          <p:cNvPr id="10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 txBox="1">
            <a:spLocks/>
          </p:cNvSpPr>
          <p:nvPr/>
        </p:nvSpPr>
        <p:spPr bwMode="invGray">
          <a:xfrm>
            <a:off x="4788024" y="162880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 vert="horz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뜻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altLang="ko-KR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n. </a:t>
            </a:r>
            <a:r>
              <a:rPr lang="ko-KR" alt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기량</a:t>
            </a:r>
            <a:r>
              <a:rPr lang="en-US" altLang="ko-KR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ko-KR" alt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기술 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2280627"/>
            <a:ext cx="3449485" cy="3232850"/>
          </a:xfrm>
          <a:prstGeom prst="rect">
            <a:avLst/>
          </a:prstGeom>
        </p:spPr>
      </p:pic>
      <p:pic>
        <p:nvPicPr>
          <p:cNvPr id="4" name="ski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0352" y="7765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5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120901"/>
            <a:ext cx="7920990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b="1" dirty="0"/>
              <a:t>예문</a:t>
            </a:r>
            <a:endParaRPr lang="en-US" altLang="ko-KR" b="1" dirty="0"/>
          </a:p>
          <a:p>
            <a:pPr marL="0" indent="0">
              <a:buNone/>
            </a:pPr>
            <a:r>
              <a:rPr lang="en-US" altLang="ko-KR" sz="3600" b="1" dirty="0"/>
              <a:t>She has good drawing </a:t>
            </a:r>
            <a:r>
              <a:rPr lang="en-US" altLang="ko-KR" sz="3600" b="1" dirty="0">
                <a:solidFill>
                  <a:srgbClr val="FF0000"/>
                </a:solidFill>
              </a:rPr>
              <a:t>skill</a:t>
            </a:r>
            <a:r>
              <a:rPr lang="en-US" altLang="ko-KR" sz="3600" b="1" dirty="0"/>
              <a:t>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10"/>
            <a:ext cx="81918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영영 풀이</a:t>
            </a:r>
            <a:endParaRPr lang="en-US" altLang="ko-KR" sz="2800" b="1" dirty="0"/>
          </a:p>
          <a:p>
            <a:r>
              <a:rPr lang="en-US" altLang="ko-KR" sz="2800" b="1" dirty="0"/>
              <a:t>n. an ability to do something very well because you have learned it </a:t>
            </a:r>
          </a:p>
        </p:txBody>
      </p:sp>
      <p:sp>
        <p:nvSpPr>
          <p:cNvPr id="8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 txBox="1">
            <a:spLocks/>
          </p:cNvSpPr>
          <p:nvPr/>
        </p:nvSpPr>
        <p:spPr bwMode="invGray">
          <a:xfrm>
            <a:off x="611560" y="4005064"/>
            <a:ext cx="8001000" cy="2214563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 vert="horz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뜻</a:t>
            </a: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</a:pPr>
            <a:r>
              <a:rPr lang="ko-KR" altLang="en-US" sz="3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그녀는 그림을 그리는 실력이 뛰어나다</a:t>
            </a:r>
            <a:r>
              <a:rPr lang="en-US" altLang="ko-KR" sz="3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 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2" name="skill_e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96336" y="27809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5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그림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09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/>
              <a:t>어휘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A02D461-BC7B-4A3A-BD81-653A3565CBA4}"/>
              </a:ext>
            </a:extLst>
          </p:cNvPr>
          <p:cNvSpPr txBox="1"/>
          <p:nvPr/>
        </p:nvSpPr>
        <p:spPr>
          <a:xfrm>
            <a:off x="1154430" y="527397"/>
            <a:ext cx="6217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smtClean="0"/>
              <a:t>stable</a:t>
            </a:r>
            <a:endParaRPr lang="ko-KR" altLang="en-US" sz="6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2209915"/>
            <a:ext cx="3384375" cy="3518289"/>
          </a:xfrm>
          <a:prstGeom prst="rect">
            <a:avLst/>
          </a:prstGeom>
        </p:spPr>
      </p:pic>
      <p:sp>
        <p:nvSpPr>
          <p:cNvPr id="10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 txBox="1">
            <a:spLocks/>
          </p:cNvSpPr>
          <p:nvPr/>
        </p:nvSpPr>
        <p:spPr bwMode="invGray">
          <a:xfrm>
            <a:off x="4788024" y="162880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 vert="horz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뜻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altLang="ko-KR" sz="4000" dirty="0" smtClean="0"/>
              <a:t>a. </a:t>
            </a:r>
            <a:r>
              <a:rPr lang="ko-KR" altLang="en-US" sz="4000" dirty="0" smtClean="0"/>
              <a:t>안정적인</a:t>
            </a:r>
            <a:endParaRPr lang="en-US" altLang="ko-KR" sz="400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stab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98130" y="919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3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120901"/>
            <a:ext cx="7920990" cy="16033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ko-KR" altLang="en-US" b="1" dirty="0"/>
              <a:t>예문</a:t>
            </a:r>
            <a:endParaRPr lang="en-US" altLang="ko-KR" b="1" dirty="0"/>
          </a:p>
          <a:p>
            <a:pPr marL="0" indent="0">
              <a:buNone/>
            </a:pPr>
            <a:r>
              <a:rPr lang="en-US" altLang="ko-KR" sz="3600" b="1" dirty="0" smtClean="0"/>
              <a:t>Her blood pressure is </a:t>
            </a:r>
            <a:r>
              <a:rPr lang="en-US" altLang="ko-KR" sz="3600" b="1" dirty="0" smtClean="0">
                <a:solidFill>
                  <a:srgbClr val="FF0000"/>
                </a:solidFill>
              </a:rPr>
              <a:t>stable</a:t>
            </a:r>
            <a:r>
              <a:rPr lang="en-US" altLang="ko-KR" sz="3600" b="1" dirty="0" smtClean="0"/>
              <a:t> now. </a:t>
            </a:r>
            <a:endParaRPr lang="en-US" altLang="ko-KR" sz="3600" b="1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10"/>
            <a:ext cx="81918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영영 풀이</a:t>
            </a:r>
            <a:endParaRPr lang="en-US" altLang="ko-KR" sz="2800" b="1" dirty="0"/>
          </a:p>
          <a:p>
            <a:r>
              <a:rPr lang="en-US" altLang="ko-KR" sz="2800" b="1" dirty="0"/>
              <a:t>a. staying the same, with no big changes or problems </a:t>
            </a:r>
          </a:p>
        </p:txBody>
      </p:sp>
      <p:sp>
        <p:nvSpPr>
          <p:cNvPr id="8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 txBox="1">
            <a:spLocks/>
          </p:cNvSpPr>
          <p:nvPr/>
        </p:nvSpPr>
        <p:spPr bwMode="invGray">
          <a:xfrm>
            <a:off x="611560" y="4005064"/>
            <a:ext cx="8001000" cy="2214563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 vert="horz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뜻</a:t>
            </a: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</a:pPr>
            <a:r>
              <a:rPr lang="ko-KR" altLang="en-US" sz="3600" dirty="0" smtClean="0"/>
              <a:t>그녀의 혈압은 현재 안정적이다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stable_e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02960" y="26462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3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그림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뜻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sz="4000" dirty="0"/>
              <a:t>시행착오 </a:t>
            </a:r>
            <a:endParaRPr lang="en-US" altLang="ko-KR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09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/>
              <a:t>어휘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A02D461-BC7B-4A3A-BD81-653A3565CBA4}"/>
              </a:ext>
            </a:extLst>
          </p:cNvPr>
          <p:cNvSpPr txBox="1"/>
          <p:nvPr/>
        </p:nvSpPr>
        <p:spPr>
          <a:xfrm>
            <a:off x="1154430" y="527397"/>
            <a:ext cx="6217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/>
              <a:t>trial and error </a:t>
            </a:r>
            <a:endParaRPr lang="ko-KR" altLang="en-US" sz="60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53314"/>
            <a:ext cx="3385956" cy="2799444"/>
          </a:xfrm>
          <a:prstGeom prst="rect">
            <a:avLst/>
          </a:prstGeom>
        </p:spPr>
      </p:pic>
      <p:pic>
        <p:nvPicPr>
          <p:cNvPr id="4" name="trial_and_err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12360" y="773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1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7920990" cy="1603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b="1" dirty="0"/>
              <a:t>예문</a:t>
            </a:r>
            <a:endParaRPr lang="en-US" altLang="ko-KR" b="1" dirty="0"/>
          </a:p>
          <a:p>
            <a:pPr marL="0" indent="0">
              <a:buNone/>
            </a:pPr>
            <a:r>
              <a:rPr lang="en-US" altLang="ko-KR" sz="3600" b="1" dirty="0"/>
              <a:t>Many medicines were discovered through </a:t>
            </a:r>
            <a:r>
              <a:rPr lang="en-US" altLang="ko-KR" sz="3600" b="1" dirty="0">
                <a:solidFill>
                  <a:srgbClr val="FF0000"/>
                </a:solidFill>
              </a:rPr>
              <a:t>trial and error</a:t>
            </a:r>
            <a:r>
              <a:rPr lang="en-US" altLang="ko-KR" sz="3600" b="1" dirty="0"/>
              <a:t>. 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644" y="3501008"/>
            <a:ext cx="8001000" cy="2214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b="1" dirty="0"/>
              <a:t>뜻</a:t>
            </a:r>
            <a:endParaRPr lang="en-US" altLang="ko-KR" b="1" dirty="0"/>
          </a:p>
          <a:p>
            <a:pPr marL="0" indent="0">
              <a:buNone/>
            </a:pPr>
            <a:r>
              <a:rPr lang="ko-KR" altLang="en-US" sz="4000" dirty="0"/>
              <a:t>많은 약은 시행착오를 거쳐 </a:t>
            </a:r>
            <a:r>
              <a:rPr lang="ko-KR" altLang="en-US" sz="4000" dirty="0" smtClean="0"/>
              <a:t>발견되었다</a:t>
            </a:r>
            <a:r>
              <a:rPr lang="en-US" altLang="ko-KR" sz="4000" dirty="0"/>
              <a:t>.</a:t>
            </a:r>
            <a:r>
              <a:rPr lang="ko-KR" altLang="en-US" sz="4000" dirty="0"/>
              <a:t> </a:t>
            </a:r>
            <a:endParaRPr lang="en-US" altLang="ko-KR" sz="39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10"/>
            <a:ext cx="7903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/>
              <a:t>영영 풀이</a:t>
            </a:r>
            <a:endParaRPr lang="en-US" altLang="ko-KR" sz="3600" b="1" dirty="0"/>
          </a:p>
          <a:p>
            <a:r>
              <a:rPr lang="en-US" altLang="ko-KR" sz="2800" b="1" dirty="0"/>
              <a:t>experimenting until a solution is found </a:t>
            </a:r>
          </a:p>
        </p:txBody>
      </p:sp>
      <p:pic>
        <p:nvPicPr>
          <p:cNvPr id="2" name="trial_and_error_e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2798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105065"/>
            <a:ext cx="7909560" cy="1816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b="1" dirty="0"/>
              <a:t>예문</a:t>
            </a:r>
            <a:endParaRPr lang="en-US" altLang="ko-KR" b="1" dirty="0"/>
          </a:p>
          <a:p>
            <a:pPr marL="0" indent="0">
              <a:buNone/>
            </a:pPr>
            <a:r>
              <a:rPr lang="en-US" altLang="ko-KR" sz="3600" b="1" dirty="0"/>
              <a:t>The house </a:t>
            </a:r>
            <a:r>
              <a:rPr lang="en-US" altLang="ko-KR" sz="3600" b="1" dirty="0">
                <a:solidFill>
                  <a:srgbClr val="FF0000"/>
                </a:solidFill>
              </a:rPr>
              <a:t>belongs to </a:t>
            </a:r>
            <a:r>
              <a:rPr lang="en-US" altLang="ko-KR" sz="3600" b="1" dirty="0"/>
              <a:t>her family.</a:t>
            </a:r>
            <a:endParaRPr lang="ko-KR" altLang="en-US" sz="3600" b="1" dirty="0"/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887" y="3933056"/>
            <a:ext cx="8001000" cy="221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b="1" dirty="0"/>
              <a:t>뜻</a:t>
            </a:r>
            <a:endParaRPr lang="en-US" altLang="ko-KR" b="1" dirty="0"/>
          </a:p>
          <a:p>
            <a:pPr marL="0" indent="0">
              <a:buNone/>
            </a:pPr>
            <a:r>
              <a:rPr lang="ko-KR" altLang="en-US" sz="3600" dirty="0"/>
              <a:t>그 집은 그녀의 가족 소유이다</a:t>
            </a:r>
            <a:r>
              <a:rPr lang="en-US" altLang="ko-KR" sz="3600" dirty="0"/>
              <a:t>.</a:t>
            </a:r>
            <a:endParaRPr lang="ko-KR" altLang="en-US" sz="3600" dirty="0"/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EE689FC6-A9DC-41DF-A010-A8C17400715C}"/>
              </a:ext>
            </a:extLst>
          </p:cNvPr>
          <p:cNvGrpSpPr/>
          <p:nvPr/>
        </p:nvGrpSpPr>
        <p:grpSpPr>
          <a:xfrm>
            <a:off x="628650" y="512010"/>
            <a:ext cx="7955280" cy="691951"/>
            <a:chOff x="838200" y="512009"/>
            <a:chExt cx="9875520" cy="1215171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1C4F373-4A93-4FFD-97DF-829D29C0F347}"/>
                </a:ext>
              </a:extLst>
            </p:cNvPr>
            <p:cNvSpPr txBox="1"/>
            <p:nvPr/>
          </p:nvSpPr>
          <p:spPr>
            <a:xfrm>
              <a:off x="838200" y="512009"/>
              <a:ext cx="2481684" cy="918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/>
                <a:t>영영 풀이</a:t>
              </a:r>
              <a:endParaRPr lang="ko-KR" altLang="en-US" sz="2800" b="1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234B6510-F16E-45BE-BA1B-8697445E6119}"/>
                </a:ext>
              </a:extLst>
            </p:cNvPr>
            <p:cNvSpPr txBox="1"/>
            <p:nvPr/>
          </p:nvSpPr>
          <p:spPr>
            <a:xfrm>
              <a:off x="990600" y="1203960"/>
              <a:ext cx="9723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800" b="1" dirty="0"/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48F40EDC-1C56-4AC8-B7E9-388C6225E18B}"/>
              </a:ext>
            </a:extLst>
          </p:cNvPr>
          <p:cNvSpPr/>
          <p:nvPr/>
        </p:nvSpPr>
        <p:spPr>
          <a:xfrm>
            <a:off x="751416" y="942351"/>
            <a:ext cx="7781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/>
              <a:t>to be owned by someone</a:t>
            </a:r>
            <a:endParaRPr lang="ko-KR" altLang="en-US" sz="2800" b="1" dirty="0"/>
          </a:p>
        </p:txBody>
      </p:sp>
      <p:pic>
        <p:nvPicPr>
          <p:cNvPr id="4" name="belong_to_e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0352" y="33178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6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그림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뜻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sz="4000" dirty="0" smtClean="0"/>
              <a:t>a. </a:t>
            </a:r>
            <a:r>
              <a:rPr lang="ko-KR" altLang="en-US" sz="4000" dirty="0" smtClean="0"/>
              <a:t>용감한</a:t>
            </a:r>
            <a:r>
              <a:rPr lang="en-US" altLang="ko-KR" sz="4000" dirty="0" smtClean="0"/>
              <a:t>, </a:t>
            </a:r>
            <a:r>
              <a:rPr lang="ko-KR" altLang="en-US" sz="4000" dirty="0" smtClean="0"/>
              <a:t>대담한</a:t>
            </a:r>
            <a:endParaRPr lang="ko-KR" alt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F431250-E364-4BA1-AF52-DA52F2E041A1}"/>
              </a:ext>
            </a:extLst>
          </p:cNvPr>
          <p:cNvSpPr txBox="1"/>
          <p:nvPr/>
        </p:nvSpPr>
        <p:spPr>
          <a:xfrm>
            <a:off x="628650" y="481231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/>
              <a:t>bold</a:t>
            </a:r>
            <a:endParaRPr lang="ko-KR" altLang="en-US" sz="66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09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/>
              <a:t>어휘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207988"/>
            <a:ext cx="2808312" cy="3594152"/>
          </a:xfrm>
          <a:prstGeom prst="rect">
            <a:avLst/>
          </a:prstGeom>
        </p:spPr>
      </p:pic>
      <p:pic>
        <p:nvPicPr>
          <p:cNvPr id="2" name="bol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24328" y="742539"/>
            <a:ext cx="721683" cy="72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6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41970"/>
            <a:ext cx="8047806" cy="1984375"/>
          </a:xfrm>
        </p:spPr>
        <p:txBody>
          <a:bodyPr/>
          <a:lstStyle/>
          <a:p>
            <a:pPr marL="0" indent="0">
              <a:buNone/>
            </a:pPr>
            <a:r>
              <a:rPr lang="ko-KR" altLang="en-US" b="1" dirty="0"/>
              <a:t>예문</a:t>
            </a:r>
            <a:endParaRPr lang="en-US" altLang="ko-KR" b="1" dirty="0"/>
          </a:p>
          <a:p>
            <a:pPr marL="0" indent="0">
              <a:buNone/>
            </a:pPr>
            <a:r>
              <a:rPr lang="en-US" altLang="ko-KR" sz="3600" b="1" dirty="0" smtClean="0"/>
              <a:t>The woman was </a:t>
            </a:r>
            <a:r>
              <a:rPr lang="en-US" altLang="ko-KR" sz="3600" b="1" dirty="0" smtClean="0">
                <a:solidFill>
                  <a:srgbClr val="FF0000"/>
                </a:solidFill>
              </a:rPr>
              <a:t>bold</a:t>
            </a:r>
            <a:r>
              <a:rPr lang="en-US" altLang="ko-KR" sz="3600" b="1" dirty="0" smtClean="0"/>
              <a:t> enough to put out the fire. </a:t>
            </a:r>
            <a:endParaRPr lang="ko-KR" altLang="en-US" sz="3600" b="1" dirty="0"/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3933056"/>
            <a:ext cx="8001000" cy="2214563"/>
          </a:xfrm>
        </p:spPr>
        <p:txBody>
          <a:bodyPr/>
          <a:lstStyle/>
          <a:p>
            <a:pPr marL="0" indent="0">
              <a:buNone/>
            </a:pPr>
            <a:r>
              <a:rPr lang="ko-KR" altLang="en-US" b="1" dirty="0"/>
              <a:t>뜻</a:t>
            </a:r>
            <a:endParaRPr lang="en-US" altLang="ko-KR" b="1" dirty="0"/>
          </a:p>
          <a:p>
            <a:pPr marL="0" indent="0">
              <a:buNone/>
            </a:pPr>
            <a:r>
              <a:rPr lang="ko-KR" altLang="en-US" sz="3600" dirty="0" smtClean="0"/>
              <a:t>그녀는 화재를 진압할 만큼 용감했다</a:t>
            </a:r>
            <a:r>
              <a:rPr lang="en-US" altLang="ko-KR" sz="3600" dirty="0" smtClean="0"/>
              <a:t>.</a:t>
            </a:r>
            <a:r>
              <a:rPr lang="ko-KR" altLang="en-US" sz="3600" dirty="0" smtClean="0"/>
              <a:t> </a:t>
            </a:r>
            <a:endParaRPr lang="ko-KR" alt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10"/>
            <a:ext cx="7235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영영 풀이</a:t>
            </a:r>
            <a:endParaRPr lang="en-US" altLang="ko-KR" sz="2800" b="1" dirty="0"/>
          </a:p>
          <a:p>
            <a:r>
              <a:rPr lang="en-US" altLang="ko-KR" sz="2800" b="1" dirty="0" smtClean="0"/>
              <a:t>a. confident and not afraid </a:t>
            </a:r>
            <a:endParaRPr lang="ko-KR" altLang="en-US" sz="2800" b="1" dirty="0"/>
          </a:p>
        </p:txBody>
      </p:sp>
      <p:pic>
        <p:nvPicPr>
          <p:cNvPr id="2" name="bold_e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87081" y="31409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5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462" y="1844824"/>
            <a:ext cx="3786218" cy="4429156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그림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39678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뜻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sz="4400" dirty="0"/>
              <a:t>n. </a:t>
            </a:r>
            <a:r>
              <a:rPr lang="ko-KR" altLang="en-US" sz="4400" dirty="0"/>
              <a:t>기회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F431250-E364-4BA1-AF52-DA52F2E041A1}"/>
              </a:ext>
            </a:extLst>
          </p:cNvPr>
          <p:cNvSpPr txBox="1"/>
          <p:nvPr/>
        </p:nvSpPr>
        <p:spPr>
          <a:xfrm>
            <a:off x="628650" y="481231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/>
              <a:t>chance</a:t>
            </a:r>
            <a:endParaRPr lang="ko-KR" altLang="en-US" sz="66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1C4F373-4A93-4FFD-97DF-829D29C0F347}"/>
              </a:ext>
            </a:extLst>
          </p:cNvPr>
          <p:cNvSpPr txBox="1"/>
          <p:nvPr/>
        </p:nvSpPr>
        <p:spPr>
          <a:xfrm>
            <a:off x="628650" y="512009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/>
              <a:t>어휘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98" y="2565517"/>
            <a:ext cx="3598360" cy="2213906"/>
          </a:xfrm>
          <a:prstGeom prst="rect">
            <a:avLst/>
          </a:prstGeom>
        </p:spPr>
      </p:pic>
      <p:pic>
        <p:nvPicPr>
          <p:cNvPr id="3" name="chan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1450" y="9573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7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="" xmlns:a16="http://schemas.microsoft.com/office/drawing/2014/main" id="{575968F1-644F-4B67-BFF6-D3DEE8E63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2132856"/>
            <a:ext cx="8424936" cy="17729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sz="3200" b="1" dirty="0"/>
              <a:t>예문</a:t>
            </a:r>
            <a:endParaRPr lang="en-US" altLang="ko-KR" sz="3200" b="1" dirty="0"/>
          </a:p>
          <a:p>
            <a:pPr marL="0" indent="0">
              <a:buNone/>
            </a:pPr>
            <a:r>
              <a:rPr lang="en-US" altLang="ko-KR" sz="3900" b="1" dirty="0"/>
              <a:t>I'm happy to have the </a:t>
            </a:r>
            <a:r>
              <a:rPr lang="en-US" altLang="ko-KR" sz="3900" b="1" dirty="0">
                <a:solidFill>
                  <a:srgbClr val="FF0000"/>
                </a:solidFill>
              </a:rPr>
              <a:t>chance </a:t>
            </a:r>
            <a:r>
              <a:rPr lang="en-US" altLang="ko-KR" sz="3900" b="1" dirty="0"/>
              <a:t>to go to study abroad.</a:t>
            </a:r>
            <a:endParaRPr lang="ko-KR" altLang="en-US" sz="3900" b="1" dirty="0"/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D1724A54-2EF1-42CC-A7C5-7A89E5E44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16" y="4005064"/>
            <a:ext cx="8335838" cy="2214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sz="3200" b="1" dirty="0"/>
              <a:t>뜻</a:t>
            </a:r>
            <a:endParaRPr lang="en-US" altLang="ko-KR" sz="3200" b="1" dirty="0"/>
          </a:p>
          <a:p>
            <a:pPr marL="0" indent="0">
              <a:buNone/>
            </a:pPr>
            <a:r>
              <a:rPr lang="ko-KR" altLang="en-US" sz="4000" dirty="0"/>
              <a:t>나는 해외에서 공부할 기회가 있어 행복하다</a:t>
            </a:r>
            <a:r>
              <a:rPr lang="en-US" altLang="ko-KR" sz="4000" dirty="0"/>
              <a:t>.</a:t>
            </a:r>
            <a:r>
              <a:rPr lang="ko-KR" altLang="en-US" sz="4000" dirty="0"/>
              <a:t> </a:t>
            </a:r>
            <a:endParaRPr lang="ko-KR" altLang="en-US" sz="3900" dirty="0"/>
          </a:p>
        </p:txBody>
      </p: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2367B4E5-D3FF-4C97-AA08-279063B48E84}"/>
              </a:ext>
            </a:extLst>
          </p:cNvPr>
          <p:cNvGrpSpPr/>
          <p:nvPr/>
        </p:nvGrpSpPr>
        <p:grpSpPr>
          <a:xfrm>
            <a:off x="628650" y="512009"/>
            <a:ext cx="7964466" cy="1064070"/>
            <a:chOff x="838200" y="512009"/>
            <a:chExt cx="8964334" cy="1246733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1C4F373-4A93-4FFD-97DF-829D29C0F347}"/>
                </a:ext>
              </a:extLst>
            </p:cNvPr>
            <p:cNvSpPr txBox="1"/>
            <p:nvPr/>
          </p:nvSpPr>
          <p:spPr>
            <a:xfrm>
              <a:off x="838200" y="512009"/>
              <a:ext cx="2493251" cy="68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 smtClean="0"/>
                <a:t>영영 풀이</a:t>
              </a:r>
              <a:endParaRPr lang="ko-KR" altLang="en-US" sz="3200" b="1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C0BF4E4D-291B-498B-BD69-0C8C00432F85}"/>
                </a:ext>
              </a:extLst>
            </p:cNvPr>
            <p:cNvSpPr txBox="1"/>
            <p:nvPr/>
          </p:nvSpPr>
          <p:spPr>
            <a:xfrm>
              <a:off x="993814" y="1145704"/>
              <a:ext cx="8808720" cy="613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/>
                <a:t>n. an opportunity to do something </a:t>
              </a:r>
              <a:endParaRPr lang="ko-KR" altLang="en-US" sz="2800" b="1" dirty="0"/>
            </a:p>
          </p:txBody>
        </p:sp>
      </p:grpSp>
      <p:pic>
        <p:nvPicPr>
          <p:cNvPr id="2" name="chance_e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80011" y="3212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1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MS PGothic"/>
        <a:font script="Hang" typeface="HY견명조"/>
        <a:font script="Hans" typeface="SimSun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MS PGothic"/>
        <a:font script="Hang" typeface="HY견명조"/>
        <a:font script="Hans" typeface="SimSun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90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 rotWithShape="1">
          <a:blip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875</ep:Words>
  <ep:PresentationFormat>화면 슬라이드 쇼(4:3)</ep:PresentationFormat>
  <ep:Paragraphs>243</ep:Paragraphs>
  <ep:Slides>45</ep:Slides>
  <ep:Notes>0</ep:Notes>
  <ep:TotalTime>0</ep:TotalTime>
  <ep:HiddenSlides>0</ep:HiddenSlides>
  <ep:MMClips>44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ep:HeadingPairs>
  <ep:TitlesOfParts>
    <vt:vector size="46" baseType="lpstr">
      <vt:lpstr>고구려 벽화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2017-12-01T07:07:09.000</dcterms:created>
  <cp:lastModifiedBy>Admins</cp:lastModifiedBy>
  <dcterms:modified xsi:type="dcterms:W3CDTF">2020-03-13T05:10:34.278</dcterms:modified>
  <cp:revision>2</cp:revision>
  <cp:version/>
</cp:coreProperties>
</file>