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removePersonalInfoOnSave="1">
  <p:sldMasterIdLst>
    <p:sldMasterId id="2147483660" r:id="rId1"/>
  </p:sldMasterIdLst>
  <p:notesMasterIdLst>
    <p:notesMasterId r:id="rId2"/>
  </p:notesMasterIdLst>
  <p:handoutMasterIdLst>
    <p:handoutMasterId r:id="rId3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4472" autoAdjust="0"/>
    <p:restoredTop sz="94700" autoAdjust="0"/>
  </p:normalViewPr>
  <p:slideViewPr>
    <p:cSldViewPr>
      <p:cViewPr varScale="1">
        <p:scale>
          <a:sx n="100" d="100"/>
          <a:sy n="100" d="100"/>
        </p:scale>
        <p:origin x="234" y="96"/>
      </p:cViewPr>
      <p:guideLst>
        <p:guide orient="horz" pos="215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72"/>
      </p:cViewPr>
      <p:guideLst>
        <p:guide orient="horz" pos="2880"/>
        <p:guide pos="2159"/>
      </p:guideLst>
    </p:cSldViewPr>
  </p:notes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7.xml"  /><Relationship Id="rId11" Type="http://schemas.openxmlformats.org/officeDocument/2006/relationships/slide" Target="slides/slide8.xml"  /><Relationship Id="rId12" Type="http://schemas.openxmlformats.org/officeDocument/2006/relationships/slide" Target="slides/slide9.xml"  /><Relationship Id="rId13" Type="http://schemas.openxmlformats.org/officeDocument/2006/relationships/slide" Target="slides/slide10.xml"  /><Relationship Id="rId14" Type="http://schemas.openxmlformats.org/officeDocument/2006/relationships/slide" Target="slides/slide11.xml"  /><Relationship Id="rId15" Type="http://schemas.openxmlformats.org/officeDocument/2006/relationships/slide" Target="slides/slide12.xml"  /><Relationship Id="rId16" Type="http://schemas.openxmlformats.org/officeDocument/2006/relationships/slide" Target="slides/slide13.xml"  /><Relationship Id="rId17" Type="http://schemas.openxmlformats.org/officeDocument/2006/relationships/presProps" Target="presProps.xml"  /><Relationship Id="rId18" Type="http://schemas.openxmlformats.org/officeDocument/2006/relationships/viewProps" Target="viewProps.xml"  /><Relationship Id="rId19" Type="http://schemas.openxmlformats.org/officeDocument/2006/relationships/theme" Target="theme/theme1.xml"  /><Relationship Id="rId2" Type="http://schemas.openxmlformats.org/officeDocument/2006/relationships/notesMaster" Target="notesMasters/notesMaster1.xml"  /><Relationship Id="rId20" Type="http://schemas.openxmlformats.org/officeDocument/2006/relationships/tableStyles" Target="tableStyles.xml"  /><Relationship Id="rId3" Type="http://schemas.openxmlformats.org/officeDocument/2006/relationships/handoutMaster" Target="handoutMasters/handoutMaster1.xml"  /><Relationship Id="rId4" Type="http://schemas.openxmlformats.org/officeDocument/2006/relationships/slide" Target="slides/slide1.xml"  /><Relationship Id="rId5" Type="http://schemas.openxmlformats.org/officeDocument/2006/relationships/slide" Target="slides/slide2.xml"  /><Relationship Id="rId6" Type="http://schemas.openxmlformats.org/officeDocument/2006/relationships/slide" Target="slides/slide3.xml"  /><Relationship Id="rId7" Type="http://schemas.openxmlformats.org/officeDocument/2006/relationships/slide" Target="slides/slide4.xml"  /><Relationship Id="rId8" Type="http://schemas.openxmlformats.org/officeDocument/2006/relationships/slide" Target="slides/slide5.xml"  /><Relationship Id="rId9" Type="http://schemas.openxmlformats.org/officeDocument/2006/relationships/slide" Target="slides/slide6.xml"  /></Relationships>
</file>

<file path=ppt/handoutMasters/_rels/handout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3.xml"  /></Relationships>
</file>

<file path=ppt/handoutMasters/handoutMaster1.xml><?xml version="1.0" encoding="utf-8"?>
<p:handout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176ACFF7-D7B0-454E-8AD3-7F6C88D9854F}" type="datetime1">
              <a:rPr lang="ko-KR" altLang="en-US"/>
              <a:pPr lvl="0">
                <a:defRPr/>
              </a:pPr>
              <a:t>2020-04-03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FF557C4C-1EB0-4725-A9B3-7A96A791DE1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0405B032-FDD6-43BF-AF01-1BC88A43D91D}" type="datetime1">
              <a:rPr lang="ko-KR" altLang="en-US"/>
              <a:pPr lvl="0">
                <a:defRPr/>
              </a:pPr>
              <a:t>2020-04-03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F3EC4D8E-D134-4089-BAA9-0E031B4BE4D0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9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3EC4D8E-D134-4089-BAA9-0E031B4BE4D0}" type="slidenum">
              <a:rPr lang="en-US" altLang="en-US"/>
              <a:pPr lvl="0"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EC4D8E-D134-4089-BAA9-0E031B4BE4D0}" type="slidenum">
              <a:rPr lang="ko-KR" altLang="en-US" smtClean="0"/>
              <a:pPr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1348519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png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2.png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627784" y="1268910"/>
            <a:ext cx="4003998" cy="2088082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987824" y="3429000"/>
            <a:ext cx="3249306" cy="1152128"/>
          </a:xfrm>
        </p:spPr>
        <p:txBody>
          <a:bodyPr>
            <a:noAutofit/>
          </a:bodyPr>
          <a:lstStyle>
            <a:lvl1pPr marL="0" indent="0" algn="ctr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19-12-03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27" name="그룹 25"/>
          <p:cNvGrpSpPr/>
          <p:nvPr userDrawn="1"/>
        </p:nvGrpSpPr>
        <p:grpSpPr>
          <a:xfrm>
            <a:off x="8062" y="1548"/>
            <a:ext cx="9144000" cy="6858000"/>
            <a:chOff x="-1588" y="44624"/>
            <a:chExt cx="9147176" cy="6749702"/>
          </a:xfrm>
          <a:solidFill>
            <a:srgbClr val="95D3DF">
              <a:alpha val="50000"/>
            </a:srgbClr>
          </a:solidFill>
        </p:grpSpPr>
        <p:sp>
          <p:nvSpPr>
            <p:cNvPr id="28" name="직사각형 27"/>
            <p:cNvSpPr/>
            <p:nvPr/>
          </p:nvSpPr>
          <p:spPr>
            <a:xfrm>
              <a:off x="0" y="4462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0" y="77003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0" y="148478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0" y="221019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0" y="293446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0" y="365988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0" y="437462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0" y="510004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-1588" y="580526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1588" y="650629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38" name="모서리가 둥근 직사각형 37"/>
          <p:cNvSpPr/>
          <p:nvPr userDrawn="1"/>
        </p:nvSpPr>
        <p:spPr>
          <a:xfrm>
            <a:off x="438013" y="371897"/>
            <a:ext cx="8280921" cy="6081439"/>
          </a:xfrm>
          <a:prstGeom prst="roundRect">
            <a:avLst/>
          </a:prstGeom>
          <a:solidFill>
            <a:schemeClr val="bg1">
              <a:alpha val="75000"/>
            </a:schemeClr>
          </a:solidFill>
          <a:ln w="60325">
            <a:solidFill>
              <a:srgbClr val="95D3D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blipFill dpi="0" rotWithShape="1">
          <a:blip r:embed="rId2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19-12-03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88224" y="6381328"/>
            <a:ext cx="2133600" cy="365125"/>
          </a:xfrm>
        </p:spPr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2" name="그룹 11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0" name="눈물 방울 9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눈물 방울 10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7" name="그룹 6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9" name="직선 연결선 8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" name="제목 개체 틀 1"/>
          <p:cNvSpPr>
            <a:spLocks noGrp="1"/>
          </p:cNvSpPr>
          <p:nvPr>
            <p:ph type="title"/>
          </p:nvPr>
        </p:nvSpPr>
        <p:spPr>
          <a:xfrm>
            <a:off x="803375" y="274638"/>
            <a:ext cx="7475237" cy="769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19-12-03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259632" y="252195"/>
            <a:ext cx="2987824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endParaRPr lang="ko-KR" altLang="en-US" sz="4800" b="1" dirty="0">
              <a:solidFill>
                <a:srgbClr val="95D3D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grpSp>
        <p:nvGrpSpPr>
          <p:cNvPr id="18" name="그룹 17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9" name="눈물 방울 18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0" name="눈물 방울 19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1" name="그룹 20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23" name="직선 연결선 22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19-12-03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4" name="그룹 13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5" name="눈물 방울 14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눈물 방울 15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7" name="그룹 16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19" name="직선 연결선 18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모서리가 둥근 직사각형 17"/>
          <p:cNvSpPr/>
          <p:nvPr userDrawn="1"/>
        </p:nvSpPr>
        <p:spPr>
          <a:xfrm>
            <a:off x="438013" y="371897"/>
            <a:ext cx="8280921" cy="6194998"/>
          </a:xfrm>
          <a:prstGeom prst="roundRect">
            <a:avLst/>
          </a:prstGeom>
          <a:solidFill>
            <a:schemeClr val="bg1">
              <a:alpha val="75000"/>
            </a:schemeClr>
          </a:solidFill>
          <a:ln w="60325">
            <a:solidFill>
              <a:srgbClr val="95D3D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7" name="그룹 25"/>
          <p:cNvGrpSpPr/>
          <p:nvPr userDrawn="1"/>
        </p:nvGrpSpPr>
        <p:grpSpPr>
          <a:xfrm>
            <a:off x="6473" y="0"/>
            <a:ext cx="9144000" cy="6858000"/>
            <a:chOff x="-1588" y="44624"/>
            <a:chExt cx="9147176" cy="6749702"/>
          </a:xfrm>
          <a:solidFill>
            <a:srgbClr val="95D3DF">
              <a:alpha val="50000"/>
            </a:srgbClr>
          </a:solidFill>
        </p:grpSpPr>
        <p:sp>
          <p:nvSpPr>
            <p:cNvPr id="8" name="직사각형 7"/>
            <p:cNvSpPr/>
            <p:nvPr/>
          </p:nvSpPr>
          <p:spPr>
            <a:xfrm>
              <a:off x="0" y="4462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0" y="77003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0" y="148478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0" y="221019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0" y="293446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0" y="365988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0" y="437462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0" y="510004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-1588" y="580526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1588" y="650629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142" y="2657365"/>
            <a:ext cx="687617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19-12-03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6" name="모서리가 둥근 직사각형 5"/>
          <p:cNvSpPr/>
          <p:nvPr userDrawn="1"/>
        </p:nvSpPr>
        <p:spPr>
          <a:xfrm>
            <a:off x="611560" y="548680"/>
            <a:ext cx="7920880" cy="5832648"/>
          </a:xfrm>
          <a:prstGeom prst="roundRect">
            <a:avLst/>
          </a:prstGeom>
          <a:solidFill>
            <a:srgbClr val="B3DF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포인트가 5개인 별 18"/>
          <p:cNvSpPr/>
          <p:nvPr userDrawn="1"/>
        </p:nvSpPr>
        <p:spPr>
          <a:xfrm rot="2709543">
            <a:off x="7795467" y="5122721"/>
            <a:ext cx="615656" cy="598202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포인트가 5개인 별 19"/>
          <p:cNvSpPr/>
          <p:nvPr userDrawn="1"/>
        </p:nvSpPr>
        <p:spPr>
          <a:xfrm rot="1614719">
            <a:off x="6753981" y="5053469"/>
            <a:ext cx="1156890" cy="1127070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19-12-03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9" name="그룹 18"/>
          <p:cNvGrpSpPr/>
          <p:nvPr userDrawn="1"/>
        </p:nvGrpSpPr>
        <p:grpSpPr>
          <a:xfrm>
            <a:off x="6473" y="0"/>
            <a:ext cx="9144000" cy="6858000"/>
            <a:chOff x="6473" y="0"/>
            <a:chExt cx="9144000" cy="6858000"/>
          </a:xfrm>
        </p:grpSpPr>
        <p:grpSp>
          <p:nvGrpSpPr>
            <p:cNvPr id="6" name="그룹 25"/>
            <p:cNvGrpSpPr/>
            <p:nvPr userDrawn="1"/>
          </p:nvGrpSpPr>
          <p:grpSpPr>
            <a:xfrm>
              <a:off x="6473" y="0"/>
              <a:ext cx="9144000" cy="6858000"/>
              <a:chOff x="-1588" y="44624"/>
              <a:chExt cx="9147176" cy="6749702"/>
            </a:xfrm>
            <a:solidFill>
              <a:srgbClr val="FDD9E3">
                <a:alpha val="50000"/>
              </a:srgbClr>
            </a:solidFill>
          </p:grpSpPr>
          <p:sp>
            <p:nvSpPr>
              <p:cNvPr id="7" name="직사각형 6"/>
              <p:cNvSpPr/>
              <p:nvPr/>
            </p:nvSpPr>
            <p:spPr>
              <a:xfrm>
                <a:off x="0" y="4462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8" name="직사각형 7"/>
              <p:cNvSpPr/>
              <p:nvPr/>
            </p:nvSpPr>
            <p:spPr>
              <a:xfrm>
                <a:off x="0" y="770037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9" name="직사각형 8"/>
              <p:cNvSpPr/>
              <p:nvPr/>
            </p:nvSpPr>
            <p:spPr>
              <a:xfrm>
                <a:off x="0" y="148478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0" name="직사각형 9"/>
              <p:cNvSpPr/>
              <p:nvPr/>
            </p:nvSpPr>
            <p:spPr>
              <a:xfrm>
                <a:off x="0" y="2210197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1" name="직사각형 10"/>
              <p:cNvSpPr/>
              <p:nvPr/>
            </p:nvSpPr>
            <p:spPr>
              <a:xfrm>
                <a:off x="0" y="2934469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2" name="직사각형 11"/>
              <p:cNvSpPr/>
              <p:nvPr/>
            </p:nvSpPr>
            <p:spPr>
              <a:xfrm>
                <a:off x="0" y="3659882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0" y="4374629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0" y="5100042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-1588" y="580526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88" y="650629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17" name="눈물 방울 16"/>
            <p:cNvSpPr/>
            <p:nvPr userDrawn="1"/>
          </p:nvSpPr>
          <p:spPr>
            <a:xfrm flipH="1">
              <a:off x="683568" y="548680"/>
              <a:ext cx="6208158" cy="5828295"/>
            </a:xfrm>
            <a:prstGeom prst="teardrop">
              <a:avLst/>
            </a:prstGeom>
            <a:solidFill>
              <a:schemeClr val="bg1">
                <a:alpha val="71000"/>
              </a:schemeClr>
            </a:solidFill>
            <a:ln w="47625">
              <a:solidFill>
                <a:srgbClr val="FA98B4">
                  <a:alpha val="31000"/>
                </a:srgb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8" name="눈물 방울 17"/>
            <p:cNvSpPr/>
            <p:nvPr userDrawn="1"/>
          </p:nvSpPr>
          <p:spPr>
            <a:xfrm>
              <a:off x="5220072" y="2934688"/>
              <a:ext cx="3561164" cy="3742030"/>
            </a:xfrm>
            <a:prstGeom prst="teardrop">
              <a:avLst/>
            </a:prstGeom>
            <a:solidFill>
              <a:srgbClr val="FDD9E3">
                <a:alpha val="88000"/>
              </a:srgbClr>
            </a:solidFill>
            <a:ln w="38100">
              <a:solidFill>
                <a:srgbClr val="FA98B4">
                  <a:alpha val="37000"/>
                </a:srgb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cxnSp>
        <p:nvCxnSpPr>
          <p:cNvPr id="35" name="직선 연결선 34"/>
          <p:cNvCxnSpPr/>
          <p:nvPr userDrawn="1"/>
        </p:nvCxnSpPr>
        <p:spPr>
          <a:xfrm>
            <a:off x="1835696" y="3501008"/>
            <a:ext cx="3528392" cy="36004"/>
          </a:xfrm>
          <a:prstGeom prst="line">
            <a:avLst/>
          </a:prstGeom>
          <a:ln w="31750">
            <a:solidFill>
              <a:schemeClr val="tx1">
                <a:lumMod val="85000"/>
                <a:lumOff val="1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캡션 있는 콘텐츠"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77152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19-12-03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2" name="그룹 11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3" name="눈물 방울 12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눈물 방울 13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5" name="그룹 14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17" name="직선 연결선 16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19-12-03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19-12-03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7DBD5-C8F2-471F-8D0D-D2CF04D8DD55}" type="datetimeFigureOut">
              <a:rPr lang="ko-KR" altLang="en-US" smtClean="0"/>
              <a:pPr/>
              <a:t>19-12-03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8" r:id="rId8"/>
    <p:sldLayoutId id="2147483659" r:id="rId9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1.xml"  /><Relationship Id="rId3" Type="http://schemas.openxmlformats.org/officeDocument/2006/relationships/image" Target="../media/image3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6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notesSlide" Target="../notesSlides/notesSlide2.xml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그룹 94"/>
          <p:cNvGrpSpPr/>
          <p:nvPr/>
        </p:nvGrpSpPr>
        <p:grpSpPr>
          <a:xfrm>
            <a:off x="1508354" y="1474317"/>
            <a:ext cx="5770418" cy="3599122"/>
            <a:chOff x="1508354" y="1474317"/>
            <a:chExt cx="5770418" cy="3599122"/>
          </a:xfrm>
        </p:grpSpPr>
        <p:grpSp>
          <p:nvGrpSpPr>
            <p:cNvPr id="83" name="그룹 82"/>
            <p:cNvGrpSpPr/>
            <p:nvPr/>
          </p:nvGrpSpPr>
          <p:grpSpPr>
            <a:xfrm>
              <a:off x="1878173" y="1999040"/>
              <a:ext cx="5400599" cy="3074399"/>
              <a:chOff x="1878173" y="1999040"/>
              <a:chExt cx="5400599" cy="3074399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1878173" y="1999040"/>
                <a:ext cx="5400599" cy="21236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48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ea"/>
                  </a:rPr>
                  <a:t>Middle School </a:t>
                </a:r>
                <a:r>
                  <a:rPr lang="en-US" altLang="ko-KR" sz="48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ea"/>
                    <a:ea typeface="+mj-ea"/>
                  </a:rPr>
                  <a:t>English Grammar </a:t>
                </a:r>
              </a:p>
              <a:p>
                <a:pPr algn="ctr"/>
                <a:endParaRPr lang="en-US" altLang="ko-KR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76" name="직선 연결선 75"/>
              <p:cNvCxnSpPr/>
              <p:nvPr/>
            </p:nvCxnSpPr>
            <p:spPr>
              <a:xfrm>
                <a:off x="3635896" y="3789040"/>
                <a:ext cx="1893446" cy="0"/>
              </a:xfrm>
              <a:prstGeom prst="line">
                <a:avLst/>
              </a:prstGeom>
              <a:ln w="317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TextBox 79"/>
              <p:cNvSpPr txBox="1"/>
              <p:nvPr/>
            </p:nvSpPr>
            <p:spPr>
              <a:xfrm>
                <a:off x="2814276" y="3873110"/>
                <a:ext cx="352839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3600" b="1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ea"/>
                    <a:ea typeface="+mj-ea"/>
                  </a:rPr>
                  <a:t>Lesson 1 Grammar 1</a:t>
                </a:r>
                <a:endParaRPr lang="ko-KR" altLang="en-US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</p:grpSp>
        <p:grpSp>
          <p:nvGrpSpPr>
            <p:cNvPr id="94" name="그룹 93"/>
            <p:cNvGrpSpPr/>
            <p:nvPr/>
          </p:nvGrpSpPr>
          <p:grpSpPr>
            <a:xfrm rot="20830429">
              <a:off x="1508354" y="1474317"/>
              <a:ext cx="796862" cy="1049446"/>
              <a:chOff x="1524673" y="1438772"/>
              <a:chExt cx="796862" cy="1049446"/>
            </a:xfrm>
          </p:grpSpPr>
          <p:sp>
            <p:nvSpPr>
              <p:cNvPr id="92" name="눈물 방울 91"/>
              <p:cNvSpPr/>
              <p:nvPr/>
            </p:nvSpPr>
            <p:spPr>
              <a:xfrm rot="7479509">
                <a:off x="1737122" y="1466746"/>
                <a:ext cx="612387" cy="556439"/>
              </a:xfrm>
              <a:prstGeom prst="teardrop">
                <a:avLst/>
              </a:prstGeom>
              <a:solidFill>
                <a:srgbClr val="FDD9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93" name="눈물 방울 92"/>
              <p:cNvSpPr/>
              <p:nvPr/>
            </p:nvSpPr>
            <p:spPr>
              <a:xfrm rot="2032929">
                <a:off x="1524673" y="2029524"/>
                <a:ext cx="456904" cy="458694"/>
              </a:xfrm>
              <a:prstGeom prst="teardrop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43608" y="267653"/>
            <a:ext cx="278612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기본문제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1472" y="1340768"/>
            <a:ext cx="76043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ko-KR" altLang="en-US" sz="2800" b="1" dirty="0">
                <a:solidFill>
                  <a:srgbClr val="7030A0"/>
                </a:solidFill>
              </a:rPr>
              <a:t>다음 문장의 밑줄 친 우리말을 영어로 써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10" name="텍스트 개체 틀 4"/>
          <p:cNvSpPr txBox="1">
            <a:spLocks/>
          </p:cNvSpPr>
          <p:nvPr/>
        </p:nvSpPr>
        <p:spPr>
          <a:xfrm>
            <a:off x="614980" y="2707780"/>
            <a:ext cx="7499176" cy="35295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lang="en-US" sz="2800" b="1" dirty="0"/>
              <a:t>1) </a:t>
            </a:r>
            <a:r>
              <a:rPr lang="en-US" sz="2800" b="1" dirty="0" smtClean="0"/>
              <a:t>Jane </a:t>
            </a:r>
            <a:r>
              <a:rPr lang="en-US" sz="2800" b="1" dirty="0"/>
              <a:t>isn't sure </a:t>
            </a:r>
            <a:r>
              <a:rPr lang="ko-KR" altLang="en-US" sz="2800" b="1" u="sng" dirty="0"/>
              <a:t>그가 문을 잠갔는지</a:t>
            </a:r>
            <a:r>
              <a:rPr lang="en-US" altLang="ko-KR" sz="2800" b="1" dirty="0"/>
              <a:t>. </a:t>
            </a:r>
            <a:endParaRPr lang="ko-KR" altLang="en-US" sz="2800" b="1" dirty="0"/>
          </a:p>
          <a:p>
            <a:pPr>
              <a:lnSpc>
                <a:spcPts val="1200"/>
              </a:lnSpc>
            </a:pPr>
            <a:endParaRPr lang="en-US" altLang="ko-KR" sz="2800" b="1" dirty="0"/>
          </a:p>
          <a:p>
            <a:endParaRPr lang="en-US" altLang="ko-KR" sz="2800" b="1" dirty="0" smtClean="0"/>
          </a:p>
          <a:p>
            <a:r>
              <a:rPr lang="en-US" altLang="ko-KR" sz="2800" b="1" dirty="0" smtClean="0"/>
              <a:t>2</a:t>
            </a:r>
            <a:r>
              <a:rPr lang="en-US" altLang="ko-KR" sz="2800" b="1" dirty="0"/>
              <a:t>) </a:t>
            </a:r>
            <a:r>
              <a:rPr lang="en-US" sz="2800" b="1" dirty="0"/>
              <a:t>I don't know </a:t>
            </a:r>
            <a:r>
              <a:rPr lang="en-US" sz="2800" b="1" u="sng" dirty="0"/>
              <a:t>Roy</a:t>
            </a:r>
            <a:r>
              <a:rPr lang="ko-KR" altLang="en-US" sz="2800" b="1" u="sng" dirty="0"/>
              <a:t>가 집에 있는지</a:t>
            </a:r>
            <a:r>
              <a:rPr lang="en-US" altLang="ko-KR" sz="2800" b="1" dirty="0"/>
              <a:t>.</a:t>
            </a:r>
            <a:endParaRPr lang="ko-KR" altLang="en-US" sz="2800" b="1" dirty="0"/>
          </a:p>
          <a:p>
            <a:pPr>
              <a:lnSpc>
                <a:spcPts val="1200"/>
              </a:lnSpc>
            </a:pPr>
            <a:endParaRPr lang="en-US" altLang="ko-KR" sz="2800" b="1" dirty="0"/>
          </a:p>
          <a:p>
            <a:endParaRPr lang="en-US" altLang="ko-KR" sz="2800" b="1" dirty="0" smtClean="0"/>
          </a:p>
          <a:p>
            <a:r>
              <a:rPr lang="en-US" altLang="ko-KR" sz="2800" b="1" dirty="0" smtClean="0"/>
              <a:t>3</a:t>
            </a:r>
            <a:r>
              <a:rPr lang="en-US" altLang="ko-KR" sz="2800" b="1" dirty="0"/>
              <a:t>) </a:t>
            </a:r>
            <a:r>
              <a:rPr lang="en-US" sz="2800" b="1" dirty="0"/>
              <a:t>He is wondering </a:t>
            </a:r>
            <a:r>
              <a:rPr lang="ko-KR" altLang="en-US" sz="2800" b="1" u="sng" dirty="0"/>
              <a:t>내일 비가 올지</a:t>
            </a:r>
            <a:r>
              <a:rPr lang="en-US" altLang="ko-KR" sz="2800" b="1" dirty="0"/>
              <a:t>. </a:t>
            </a:r>
            <a:endParaRPr lang="en-US" sz="2800" b="1" dirty="0"/>
          </a:p>
          <a:p>
            <a:pPr marL="514350" indent="-514350">
              <a:lnSpc>
                <a:spcPct val="150000"/>
              </a:lnSpc>
              <a:buFont typeface="+mj-ea"/>
              <a:buAutoNum type="arabicParenR"/>
            </a:pPr>
            <a:endParaRPr lang="en-US" altLang="ko-KR" sz="3200" b="1" dirty="0">
              <a:latin typeface="+mj-ea"/>
              <a:ea typeface="+mj-ea"/>
            </a:endParaRPr>
          </a:p>
          <a:p>
            <a:pPr marL="514350" indent="-514350">
              <a:lnSpc>
                <a:spcPct val="150000"/>
              </a:lnSpc>
            </a:pPr>
            <a:endParaRPr lang="en-US" altLang="ko-KR" sz="3200" b="1" dirty="0">
              <a:latin typeface="+mj-ea"/>
              <a:ea typeface="+mj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35896" y="2900551"/>
            <a:ext cx="4796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err="1">
                <a:solidFill>
                  <a:srgbClr val="C00000"/>
                </a:solidFill>
              </a:rPr>
              <a:t>whether〔if</a:t>
            </a:r>
            <a:r>
              <a:rPr lang="en-US" altLang="ko-KR" sz="2400" b="1" dirty="0">
                <a:solidFill>
                  <a:srgbClr val="C00000"/>
                </a:solidFill>
              </a:rPr>
              <a:t>〕 he locked the door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47864" y="4107266"/>
            <a:ext cx="4364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err="1">
                <a:solidFill>
                  <a:srgbClr val="C00000"/>
                </a:solidFill>
              </a:rPr>
              <a:t>whether〔if</a:t>
            </a:r>
            <a:r>
              <a:rPr lang="en-US" altLang="ko-KR" sz="2400" b="1" dirty="0">
                <a:solidFill>
                  <a:srgbClr val="C00000"/>
                </a:solidFill>
              </a:rPr>
              <a:t>〕 Roy is at home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87354" y="5373216"/>
            <a:ext cx="51566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err="1">
                <a:solidFill>
                  <a:srgbClr val="C00000"/>
                </a:solidFill>
              </a:rPr>
              <a:t>whether〔if</a:t>
            </a:r>
            <a:r>
              <a:rPr lang="en-US" altLang="ko-KR" sz="2400" b="1" dirty="0">
                <a:solidFill>
                  <a:srgbClr val="C00000"/>
                </a:solidFill>
              </a:rPr>
              <a:t>〕 it will rain tomorrow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54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453205" y="288613"/>
            <a:ext cx="543477" cy="806137"/>
            <a:chOff x="453205" y="290310"/>
            <a:chExt cx="589445" cy="855061"/>
          </a:xfrm>
        </p:grpSpPr>
        <p:sp>
          <p:nvSpPr>
            <p:cNvPr id="4" name="눈물 방울 3"/>
            <p:cNvSpPr/>
            <p:nvPr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" name="눈물 방울 4"/>
            <p:cNvSpPr/>
            <p:nvPr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043608" y="267653"/>
            <a:ext cx="271412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심화문제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1472" y="1340769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ko-KR" altLang="en-US" sz="2800" b="1" dirty="0">
                <a:solidFill>
                  <a:srgbClr val="7030A0"/>
                </a:solidFill>
              </a:rPr>
              <a:t>다음</a:t>
            </a:r>
            <a:r>
              <a:rPr lang="en-US" altLang="ko-KR" sz="2800" b="1" dirty="0">
                <a:solidFill>
                  <a:srgbClr val="7030A0"/>
                </a:solidFill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</a:rPr>
              <a:t>주어진 문장에서 문법적으로 잘못된 부분을 찾아 고쳐 </a:t>
            </a:r>
            <a:r>
              <a:rPr lang="ko-KR" altLang="en-US" sz="2800" b="1" dirty="0" smtClean="0">
                <a:solidFill>
                  <a:srgbClr val="7030A0"/>
                </a:solidFill>
              </a:rPr>
              <a:t>써</a:t>
            </a:r>
            <a:r>
              <a:rPr lang="en-US" altLang="ko-KR" sz="2800" b="1" dirty="0" smtClean="0">
                <a:solidFill>
                  <a:srgbClr val="7030A0"/>
                </a:solidFill>
              </a:rPr>
              <a:t> </a:t>
            </a:r>
            <a:r>
              <a:rPr lang="ko-KR" altLang="en-US" sz="2800" b="1" dirty="0" smtClean="0">
                <a:solidFill>
                  <a:srgbClr val="7030A0"/>
                </a:solidFill>
              </a:rPr>
              <a:t>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en-US" altLang="ko-KR" sz="2800" b="1" dirty="0">
              <a:solidFill>
                <a:srgbClr val="7030A0"/>
              </a:solidFill>
              <a:latin typeface="+mj-ea"/>
              <a:ea typeface="+mj-ea"/>
            </a:endParaRPr>
          </a:p>
        </p:txBody>
      </p:sp>
      <p:sp>
        <p:nvSpPr>
          <p:cNvPr id="10" name="텍스트 개체 틀 4"/>
          <p:cNvSpPr txBox="1">
            <a:spLocks/>
          </p:cNvSpPr>
          <p:nvPr/>
        </p:nvSpPr>
        <p:spPr>
          <a:xfrm>
            <a:off x="571472" y="2564905"/>
            <a:ext cx="8572528" cy="30072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lang="en-US" sz="2800" b="1" dirty="0"/>
              <a:t>1) She wants to know whether was the test easy.</a:t>
            </a:r>
          </a:p>
          <a:p>
            <a:pPr>
              <a:lnSpc>
                <a:spcPts val="1200"/>
              </a:lnSpc>
            </a:pPr>
            <a:r>
              <a:rPr lang="en-US" sz="2800" b="1" dirty="0"/>
              <a:t> </a:t>
            </a:r>
          </a:p>
          <a:p>
            <a:r>
              <a:rPr lang="en-US" sz="2800" b="1" dirty="0"/>
              <a:t>2) Can you tell me if or not there is a subway </a:t>
            </a:r>
          </a:p>
          <a:p>
            <a:r>
              <a:rPr lang="en-US" sz="2800" b="1" dirty="0"/>
              <a:t>    station near here?</a:t>
            </a:r>
          </a:p>
          <a:p>
            <a:pPr>
              <a:lnSpc>
                <a:spcPts val="1200"/>
              </a:lnSpc>
            </a:pPr>
            <a:endParaRPr lang="en-US" sz="2800" b="1" dirty="0"/>
          </a:p>
          <a:p>
            <a:r>
              <a:rPr lang="en-US" sz="2800" b="1" dirty="0"/>
              <a:t>3) I am sure if he closed the window.  </a:t>
            </a:r>
          </a:p>
          <a:p>
            <a:endParaRPr lang="en-US" sz="2800" b="1" dirty="0"/>
          </a:p>
          <a:p>
            <a:pPr marL="514350" indent="-514350"/>
            <a:endParaRPr lang="en-US" altLang="ko-KR" sz="2800" b="1" dirty="0">
              <a:latin typeface="+mj-ea"/>
              <a:ea typeface="+mj-ea"/>
            </a:endParaRPr>
          </a:p>
          <a:p>
            <a:pPr marL="514350" indent="-514350">
              <a:lnSpc>
                <a:spcPct val="150000"/>
              </a:lnSpc>
            </a:pPr>
            <a:endParaRPr lang="en-US" altLang="ko-KR" sz="3200" b="1" dirty="0">
              <a:latin typeface="+mj-ea"/>
              <a:ea typeface="+mj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38409" y="2739795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rgbClr val="C00000"/>
                </a:solidFill>
              </a:rPr>
              <a:t>She wants to know whether the test was easy. 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71600" y="3887372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rgbClr val="C00000"/>
                </a:solidFill>
              </a:rPr>
              <a:t>Can you tell me if there is a subway station near here?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71600" y="4714884"/>
            <a:ext cx="774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rgbClr val="C00000"/>
                </a:solidFill>
              </a:rPr>
              <a:t>I am sure that he closed the window. 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6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7653"/>
            <a:ext cx="280831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심화문제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472" y="1340768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ko-KR" altLang="en-US" sz="2800" b="1" dirty="0">
                <a:solidFill>
                  <a:srgbClr val="7030A0"/>
                </a:solidFill>
              </a:rPr>
              <a:t>괄호 안에 주어진 말을 이용하여 다음 우리말을 영어로 말해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11" name="텍스트 개체 틀 4"/>
          <p:cNvSpPr txBox="1">
            <a:spLocks/>
          </p:cNvSpPr>
          <p:nvPr/>
        </p:nvSpPr>
        <p:spPr>
          <a:xfrm>
            <a:off x="571472" y="2707781"/>
            <a:ext cx="8104984" cy="3507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ts val="1200"/>
              </a:lnSpc>
              <a:buAutoNum type="arabicParenR"/>
            </a:pPr>
            <a:r>
              <a:rPr lang="ko-KR" altLang="en-US" sz="2800" b="1" dirty="0"/>
              <a:t>나는 그가 마음을 바꿀</a:t>
            </a:r>
            <a:r>
              <a:rPr lang="en-US" altLang="ko-KR" sz="2800" b="1" dirty="0"/>
              <a:t> </a:t>
            </a:r>
            <a:r>
              <a:rPr lang="ko-KR" altLang="en-US" sz="2800" b="1" dirty="0"/>
              <a:t>건지 궁금해</a:t>
            </a:r>
            <a:r>
              <a:rPr lang="en-US" altLang="ko-KR" sz="2800" b="1" dirty="0"/>
              <a:t>. </a:t>
            </a:r>
          </a:p>
          <a:p>
            <a:pPr marL="514350" indent="-514350"/>
            <a:r>
              <a:rPr lang="en-US" altLang="ko-KR" sz="2400" b="1" dirty="0"/>
              <a:t>    (change his mind)</a:t>
            </a:r>
            <a:endParaRPr lang="ko-KR" altLang="en-US" sz="2400" b="1" dirty="0"/>
          </a:p>
          <a:p>
            <a:pPr>
              <a:lnSpc>
                <a:spcPts val="1200"/>
              </a:lnSpc>
            </a:pPr>
            <a:endParaRPr lang="en-US" sz="2800" dirty="0"/>
          </a:p>
          <a:p>
            <a:pPr>
              <a:lnSpc>
                <a:spcPts val="1200"/>
              </a:lnSpc>
            </a:pPr>
            <a:r>
              <a:rPr lang="en-US" sz="2800" dirty="0"/>
              <a:t> </a:t>
            </a:r>
          </a:p>
          <a:p>
            <a:pPr>
              <a:lnSpc>
                <a:spcPts val="1200"/>
              </a:lnSpc>
            </a:pPr>
            <a:endParaRPr lang="en-US" sz="2800" dirty="0"/>
          </a:p>
          <a:p>
            <a:pPr>
              <a:lnSpc>
                <a:spcPts val="1200"/>
              </a:lnSpc>
            </a:pPr>
            <a:endParaRPr lang="en-US" sz="2800" dirty="0"/>
          </a:p>
          <a:p>
            <a:r>
              <a:rPr lang="en-US" sz="2800" b="1" dirty="0" smtClean="0"/>
              <a:t>2) </a:t>
            </a:r>
            <a:r>
              <a:rPr lang="ko-KR" altLang="en-US" sz="2800" b="1" dirty="0"/>
              <a:t>그녀는 짐이 도착했는지 알고 싶어 한다</a:t>
            </a:r>
            <a:r>
              <a:rPr lang="en-US" altLang="ko-KR" sz="2800" b="1" dirty="0"/>
              <a:t>.</a:t>
            </a:r>
          </a:p>
          <a:p>
            <a:r>
              <a:rPr lang="en-US" altLang="ko-KR" sz="2400" b="1" dirty="0"/>
              <a:t>    (whether / the package / </a:t>
            </a:r>
            <a:r>
              <a:rPr lang="en-US" altLang="ko-KR" sz="2400" b="1" dirty="0" smtClean="0"/>
              <a:t>has</a:t>
            </a: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>arrived) </a:t>
            </a:r>
            <a:endParaRPr lang="ko-KR" alt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42910" y="3286124"/>
            <a:ext cx="80335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C0000"/>
                </a:solidFill>
              </a:rPr>
              <a:t>I wonder </a:t>
            </a:r>
            <a:r>
              <a:rPr lang="en-US" altLang="ko-KR" sz="2400" b="1" dirty="0" err="1">
                <a:solidFill>
                  <a:srgbClr val="C00000"/>
                </a:solidFill>
              </a:rPr>
              <a:t>whether〔if</a:t>
            </a:r>
            <a:r>
              <a:rPr lang="en-US" altLang="ko-KR" sz="2400" b="1" dirty="0">
                <a:solidFill>
                  <a:srgbClr val="C00000"/>
                </a:solidFill>
              </a:rPr>
              <a:t>〕</a:t>
            </a:r>
            <a:r>
              <a:rPr lang="en-US" sz="2400" b="1" dirty="0">
                <a:solidFill>
                  <a:srgbClr val="CC0000"/>
                </a:solidFill>
              </a:rPr>
              <a:t> he's going to change his </a:t>
            </a:r>
            <a:r>
              <a:rPr lang="en-US" sz="2400" b="1" dirty="0" smtClean="0">
                <a:solidFill>
                  <a:srgbClr val="CC0000"/>
                </a:solidFill>
              </a:rPr>
              <a:t>mind. </a:t>
            </a:r>
            <a:endParaRPr lang="en-US" sz="2400" b="1" dirty="0">
              <a:solidFill>
                <a:srgbClr val="CC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9673" y="5358450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C0000"/>
                </a:solidFill>
              </a:rPr>
              <a:t>She wants to know </a:t>
            </a:r>
            <a:r>
              <a:rPr lang="en-US" altLang="ko-KR" sz="2400" b="1" dirty="0" err="1">
                <a:solidFill>
                  <a:srgbClr val="C00000"/>
                </a:solidFill>
              </a:rPr>
              <a:t>whether〔if</a:t>
            </a:r>
            <a:r>
              <a:rPr lang="en-US" altLang="ko-KR" sz="2400" b="1" dirty="0">
                <a:solidFill>
                  <a:srgbClr val="C00000"/>
                </a:solidFill>
              </a:rPr>
              <a:t>〕 </a:t>
            </a:r>
            <a:r>
              <a:rPr lang="en-US" sz="2400" b="1" dirty="0">
                <a:solidFill>
                  <a:srgbClr val="CC0000"/>
                </a:solidFill>
              </a:rPr>
              <a:t>the package has </a:t>
            </a:r>
          </a:p>
          <a:p>
            <a:r>
              <a:rPr lang="en-US" sz="2400" b="1" dirty="0">
                <a:solidFill>
                  <a:srgbClr val="CC0000"/>
                </a:solidFill>
              </a:rPr>
              <a:t>arrived. </a:t>
            </a:r>
          </a:p>
        </p:txBody>
      </p:sp>
    </p:spTree>
    <p:extLst>
      <p:ext uri="{BB962C8B-B14F-4D97-AF65-F5344CB8AC3E}">
        <p14:creationId xmlns:p14="http://schemas.microsoft.com/office/powerpoint/2010/main" val="282625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267653"/>
            <a:ext cx="648072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o-KR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무엇을 배웠나요</a:t>
            </a:r>
            <a:r>
              <a:rPr lang="en-US" altLang="ko-K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?</a:t>
            </a:r>
            <a:endParaRPr lang="ko-KR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4" name="내용 개체 틀 3"/>
          <p:cNvSpPr txBox="1">
            <a:spLocks/>
          </p:cNvSpPr>
          <p:nvPr/>
        </p:nvSpPr>
        <p:spPr>
          <a:xfrm>
            <a:off x="611560" y="1268760"/>
            <a:ext cx="7776864" cy="401762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altLang="ko-KR" sz="2800" b="1" dirty="0" smtClean="0">
                <a:latin typeface="+mj-ea"/>
                <a:ea typeface="+mj-ea"/>
              </a:rPr>
              <a:t>- whether</a:t>
            </a:r>
            <a:r>
              <a:rPr lang="ko-KR" altLang="en-US" sz="2800" b="1" dirty="0">
                <a:latin typeface="+mj-ea"/>
                <a:ea typeface="+mj-ea"/>
              </a:rPr>
              <a:t>와 </a:t>
            </a:r>
            <a:r>
              <a:rPr lang="en-US" altLang="ko-KR" sz="2800" b="1" dirty="0">
                <a:latin typeface="+mj-ea"/>
                <a:ea typeface="+mj-ea"/>
              </a:rPr>
              <a:t>if</a:t>
            </a:r>
            <a:r>
              <a:rPr lang="ko-KR" altLang="en-US" sz="2800" b="1" dirty="0">
                <a:latin typeface="+mj-ea"/>
                <a:ea typeface="+mj-ea"/>
              </a:rPr>
              <a:t>는 언제 쓰이는지 말해 봅시다</a:t>
            </a:r>
            <a:r>
              <a:rPr lang="en-US" altLang="ko-KR" sz="2800" b="1" dirty="0">
                <a:latin typeface="+mj-ea"/>
                <a:ea typeface="+mj-ea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3113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642910" y="2713389"/>
            <a:ext cx="7929618" cy="980468"/>
            <a:chOff x="2123728" y="2645371"/>
            <a:chExt cx="4968552" cy="980468"/>
          </a:xfrm>
        </p:grpSpPr>
        <p:sp>
          <p:nvSpPr>
            <p:cNvPr id="80" name="TextBox 79"/>
            <p:cNvSpPr txBox="1"/>
            <p:nvPr/>
          </p:nvSpPr>
          <p:spPr>
            <a:xfrm>
              <a:off x="2123728" y="2794842"/>
              <a:ext cx="49685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4800" b="1" dirty="0" smtClean="0"/>
                <a:t>〔</a:t>
              </a:r>
              <a:r>
                <a:rPr lang="ko-KR" altLang="en-US" sz="4800" b="1" dirty="0"/>
                <a:t>접속사 </a:t>
              </a:r>
              <a:r>
                <a:rPr lang="en-US" altLang="ko-KR" sz="4800" b="1" dirty="0" smtClean="0"/>
                <a:t>whether/if〕</a:t>
              </a:r>
              <a:endParaRPr lang="ko-KR" altLang="en-US" sz="4800" b="1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555776" y="2645371"/>
              <a:ext cx="40324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80837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500042"/>
            <a:ext cx="70288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접속사 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whether/if</a:t>
            </a:r>
            <a:endParaRPr lang="en-US" altLang="ko-KR" sz="4400" b="1" dirty="0">
              <a:latin typeface="HY견명조" pitchFamily="18" charset="-127"/>
              <a:ea typeface="HY견명조" pitchFamily="18" charset="-127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642910" y="4214818"/>
            <a:ext cx="80724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arenBoth"/>
            </a:pPr>
            <a:r>
              <a:rPr lang="en-US" sz="2400" b="1" dirty="0"/>
              <a:t>I'm not sure </a:t>
            </a:r>
            <a:r>
              <a:rPr lang="en-US" sz="2400" b="1" u="sng" dirty="0">
                <a:solidFill>
                  <a:srgbClr val="C00000"/>
                </a:solidFill>
              </a:rPr>
              <a:t>whether/if</a:t>
            </a:r>
            <a:r>
              <a:rPr lang="en-US" sz="2400" b="1" dirty="0"/>
              <a:t> she is coming to the</a:t>
            </a:r>
          </a:p>
          <a:p>
            <a:r>
              <a:rPr lang="en-US" sz="2400" b="1" dirty="0"/>
              <a:t>     party.</a:t>
            </a:r>
          </a:p>
          <a:p>
            <a:r>
              <a:rPr lang="en-US" sz="2400" b="1" dirty="0"/>
              <a:t>(2) I’d like to know </a:t>
            </a:r>
            <a:r>
              <a:rPr lang="en-US" sz="2400" b="1" u="sng" dirty="0">
                <a:solidFill>
                  <a:srgbClr val="C00000"/>
                </a:solidFill>
              </a:rPr>
              <a:t>whether/if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/>
              <a:t>he has finished his </a:t>
            </a:r>
          </a:p>
          <a:p>
            <a:r>
              <a:rPr lang="en-US" sz="2400" b="1" dirty="0"/>
              <a:t>      homework.</a:t>
            </a:r>
          </a:p>
        </p:txBody>
      </p:sp>
      <p:grpSp>
        <p:nvGrpSpPr>
          <p:cNvPr id="59" name="그룹 58"/>
          <p:cNvGrpSpPr/>
          <p:nvPr/>
        </p:nvGrpSpPr>
        <p:grpSpPr>
          <a:xfrm>
            <a:off x="714348" y="1285860"/>
            <a:ext cx="7866913" cy="2786082"/>
            <a:chOff x="714348" y="1285860"/>
            <a:chExt cx="7866913" cy="2303116"/>
          </a:xfrm>
        </p:grpSpPr>
        <p:sp>
          <p:nvSpPr>
            <p:cNvPr id="60" name="모서리가 둥근 사각형 설명선 59"/>
            <p:cNvSpPr/>
            <p:nvPr/>
          </p:nvSpPr>
          <p:spPr>
            <a:xfrm>
              <a:off x="714348" y="1285860"/>
              <a:ext cx="6480720" cy="2303116"/>
            </a:xfrm>
            <a:prstGeom prst="wedgeRoundRectCallout">
              <a:avLst>
                <a:gd name="adj1" fmla="val 57707"/>
                <a:gd name="adj2" fmla="val -18102"/>
                <a:gd name="adj3" fmla="val 16667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Wingdings" pitchFamily="2" charset="2"/>
                <a:buChar char="Ø"/>
              </a:pPr>
              <a:r>
                <a:rPr lang="ko-KR" altLang="en-US" sz="2400" b="1" dirty="0">
                  <a:solidFill>
                    <a:schemeClr val="tx1"/>
                  </a:solidFill>
                </a:rPr>
                <a:t>의문문이 단독으로 쓰이지 않고 주어나 목적어와 같이 다른 문장의 일부로 쓰이는 것을 간접의문문이라고 하며 의문사가 없는 </a:t>
              </a:r>
              <a:r>
                <a:rPr lang="ko-KR" altLang="en-US" sz="2400" b="1" dirty="0" smtClean="0">
                  <a:solidFill>
                    <a:schemeClr val="tx1"/>
                  </a:solidFill>
                </a:rPr>
                <a:t>간접의문문의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경우 접속사 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whether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나 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if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가 필요합니다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 </a:t>
              </a:r>
              <a:endParaRPr lang="en-US" altLang="ko-KR" sz="2400" b="1" dirty="0">
                <a:solidFill>
                  <a:schemeClr val="tx1"/>
                </a:solidFill>
                <a:latin typeface="+mj-ea"/>
              </a:endParaRPr>
            </a:p>
          </p:txBody>
        </p:sp>
        <p:pic>
          <p:nvPicPr>
            <p:cNvPr id="61" name="Picture 21" descr="Toolbar _Fin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86710" y="1643051"/>
              <a:ext cx="794551" cy="8238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09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US" altLang="ko-KR" b="1" dirty="0"/>
          </a:p>
          <a:p>
            <a:pPr>
              <a:buFont typeface="Wingdings" pitchFamily="2" charset="2"/>
              <a:buChar char="Ø"/>
            </a:pPr>
            <a:endParaRPr lang="en-US" altLang="ko-KR" b="1" dirty="0"/>
          </a:p>
          <a:p>
            <a:pPr>
              <a:buFont typeface="Wingdings" pitchFamily="2" charset="2"/>
              <a:buChar char="Ø"/>
            </a:pPr>
            <a:endParaRPr lang="en-US" altLang="ko-KR" b="1" dirty="0"/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r>
              <a:rPr lang="en-US" altLang="ko-KR" sz="2500" b="1" dirty="0"/>
              <a:t>(3) a. </a:t>
            </a:r>
            <a:r>
              <a:rPr lang="en-US" altLang="ko-KR" sz="2500" b="1" u="sng" dirty="0">
                <a:solidFill>
                  <a:srgbClr val="C00000"/>
                </a:solidFill>
              </a:rPr>
              <a:t>Is</a:t>
            </a:r>
            <a:r>
              <a:rPr lang="ko-KR" altLang="en-US" sz="2500" b="1" u="sng" dirty="0">
                <a:solidFill>
                  <a:srgbClr val="C00000"/>
                </a:solidFill>
              </a:rPr>
              <a:t> </a:t>
            </a:r>
            <a:r>
              <a:rPr lang="en-US" altLang="ko-KR" sz="2500" b="1" u="sng" dirty="0">
                <a:solidFill>
                  <a:srgbClr val="C00000"/>
                </a:solidFill>
              </a:rPr>
              <a:t>she</a:t>
            </a:r>
            <a:r>
              <a:rPr lang="en-US" altLang="ko-KR" sz="2500" b="1" dirty="0">
                <a:solidFill>
                  <a:srgbClr val="C00000"/>
                </a:solidFill>
              </a:rPr>
              <a:t> </a:t>
            </a:r>
            <a:r>
              <a:rPr lang="en-US" altLang="ko-KR" sz="2500" b="1" dirty="0"/>
              <a:t>upset?</a:t>
            </a:r>
          </a:p>
          <a:p>
            <a:pPr marL="0" indent="0">
              <a:buNone/>
            </a:pPr>
            <a:r>
              <a:rPr lang="en-US" altLang="ko-KR" sz="2500" b="1" dirty="0"/>
              <a:t>     b. I wonder whether/if </a:t>
            </a:r>
            <a:r>
              <a:rPr lang="en-US" altLang="ko-KR" sz="2500" b="1" u="sng" dirty="0">
                <a:solidFill>
                  <a:srgbClr val="C00000"/>
                </a:solidFill>
              </a:rPr>
              <a:t>she is</a:t>
            </a:r>
            <a:r>
              <a:rPr lang="en-US" altLang="ko-KR" sz="2500" b="1" dirty="0">
                <a:solidFill>
                  <a:srgbClr val="C00000"/>
                </a:solidFill>
              </a:rPr>
              <a:t> </a:t>
            </a:r>
            <a:r>
              <a:rPr lang="en-US" altLang="ko-KR" sz="2500" b="1" dirty="0"/>
              <a:t>upset.</a:t>
            </a:r>
          </a:p>
          <a:p>
            <a:pPr>
              <a:buFont typeface="Wingdings" pitchFamily="2" charset="2"/>
              <a:buChar char="Ø"/>
            </a:pPr>
            <a:endParaRPr lang="en-US" altLang="ko-KR" sz="2500" b="1" dirty="0">
              <a:latin typeface="+mj-ea"/>
            </a:endParaRPr>
          </a:p>
          <a:p>
            <a:endParaRPr lang="ko-KR" altLang="en-US" dirty="0"/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xmlns="" id="{CA7ED8E0-08EA-4A9C-8A89-970E0C53337B}"/>
              </a:ext>
            </a:extLst>
          </p:cNvPr>
          <p:cNvGrpSpPr/>
          <p:nvPr/>
        </p:nvGrpSpPr>
        <p:grpSpPr>
          <a:xfrm>
            <a:off x="803375" y="1268760"/>
            <a:ext cx="7666362" cy="2940881"/>
            <a:chOff x="753577" y="-182136"/>
            <a:chExt cx="7666362" cy="2431081"/>
          </a:xfrm>
        </p:grpSpPr>
        <p:sp>
          <p:nvSpPr>
            <p:cNvPr id="5" name="모서리가 둥근 사각형 설명선 59">
              <a:extLst>
                <a:ext uri="{FF2B5EF4-FFF2-40B4-BE49-F238E27FC236}">
                  <a16:creationId xmlns:a16="http://schemas.microsoft.com/office/drawing/2014/main" xmlns="" id="{F264EADD-720F-4782-AA62-33152ADBE036}"/>
                </a:ext>
              </a:extLst>
            </p:cNvPr>
            <p:cNvSpPr/>
            <p:nvPr/>
          </p:nvSpPr>
          <p:spPr>
            <a:xfrm>
              <a:off x="753577" y="-182136"/>
              <a:ext cx="6480720" cy="2303116"/>
            </a:xfrm>
            <a:prstGeom prst="wedgeRoundRectCallout">
              <a:avLst>
                <a:gd name="adj1" fmla="val 55761"/>
                <a:gd name="adj2" fmla="val 34712"/>
                <a:gd name="adj3" fmla="val 16667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buFont typeface="Wingdings" pitchFamily="2" charset="2"/>
                <a:buChar char="Ø"/>
              </a:pPr>
              <a:r>
                <a:rPr lang="en-US" altLang="ko-KR" sz="2400" b="1" dirty="0">
                  <a:solidFill>
                    <a:schemeClr val="tx1"/>
                  </a:solidFill>
                </a:rPr>
                <a:t> </a:t>
              </a:r>
              <a:r>
                <a:rPr lang="ko-KR" altLang="en-US" sz="2400" b="1" dirty="0" smtClean="0">
                  <a:solidFill>
                    <a:schemeClr val="tx1"/>
                  </a:solidFill>
                </a:rPr>
                <a:t>간접의문문에서는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주어와 동사의 도치가 일어나지 않습니다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따라서 평서문의 어순을 갖습니다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</a:t>
              </a:r>
            </a:p>
          </p:txBody>
        </p:sp>
        <p:pic>
          <p:nvPicPr>
            <p:cNvPr id="6" name="Picture 21" descr="Toolbar _Find">
              <a:extLst>
                <a:ext uri="{FF2B5EF4-FFF2-40B4-BE49-F238E27FC236}">
                  <a16:creationId xmlns:a16="http://schemas.microsoft.com/office/drawing/2014/main" xmlns="" id="{E4F57C80-3D29-450F-B9A5-506884C9F8C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5388" y="1425051"/>
              <a:ext cx="794551" cy="8238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extBox 6"/>
          <p:cNvSpPr txBox="1"/>
          <p:nvPr/>
        </p:nvSpPr>
        <p:spPr>
          <a:xfrm>
            <a:off x="1043608" y="500042"/>
            <a:ext cx="70288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간접의문문의 어순</a:t>
            </a:r>
            <a:endParaRPr lang="en-US" altLang="ko-KR" sz="4400" b="1" dirty="0">
              <a:latin typeface="HY견명조" pitchFamily="18" charset="-127"/>
              <a:ea typeface="HY견명조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5947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sz="2500" b="1" dirty="0"/>
              <a:t>(6) a. </a:t>
            </a:r>
            <a:r>
              <a:rPr lang="en-US" altLang="ko-KR" sz="2500" b="1" dirty="0" smtClean="0"/>
              <a:t>Do you know whether/if he is late today?</a:t>
            </a:r>
          </a:p>
          <a:p>
            <a:pPr marL="0" indent="0">
              <a:buNone/>
            </a:pPr>
            <a:r>
              <a:rPr lang="en-US" altLang="ko-KR" sz="2500" b="1" dirty="0" smtClean="0"/>
              <a:t>    </a:t>
            </a:r>
            <a:r>
              <a:rPr lang="en-US" altLang="ko-KR" sz="2500" b="1" dirty="0"/>
              <a:t>b. I believe that he is very honest.</a:t>
            </a:r>
          </a:p>
          <a:p>
            <a:pPr marL="0" indent="0">
              <a:buNone/>
            </a:pPr>
            <a:endParaRPr lang="ko-KR" altLang="en-US" dirty="0"/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xmlns="" id="{65731B9E-A50A-41BF-A4BA-FB42D899AAF9}"/>
              </a:ext>
            </a:extLst>
          </p:cNvPr>
          <p:cNvGrpSpPr/>
          <p:nvPr/>
        </p:nvGrpSpPr>
        <p:grpSpPr>
          <a:xfrm>
            <a:off x="803375" y="1196752"/>
            <a:ext cx="7803536" cy="3168352"/>
            <a:chOff x="-4239184" y="-2959693"/>
            <a:chExt cx="7803536" cy="2303116"/>
          </a:xfrm>
        </p:grpSpPr>
        <p:sp>
          <p:nvSpPr>
            <p:cNvPr id="6" name="모서리가 둥근 사각형 설명선 59">
              <a:extLst>
                <a:ext uri="{FF2B5EF4-FFF2-40B4-BE49-F238E27FC236}">
                  <a16:creationId xmlns:a16="http://schemas.microsoft.com/office/drawing/2014/main" xmlns="" id="{794282D1-B22B-47F0-B215-88C6A1FC39A4}"/>
                </a:ext>
              </a:extLst>
            </p:cNvPr>
            <p:cNvSpPr/>
            <p:nvPr/>
          </p:nvSpPr>
          <p:spPr>
            <a:xfrm>
              <a:off x="-4239184" y="-2959693"/>
              <a:ext cx="6480720" cy="2303116"/>
            </a:xfrm>
            <a:prstGeom prst="wedgeRoundRectCallout">
              <a:avLst>
                <a:gd name="adj1" fmla="val 57707"/>
                <a:gd name="adj2" fmla="val -18102"/>
                <a:gd name="adj3" fmla="val 16667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buFont typeface="Wingdings" pitchFamily="2" charset="2"/>
                <a:buChar char="Ø"/>
              </a:pPr>
              <a:r>
                <a:rPr lang="en-US" altLang="ko-KR" sz="2400" b="1" dirty="0">
                  <a:solidFill>
                    <a:schemeClr val="tx1"/>
                  </a:solidFill>
                </a:rPr>
                <a:t> Whether/if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절 같은 의문절이 목적어로 쓰일지 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that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절 같은 평서문 절이 목적어로 쓰일지는 앞의 동사가 어떤 의미를 가졌는지에 달려 있습니다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 think, believe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같은 동사는 평서문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 </a:t>
              </a:r>
              <a:r>
                <a:rPr lang="ko-KR" altLang="en-US" sz="2400" b="1" dirty="0" smtClean="0">
                  <a:solidFill>
                    <a:schemeClr val="tx1"/>
                  </a:solidFill>
                </a:rPr>
                <a:t>절을</a:t>
              </a:r>
              <a:r>
                <a:rPr lang="en-US" altLang="ko-KR" sz="2400" b="1" dirty="0" smtClean="0">
                  <a:solidFill>
                    <a:schemeClr val="tx1"/>
                  </a:solidFill>
                </a:rPr>
                <a:t>,</a:t>
              </a:r>
              <a:r>
                <a:rPr lang="ko-KR" altLang="en-US" sz="2400" b="1" dirty="0" smtClean="0">
                  <a:solidFill>
                    <a:schemeClr val="tx1"/>
                  </a:solidFill>
                </a:rPr>
                <a:t> 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wonder, ask, know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같은 동사는 의문절을 목적어로 취합니다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</a:t>
              </a:r>
            </a:p>
          </p:txBody>
        </p:sp>
        <p:pic>
          <p:nvPicPr>
            <p:cNvPr id="7" name="Picture 21" descr="Toolbar _Find">
              <a:extLst>
                <a:ext uri="{FF2B5EF4-FFF2-40B4-BE49-F238E27FC236}">
                  <a16:creationId xmlns:a16="http://schemas.microsoft.com/office/drawing/2014/main" xmlns="" id="{5E5CE61B-4C0D-4FAD-B483-8E8496B2F1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69801" y="-2554550"/>
              <a:ext cx="794551" cy="8238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extBox 7"/>
          <p:cNvSpPr txBox="1"/>
          <p:nvPr/>
        </p:nvSpPr>
        <p:spPr>
          <a:xfrm>
            <a:off x="1043608" y="500042"/>
            <a:ext cx="70288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ko-KR" alt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의문절을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목적어로 취하는 동사</a:t>
            </a:r>
            <a:endParaRPr lang="en-US" altLang="ko-KR" sz="4400" b="1" dirty="0">
              <a:latin typeface="HY견명조" pitchFamily="18" charset="-127"/>
              <a:ea typeface="HY견명조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2428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 idx="4294967295"/>
          </p:nvPr>
        </p:nvSpPr>
        <p:spPr>
          <a:xfrm>
            <a:off x="1115616" y="2308191"/>
            <a:ext cx="4963426" cy="1424841"/>
          </a:xfrm>
        </p:spPr>
        <p:txBody>
          <a:bodyPr>
            <a:normAutofit/>
          </a:bodyPr>
          <a:lstStyle/>
          <a:p>
            <a:r>
              <a:rPr lang="en-US" altLang="ko-KR" sz="6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Exercises</a:t>
            </a:r>
            <a:endParaRPr lang="ko-KR" altLang="en-US" sz="66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5868144" y="3789040"/>
            <a:ext cx="2630169" cy="1808911"/>
            <a:chOff x="5881961" y="3789040"/>
            <a:chExt cx="2002407" cy="1808911"/>
          </a:xfrm>
        </p:grpSpPr>
        <p:sp>
          <p:nvSpPr>
            <p:cNvPr id="15" name="타원 14"/>
            <p:cNvSpPr/>
            <p:nvPr/>
          </p:nvSpPr>
          <p:spPr>
            <a:xfrm>
              <a:off x="5881961" y="3967609"/>
              <a:ext cx="295254" cy="31574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3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5914354" y="4581128"/>
              <a:ext cx="295254" cy="315742"/>
            </a:xfrm>
            <a:prstGeom prst="ellipse">
              <a:avLst/>
            </a:prstGeom>
            <a:solidFill>
              <a:srgbClr val="4C93C7">
                <a:alpha val="3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5914354" y="5236043"/>
              <a:ext cx="295254" cy="315742"/>
            </a:xfrm>
            <a:prstGeom prst="ellipse">
              <a:avLst/>
            </a:prstGeom>
            <a:solidFill>
              <a:schemeClr val="tx1">
                <a:alpha val="3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09608" y="3789040"/>
              <a:ext cx="16747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rPr>
                <a:t>보충문제</a:t>
              </a:r>
              <a:r>
                <a:rPr lang="en-US" altLang="ko-KR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209608" y="4407495"/>
              <a:ext cx="16747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rPr>
                <a:t>기본문제</a:t>
              </a:r>
              <a:r>
                <a:rPr lang="en-US" altLang="ko-KR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209608" y="5013176"/>
              <a:ext cx="16747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rPr>
                <a:t>심화문제</a:t>
              </a:r>
              <a:r>
                <a:rPr lang="en-US" altLang="ko-KR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008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7653"/>
            <a:ext cx="280831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보충문제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472" y="1268760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7030A0"/>
                </a:solidFill>
              </a:rPr>
              <a:t>1. </a:t>
            </a:r>
            <a:r>
              <a:rPr lang="ko-KR" altLang="en-US" sz="2800" b="1" dirty="0">
                <a:solidFill>
                  <a:srgbClr val="7030A0"/>
                </a:solidFill>
              </a:rPr>
              <a:t>다음 괄호 안에서 알맞은 것을 골라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21" name="텍스트 개체 틀 4"/>
          <p:cNvSpPr txBox="1">
            <a:spLocks/>
          </p:cNvSpPr>
          <p:nvPr/>
        </p:nvSpPr>
        <p:spPr>
          <a:xfrm>
            <a:off x="571472" y="1921963"/>
            <a:ext cx="7888960" cy="35073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/>
              <a:t>1) I wonder (that, if) you can help me. </a:t>
            </a:r>
          </a:p>
          <a:p>
            <a:pPr>
              <a:lnSpc>
                <a:spcPts val="1000"/>
              </a:lnSpc>
            </a:pPr>
            <a:endParaRPr lang="en-US" sz="2800" b="1" dirty="0"/>
          </a:p>
          <a:p>
            <a:r>
              <a:rPr lang="en-US" sz="2800" b="1" dirty="0"/>
              <a:t>2) He is sure (that, if) she is telling the truth. </a:t>
            </a:r>
          </a:p>
          <a:p>
            <a:pPr>
              <a:lnSpc>
                <a:spcPts val="1000"/>
              </a:lnSpc>
            </a:pPr>
            <a:endParaRPr lang="en-US" sz="2800" b="1" dirty="0"/>
          </a:p>
          <a:p>
            <a:r>
              <a:rPr lang="en-US" sz="2800" b="1" dirty="0"/>
              <a:t>3) They asked us (that, whether) we were    Korean.</a:t>
            </a:r>
          </a:p>
        </p:txBody>
      </p:sp>
      <p:sp>
        <p:nvSpPr>
          <p:cNvPr id="14" name="타원 13"/>
          <p:cNvSpPr/>
          <p:nvPr/>
        </p:nvSpPr>
        <p:spPr>
          <a:xfrm>
            <a:off x="3707904" y="1921963"/>
            <a:ext cx="428628" cy="428628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3207268" y="2684955"/>
            <a:ext cx="428628" cy="428628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>
            <a:off x="5214942" y="3429000"/>
            <a:ext cx="428628" cy="428628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897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7653"/>
            <a:ext cx="280831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보충문제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472" y="1268760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7030A0"/>
                </a:solidFill>
              </a:rPr>
              <a:t>2. </a:t>
            </a:r>
            <a:r>
              <a:rPr lang="ko-KR" altLang="en-US" sz="2800" b="1" dirty="0">
                <a:solidFill>
                  <a:srgbClr val="7030A0"/>
                </a:solidFill>
              </a:rPr>
              <a:t>다음 빈칸에 알맞은 접속사를 써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5" name="텍스트 개체 틀 4"/>
          <p:cNvSpPr txBox="1">
            <a:spLocks/>
          </p:cNvSpPr>
          <p:nvPr/>
        </p:nvSpPr>
        <p:spPr>
          <a:xfrm>
            <a:off x="571472" y="2136277"/>
            <a:ext cx="7888960" cy="29357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ts val="1200"/>
              </a:lnSpc>
              <a:buAutoNum type="arabicParenR"/>
            </a:pPr>
            <a:r>
              <a:rPr lang="en-US" sz="2800" b="1" dirty="0"/>
              <a:t>Mom told me </a:t>
            </a:r>
            <a:r>
              <a:rPr lang="en-US" sz="2800" b="1" u="sng" dirty="0"/>
              <a:t>           </a:t>
            </a:r>
            <a:r>
              <a:rPr lang="en-US" sz="2800" b="1" dirty="0"/>
              <a:t> </a:t>
            </a:r>
            <a:r>
              <a:rPr lang="en-US" sz="2800" b="1" dirty="0" smtClean="0"/>
              <a:t>Grandma </a:t>
            </a:r>
            <a:r>
              <a:rPr lang="en-US" sz="2800" b="1" dirty="0"/>
              <a:t>was</a:t>
            </a:r>
          </a:p>
          <a:p>
            <a:pPr marL="514350" indent="-514350"/>
            <a:r>
              <a:rPr lang="en-US" sz="2800" b="1" dirty="0"/>
              <a:t>coming to visit us today. </a:t>
            </a:r>
          </a:p>
          <a:p>
            <a:pPr>
              <a:lnSpc>
                <a:spcPts val="1200"/>
              </a:lnSpc>
            </a:pPr>
            <a:endParaRPr lang="en-US" sz="2800" b="1" dirty="0"/>
          </a:p>
          <a:p>
            <a:r>
              <a:rPr lang="en-US" sz="2800" b="1" dirty="0"/>
              <a:t>2) I don't know </a:t>
            </a:r>
            <a:r>
              <a:rPr lang="en-US" sz="2800" b="1" u="sng" dirty="0"/>
              <a:t>           </a:t>
            </a:r>
            <a:r>
              <a:rPr lang="en-US" sz="2800" b="1" dirty="0"/>
              <a:t> I should buy a new</a:t>
            </a:r>
          </a:p>
          <a:p>
            <a:r>
              <a:rPr lang="en-US" sz="2800" b="1" dirty="0"/>
              <a:t>pair of shoes. </a:t>
            </a:r>
          </a:p>
          <a:p>
            <a:pPr>
              <a:lnSpc>
                <a:spcPts val="1200"/>
              </a:lnSpc>
            </a:pPr>
            <a:endParaRPr lang="en-US" sz="2800" b="1" dirty="0"/>
          </a:p>
          <a:p>
            <a:r>
              <a:rPr lang="en-US" sz="2800" b="1" dirty="0"/>
              <a:t>3) Do you know </a:t>
            </a:r>
            <a:r>
              <a:rPr lang="en-US" sz="2800" b="1" u="sng" dirty="0"/>
              <a:t>           </a:t>
            </a:r>
            <a:r>
              <a:rPr lang="en-US" sz="2800" b="1" dirty="0"/>
              <a:t> the restaurant is</a:t>
            </a:r>
          </a:p>
          <a:p>
            <a:r>
              <a:rPr lang="en-US" sz="2800" b="1" dirty="0"/>
              <a:t>open on Sunday?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1868" y="192880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C00000"/>
                </a:solidFill>
              </a:rPr>
              <a:t>that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14678" y="3143248"/>
            <a:ext cx="1643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C00000"/>
                </a:solidFill>
              </a:rPr>
              <a:t>whether</a:t>
            </a:r>
          </a:p>
          <a:p>
            <a:pPr algn="ctr"/>
            <a:r>
              <a:rPr lang="en-US" altLang="ko-KR" sz="2400" b="1" dirty="0">
                <a:solidFill>
                  <a:srgbClr val="CC0000"/>
                </a:solidFill>
                <a:uFill>
                  <a:solidFill>
                    <a:schemeClr val="tx1"/>
                  </a:solidFill>
                </a:uFill>
              </a:rPr>
              <a:t>〔if〕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7554" y="4429132"/>
            <a:ext cx="1643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C00000"/>
                </a:solidFill>
              </a:rPr>
              <a:t>whether</a:t>
            </a:r>
          </a:p>
          <a:p>
            <a:pPr algn="ctr"/>
            <a:r>
              <a:rPr lang="en-US" altLang="ko-KR" sz="2400" b="1" dirty="0">
                <a:solidFill>
                  <a:srgbClr val="CC0000"/>
                </a:solidFill>
                <a:uFill>
                  <a:solidFill>
                    <a:schemeClr val="tx1"/>
                  </a:solidFill>
                </a:uFill>
              </a:rPr>
              <a:t>〔if〕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7653"/>
            <a:ext cx="280831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기본문제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1107" y="1324326"/>
            <a:ext cx="77616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ko-KR" altLang="en-US" sz="2800" b="1" dirty="0" smtClean="0">
                <a:solidFill>
                  <a:srgbClr val="7030A0"/>
                </a:solidFill>
              </a:rPr>
              <a:t>주어진 단어를 알맞은 순서로 배열하고 적절한 </a:t>
            </a:r>
            <a:r>
              <a:rPr lang="ko-KR" altLang="en-US" sz="2800" b="1" dirty="0">
                <a:solidFill>
                  <a:srgbClr val="7030A0"/>
                </a:solidFill>
              </a:rPr>
              <a:t>접속사를 </a:t>
            </a:r>
            <a:r>
              <a:rPr lang="ko-KR" altLang="en-US" sz="2800" b="1" dirty="0" smtClean="0">
                <a:solidFill>
                  <a:srgbClr val="7030A0"/>
                </a:solidFill>
              </a:rPr>
              <a:t>사용하여 문장을 </a:t>
            </a:r>
            <a:r>
              <a:rPr lang="ko-KR" altLang="en-US" sz="2800" b="1" dirty="0">
                <a:solidFill>
                  <a:srgbClr val="7030A0"/>
                </a:solidFill>
              </a:rPr>
              <a:t>완성해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en-US" altLang="ko-KR" sz="3200" b="1" dirty="0">
              <a:solidFill>
                <a:srgbClr val="7030A0"/>
              </a:solidFill>
              <a:latin typeface="+mj-ea"/>
            </a:endParaRPr>
          </a:p>
        </p:txBody>
      </p:sp>
      <p:sp>
        <p:nvSpPr>
          <p:cNvPr id="9" name="텍스트 개체 틀 4"/>
          <p:cNvSpPr txBox="1">
            <a:spLocks/>
          </p:cNvSpPr>
          <p:nvPr/>
        </p:nvSpPr>
        <p:spPr>
          <a:xfrm>
            <a:off x="251520" y="2924944"/>
            <a:ext cx="8014233" cy="27459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lang="en-US" sz="2000" b="1" dirty="0"/>
              <a:t>1) I’m wondering </a:t>
            </a:r>
            <a:r>
              <a:rPr lang="en-US" sz="2000" b="1" u="sng" dirty="0"/>
              <a:t>                                                                </a:t>
            </a:r>
            <a:r>
              <a:rPr lang="en-US" sz="2000" b="1" dirty="0">
                <a:uFill>
                  <a:solidFill>
                    <a:schemeClr val="tx1"/>
                  </a:solidFill>
                </a:uFill>
              </a:rPr>
              <a:t>. </a:t>
            </a:r>
          </a:p>
          <a:p>
            <a:pPr>
              <a:lnSpc>
                <a:spcPts val="1200"/>
              </a:lnSpc>
            </a:pPr>
            <a:endParaRPr lang="en-US" sz="1800" b="1" dirty="0">
              <a:uFill>
                <a:solidFill>
                  <a:schemeClr val="tx1"/>
                </a:solidFill>
              </a:uFill>
            </a:endParaRPr>
          </a:p>
          <a:p>
            <a:pPr>
              <a:lnSpc>
                <a:spcPts val="1200"/>
              </a:lnSpc>
            </a:pPr>
            <a:r>
              <a:rPr lang="en-US" sz="1800" b="1" dirty="0">
                <a:uFill>
                  <a:solidFill>
                    <a:schemeClr val="tx1"/>
                  </a:solidFill>
                </a:uFill>
              </a:rPr>
              <a:t>                                                 (</a:t>
            </a:r>
            <a:r>
              <a:rPr lang="en-US" sz="1800" b="1" dirty="0"/>
              <a:t>speak / they / English / can)</a:t>
            </a:r>
          </a:p>
          <a:p>
            <a:pPr marL="514350" indent="-514350">
              <a:lnSpc>
                <a:spcPts val="1200"/>
              </a:lnSpc>
            </a:pPr>
            <a:endParaRPr lang="en-US" sz="1200" b="1" dirty="0"/>
          </a:p>
          <a:p>
            <a:pPr marL="514350" indent="-514350">
              <a:lnSpc>
                <a:spcPts val="1200"/>
              </a:lnSpc>
            </a:pPr>
            <a:endParaRPr lang="en-US" sz="1800" b="1" dirty="0"/>
          </a:p>
          <a:p>
            <a:pPr marL="514350" indent="-514350">
              <a:lnSpc>
                <a:spcPts val="1200"/>
              </a:lnSpc>
            </a:pPr>
            <a:r>
              <a:rPr lang="en-US" sz="2000" b="1" dirty="0"/>
              <a:t>2) I want to know  </a:t>
            </a:r>
            <a:r>
              <a:rPr lang="en-US" sz="2000" b="1" u="sng" dirty="0"/>
              <a:t>                                                                 </a:t>
            </a:r>
            <a:r>
              <a:rPr lang="en-US" sz="2000" b="1" dirty="0"/>
              <a:t>.</a:t>
            </a:r>
          </a:p>
          <a:p>
            <a:pPr marL="514350" indent="-514350">
              <a:lnSpc>
                <a:spcPts val="1200"/>
              </a:lnSpc>
            </a:pPr>
            <a:r>
              <a:rPr lang="en-US" sz="2000" b="1" dirty="0">
                <a:uFill>
                  <a:solidFill>
                    <a:schemeClr val="tx1"/>
                  </a:solidFill>
                </a:uFill>
              </a:rPr>
              <a:t>                                             </a:t>
            </a:r>
            <a:r>
              <a:rPr lang="en-US" sz="1800" b="1" dirty="0"/>
              <a:t>(received / he /my email)</a:t>
            </a:r>
          </a:p>
          <a:p>
            <a:pPr marL="514350" indent="-514350">
              <a:lnSpc>
                <a:spcPts val="1200"/>
              </a:lnSpc>
            </a:pPr>
            <a:endParaRPr lang="en-US" b="1" dirty="0"/>
          </a:p>
          <a:p>
            <a:pPr marL="514350" indent="-514350">
              <a:lnSpc>
                <a:spcPts val="1200"/>
              </a:lnSpc>
            </a:pPr>
            <a:endParaRPr lang="en-US" b="1" dirty="0"/>
          </a:p>
          <a:p>
            <a:pPr marL="514350" indent="-514350">
              <a:lnSpc>
                <a:spcPts val="1200"/>
              </a:lnSpc>
            </a:pPr>
            <a:r>
              <a:rPr lang="en-US" sz="2000" b="1" dirty="0"/>
              <a:t>3) I’m not sure  </a:t>
            </a:r>
            <a:r>
              <a:rPr lang="en-US" sz="2000" b="1" u="sng" dirty="0"/>
              <a:t>                                                                    </a:t>
            </a:r>
            <a:r>
              <a:rPr lang="en-US" sz="2000" b="1" dirty="0">
                <a:uFill>
                  <a:solidFill>
                    <a:schemeClr val="tx1"/>
                  </a:solidFill>
                </a:uFill>
              </a:rPr>
              <a:t>. </a:t>
            </a:r>
          </a:p>
          <a:p>
            <a:pPr marL="514350" indent="-514350">
              <a:lnSpc>
                <a:spcPts val="1200"/>
              </a:lnSpc>
            </a:pPr>
            <a:r>
              <a:rPr lang="en-US" sz="1800" b="1" dirty="0"/>
              <a:t>                                         (park / to / they / us / there / will / allow )</a:t>
            </a:r>
            <a:endParaRPr lang="en-US" sz="1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67CFFD3-42A9-4F60-9BB6-4E9190E71179}"/>
              </a:ext>
            </a:extLst>
          </p:cNvPr>
          <p:cNvSpPr txBox="1"/>
          <p:nvPr/>
        </p:nvSpPr>
        <p:spPr>
          <a:xfrm>
            <a:off x="2555776" y="2873423"/>
            <a:ext cx="5538153" cy="274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altLang="ko-KR" sz="2400" b="1" dirty="0" err="1">
                <a:solidFill>
                  <a:srgbClr val="CC0000"/>
                </a:solidFill>
                <a:uFill>
                  <a:solidFill>
                    <a:schemeClr val="tx1"/>
                  </a:solidFill>
                </a:uFill>
              </a:rPr>
              <a:t>whether〔if</a:t>
            </a:r>
            <a:r>
              <a:rPr lang="en-US" altLang="ko-KR" sz="2400" b="1" dirty="0">
                <a:solidFill>
                  <a:srgbClr val="CC0000"/>
                </a:solidFill>
                <a:uFill>
                  <a:solidFill>
                    <a:schemeClr val="tx1"/>
                  </a:solidFill>
                </a:uFill>
              </a:rPr>
              <a:t>〕 they can speak English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E09E729-1BFB-435F-B9B9-8167F49AF8F8}"/>
              </a:ext>
            </a:extLst>
          </p:cNvPr>
          <p:cNvSpPr txBox="1"/>
          <p:nvPr/>
        </p:nvSpPr>
        <p:spPr>
          <a:xfrm>
            <a:off x="2560271" y="3916789"/>
            <a:ext cx="5538153" cy="274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1200"/>
              </a:lnSpc>
            </a:pPr>
            <a:r>
              <a:rPr lang="en-US" altLang="ko-KR" sz="2400" b="1" dirty="0" err="1">
                <a:solidFill>
                  <a:srgbClr val="CC0000"/>
                </a:solidFill>
                <a:uFill>
                  <a:solidFill>
                    <a:schemeClr val="tx1"/>
                  </a:solidFill>
                </a:uFill>
              </a:rPr>
              <a:t>whether〔if</a:t>
            </a:r>
            <a:r>
              <a:rPr lang="en-US" altLang="ko-KR" sz="2400" b="1" dirty="0">
                <a:solidFill>
                  <a:srgbClr val="CC0000"/>
                </a:solidFill>
                <a:uFill>
                  <a:solidFill>
                    <a:schemeClr val="tx1"/>
                  </a:solidFill>
                </a:uFill>
              </a:rPr>
              <a:t>〕 he received my email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0766ADA-DEB6-4E43-A959-5794D6E01101}"/>
              </a:ext>
            </a:extLst>
          </p:cNvPr>
          <p:cNvSpPr txBox="1"/>
          <p:nvPr/>
        </p:nvSpPr>
        <p:spPr>
          <a:xfrm>
            <a:off x="2123728" y="4700741"/>
            <a:ext cx="6768752" cy="274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1200"/>
              </a:lnSpc>
            </a:pPr>
            <a:r>
              <a:rPr lang="en-US" altLang="ko-KR" sz="2400" b="1" dirty="0" err="1">
                <a:solidFill>
                  <a:srgbClr val="CC0000"/>
                </a:solidFill>
                <a:uFill>
                  <a:solidFill>
                    <a:schemeClr val="tx1"/>
                  </a:solidFill>
                </a:uFill>
              </a:rPr>
              <a:t>whether〔if</a:t>
            </a:r>
            <a:r>
              <a:rPr lang="en-US" altLang="ko-KR" sz="2400" b="1" dirty="0">
                <a:solidFill>
                  <a:srgbClr val="CC0000"/>
                </a:solidFill>
                <a:uFill>
                  <a:solidFill>
                    <a:schemeClr val="tx1"/>
                  </a:solidFill>
                </a:uFill>
              </a:rPr>
              <a:t>〕 they will allow us to park there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66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602</ep:Words>
  <ep:PresentationFormat>화면 슬라이드 쇼(4:3)</ep:PresentationFormat>
  <ep:Paragraphs>110</ep:Paragraphs>
  <ep:Slides>13</ep:Slides>
  <ep:Notes>2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ep:HeadingPairs>
  <ep:TitlesOfParts>
    <vt:vector size="14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2017-12-01T07:38:59.000</dcterms:created>
  <cp:lastModifiedBy>Admins</cp:lastModifiedBy>
  <dcterms:modified xsi:type="dcterms:W3CDTF">2020-04-03T06:16:30.207</dcterms:modified>
  <cp:revision>2</cp:revision>
  <cp:version/>
</cp:coreProperties>
</file>