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899"/>
    <p:restoredTop sz="94665"/>
  </p:normalViewPr>
  <p:slideViewPr>
    <p:cSldViewPr>
      <p:cViewPr varScale="1">
        <p:scale>
          <a:sx n="100" d="100"/>
          <a:sy n="100" d="100"/>
        </p:scale>
        <p:origin x="-1434" y="-90"/>
      </p:cViewPr>
      <p:guideLst>
        <p:guide orient="horz" pos="215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329_kh_01 copy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428868"/>
            <a:ext cx="7772400" cy="1028706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7030a0"/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457572"/>
            <a:ext cx="6400800" cy="471494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61A814F-397E-4155-80F1-3B5C679FB423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C00E2B6-BE57-4FF5-BFBA-01DEF482A4B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361A814F-397E-4155-80F1-3B5C679FB423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C00E2B6-BE57-4FF5-BFBA-01DEF482A4B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Relationship Id="rId4" Type="http://schemas.openxmlformats.org/officeDocument/2006/relationships/image" Target="../media/image2.jpeg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발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329_kh_02 copy.jp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03199"/>
            <a:ext cx="8240486" cy="97245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59"/>
            <a:ext cx="8229600" cy="492922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92886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 lvl="0">
              <a:defRPr/>
            </a:pPr>
            <a:fld id="{195D4374-913C-496E-A6DD-D17A1F6B1CB7}" type="datetime1">
              <a:rPr lang="ko-KR" altLang="en-US"/>
              <a:pPr lvl="0">
                <a:defRPr/>
              </a:pPr>
              <a:t>2017-09-05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86512" y="6392886"/>
            <a:ext cx="24002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05200" y="6392886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 b="0">
                <a:solidFill>
                  <a:srgbClr val="04305e"/>
                </a:solidFill>
                <a:latin typeface="+mn-lt"/>
                <a:ea typeface="+mn-ea"/>
              </a:defRPr>
            </a:lvl1pPr>
          </a:lstStyle>
          <a:p>
            <a:pPr lvl="0">
              <a:defRPr/>
            </a:pPr>
            <a:fld id="{ABABC1A5-C971-4648-AF51-14A9E07834F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600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◎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○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1" hangingPunct="1">
        <a:spcBef>
          <a:spcPct val="20000"/>
        </a:spcBef>
        <a:buClr>
          <a:schemeClr val="tx1"/>
        </a:buClr>
        <a:buFont typeface="한컴 윤고딕 230"/>
        <a:buChar char="○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19250" indent="-276225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6pPr>
      <a:lvl7pPr marL="18859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7pPr>
      <a:lvl8pPr marL="21526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1" hangingPunct="1">
        <a:spcBef>
          <a:spcPct val="20000"/>
        </a:spcBef>
        <a:buClr>
          <a:srgbClr val="04305e"/>
        </a:buClr>
        <a:buFont typeface="한컴 윤고딕 230"/>
        <a:buChar char="○"/>
        <a:defRPr sz="1600" kern="1200">
          <a:solidFill>
            <a:srgbClr val="04305e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404664"/>
            <a:ext cx="7772400" cy="576064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ko-KR" sz="3600" u="sng">
                <a:solidFill>
                  <a:schemeClr val="tx1"/>
                </a:solidFill>
              </a:rPr>
              <a:t>Jigsaw Reading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1. (5)</a:t>
            </a:r>
            <a:r>
              <a:rPr lang="ko-KR" altLang="en-US" sz="3600">
                <a:solidFill>
                  <a:schemeClr val="tx1"/>
                </a:solidFill>
              </a:rPr>
              <a:t>등분으로 독해할 부분을 나눈다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2. </a:t>
            </a:r>
            <a:r>
              <a:rPr lang="ko-KR" altLang="en-US" sz="3600">
                <a:solidFill>
                  <a:schemeClr val="tx1"/>
                </a:solidFill>
              </a:rPr>
              <a:t>각자 </a:t>
            </a:r>
            <a:r>
              <a:rPr lang="en-US" altLang="ko-KR" sz="3600">
                <a:solidFill>
                  <a:schemeClr val="tx1"/>
                </a:solidFill>
              </a:rPr>
              <a:t>5</a:t>
            </a:r>
            <a:r>
              <a:rPr lang="ko-KR" altLang="en-US" sz="3600">
                <a:solidFill>
                  <a:schemeClr val="tx1"/>
                </a:solidFill>
              </a:rPr>
              <a:t>개의 부분 중 한 부분씩 맡는다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3. </a:t>
            </a:r>
            <a:r>
              <a:rPr lang="ko-KR" altLang="en-US" sz="3600">
                <a:solidFill>
                  <a:schemeClr val="tx1"/>
                </a:solidFill>
              </a:rPr>
              <a:t>같은 부분을 맡은 사람끼리 새로운 조를 구성한다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4. </a:t>
            </a:r>
            <a:r>
              <a:rPr lang="ko-KR" altLang="en-US" sz="3600">
                <a:solidFill>
                  <a:schemeClr val="tx1"/>
                </a:solidFill>
              </a:rPr>
              <a:t>새로운 조원끼리 독해 부분을 함께 공부한다</a:t>
            </a:r>
            <a:r>
              <a:rPr lang="en-US" altLang="ko-KR" sz="3600">
                <a:solidFill>
                  <a:schemeClr val="tx1"/>
                </a:solidFill>
              </a:rPr>
              <a:t>.(</a:t>
            </a:r>
            <a:r>
              <a:rPr lang="ko-KR" altLang="en-US" sz="3600">
                <a:solidFill>
                  <a:schemeClr val="tx1"/>
                </a:solidFill>
              </a:rPr>
              <a:t>독해</a:t>
            </a:r>
            <a:r>
              <a:rPr lang="en-US" altLang="ko-KR" sz="3600">
                <a:solidFill>
                  <a:schemeClr val="tx1"/>
                </a:solidFill>
              </a:rPr>
              <a:t>, </a:t>
            </a:r>
            <a:r>
              <a:rPr lang="ko-KR" altLang="en-US" sz="3600">
                <a:solidFill>
                  <a:schemeClr val="tx1"/>
                </a:solidFill>
              </a:rPr>
              <a:t>어법</a:t>
            </a:r>
            <a:r>
              <a:rPr lang="en-US" altLang="ko-KR" sz="3600">
                <a:solidFill>
                  <a:schemeClr val="tx1"/>
                </a:solidFill>
              </a:rPr>
              <a:t>, </a:t>
            </a:r>
            <a:r>
              <a:rPr lang="ko-KR" altLang="en-US" sz="3600">
                <a:solidFill>
                  <a:schemeClr val="tx1"/>
                </a:solidFill>
              </a:rPr>
              <a:t>어휘 등</a:t>
            </a:r>
            <a:r>
              <a:rPr lang="en-US" altLang="ko-KR" sz="3600">
                <a:solidFill>
                  <a:schemeClr val="tx1"/>
                </a:solidFill>
              </a:rPr>
              <a:t>)</a:t>
            </a:r>
            <a:br>
              <a:rPr lang="en-US" altLang="ko-KR" sz="3600">
                <a:solidFill>
                  <a:schemeClr val="tx1"/>
                </a:solidFill>
              </a:rPr>
            </a:br>
            <a:r>
              <a:rPr lang="en-US" altLang="ko-KR" sz="3600">
                <a:solidFill>
                  <a:schemeClr val="tx1"/>
                </a:solidFill>
              </a:rPr>
              <a:t>5. </a:t>
            </a:r>
            <a:r>
              <a:rPr lang="ko-KR" altLang="en-US" sz="3600">
                <a:solidFill>
                  <a:schemeClr val="tx1"/>
                </a:solidFill>
              </a:rPr>
              <a:t>다시 원래 조로 돌아와 배운 부분을 동료들과 공유한다</a:t>
            </a:r>
            <a:r>
              <a:rPr lang="en-US" altLang="ko-KR" sz="3600">
                <a:solidFill>
                  <a:schemeClr val="tx1"/>
                </a:solidFill>
              </a:rPr>
              <a:t>.</a:t>
            </a:r>
            <a:endParaRPr lang="en-US" altLang="ko-K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순서도: 처리 4"/>
          <p:cNvSpPr/>
          <p:nvPr/>
        </p:nvSpPr>
        <p:spPr>
          <a:xfrm>
            <a:off x="5076056" y="5589240"/>
            <a:ext cx="1728192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3-7</a:t>
            </a:r>
            <a:r>
              <a:rPr lang="ko-KR" altLang="en-US"/>
              <a:t>반 팀 팀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123728" y="5301208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3-7</a:t>
            </a:r>
            <a:r>
              <a:rPr lang="ko-KR" altLang="en-US"/>
              <a:t>반 팀 전정기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1619672" y="521064"/>
            <a:ext cx="1944216" cy="50405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김진서</a:t>
            </a:r>
            <a:r>
              <a:rPr lang="en-US" altLang="ko-KR"/>
              <a:t>’s </a:t>
            </a:r>
            <a:r>
              <a:rPr lang="ko-KR" altLang="en-US"/>
              <a:t>정리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106709"/>
            <a:ext cx="7772399" cy="4536567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6500"/>
              <a:t>Food for the Heart</a:t>
            </a:r>
            <a:endParaRPr lang="en-US" altLang="ko-KR" sz="6500"/>
          </a:p>
          <a:p>
            <a:pPr>
              <a:defRPr lang="ko-KR" altLang="en-US"/>
            </a:pPr>
            <a:r>
              <a:rPr lang="en-US" altLang="ko-KR" sz="5500"/>
              <a:t>Lesson. 2</a:t>
            </a:r>
            <a:endParaRPr lang="en-US" altLang="ko-KR" sz="5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0" y="152636"/>
            <a:ext cx="9156340" cy="6552728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900" b="1">
                <a:solidFill>
                  <a:srgbClr val="ffff00"/>
                </a:solidFill>
              </a:rPr>
              <a:t>조별로 아래의 내용을 정리해 봅시다</a:t>
            </a:r>
            <a:r>
              <a:rPr lang="en-US" altLang="ko-KR" sz="2900" b="1">
                <a:solidFill>
                  <a:srgbClr val="ffff00"/>
                </a:solidFill>
              </a:rPr>
              <a:t>.</a:t>
            </a:r>
            <a:r>
              <a:rPr lang="ko-KR" altLang="en-US" sz="2900" b="1">
                <a:solidFill>
                  <a:srgbClr val="ffff00"/>
                </a:solidFill>
              </a:rPr>
              <a:t> </a:t>
            </a:r>
            <a:r>
              <a:rPr lang="en-US" altLang="ko-KR" sz="2900" b="1">
                <a:solidFill>
                  <a:srgbClr val="ffff00"/>
                </a:solidFill>
              </a:rPr>
              <a:t>(</a:t>
            </a:r>
            <a:r>
              <a:rPr lang="ko-KR" altLang="en-US" sz="2900" b="1">
                <a:solidFill>
                  <a:srgbClr val="ffff00"/>
                </a:solidFill>
              </a:rPr>
              <a:t>해석</a:t>
            </a:r>
            <a:r>
              <a:rPr lang="en-US" altLang="ko-KR" sz="2900" b="1">
                <a:solidFill>
                  <a:srgbClr val="ffff00"/>
                </a:solidFill>
              </a:rPr>
              <a:t>/</a:t>
            </a:r>
            <a:r>
              <a:rPr lang="ko-KR" altLang="en-US" sz="2900" b="1">
                <a:solidFill>
                  <a:srgbClr val="ffff00"/>
                </a:solidFill>
              </a:rPr>
              <a:t>어법정리</a:t>
            </a:r>
            <a:r>
              <a:rPr lang="en-US" altLang="ko-KR" sz="2900" b="1">
                <a:solidFill>
                  <a:srgbClr val="ffff00"/>
                </a:solidFill>
              </a:rPr>
              <a:t>)</a:t>
            </a:r>
            <a:endParaRPr lang="en-US" altLang="ko-KR" sz="2900" b="1">
              <a:solidFill>
                <a:srgbClr val="ffff00"/>
              </a:solidFill>
            </a:endParaRPr>
          </a:p>
          <a:p>
            <a:pPr>
              <a:defRPr lang="ko-KR" altLang="en-US"/>
            </a:pPr>
            <a:endParaRPr lang="en-US" altLang="ko-KR" sz="2900"/>
          </a:p>
          <a:p>
            <a:pPr>
              <a:defRPr lang="ko-KR" altLang="en-US"/>
            </a:pPr>
            <a:r>
              <a:rPr lang="en-US" altLang="ko-KR" sz="2800" b="1">
                <a:solidFill>
                  <a:srgbClr val="ffff00"/>
                </a:solidFill>
              </a:rPr>
              <a:t>Jigsaw Reading </a:t>
            </a:r>
            <a:r>
              <a:rPr lang="ko-KR" altLang="en-US" sz="2800" b="1">
                <a:solidFill>
                  <a:srgbClr val="ffff00"/>
                </a:solidFill>
              </a:rPr>
              <a:t>- 역할을 나누어 내용을 정리해 봅시다</a:t>
            </a:r>
            <a:br>
              <a:rPr lang="ko-KR" altLang="en-US" sz="2800" b="1">
                <a:solidFill>
                  <a:srgbClr val="ffff00"/>
                </a:solidFill>
              </a:rPr>
            </a:br>
            <a:br>
              <a:rPr lang="en-US" altLang="ko-KR" sz="2800"/>
            </a:br>
            <a:r>
              <a:rPr lang="en-US" altLang="ko-KR" sz="2800"/>
              <a:t>① p.34</a:t>
            </a:r>
            <a:r>
              <a:rPr lang="ko-KR" altLang="en-US" sz="2800"/>
              <a:t>.</a:t>
            </a:r>
            <a:r>
              <a:rPr lang="en-US" altLang="ko-KR" sz="2800"/>
              <a:t> 7</a:t>
            </a:r>
            <a:r>
              <a:rPr lang="ko-KR" altLang="en-US" sz="2800"/>
              <a:t>번째 줄 까지 </a:t>
            </a:r>
            <a:br>
              <a:rPr lang="ko-KR" altLang="en-US" sz="2800"/>
            </a:br>
            <a:r>
              <a:rPr lang="en-US" altLang="ko-KR" sz="2800"/>
              <a:t>②</a:t>
            </a:r>
            <a:r>
              <a:rPr lang="ko-KR" altLang="en-US" sz="2800"/>
              <a:t> </a:t>
            </a:r>
            <a:r>
              <a:rPr lang="en-US" altLang="ko-KR" sz="2800"/>
              <a:t>p.34</a:t>
            </a:r>
            <a:r>
              <a:rPr lang="ko-KR" altLang="en-US" sz="2800"/>
              <a:t>.</a:t>
            </a:r>
            <a:r>
              <a:rPr lang="en-US" altLang="ko-KR" sz="2800"/>
              <a:t> Jessica from USA</a:t>
            </a:r>
            <a:r>
              <a:rPr lang="ko-KR" altLang="en-US" sz="2800"/>
              <a:t> </a:t>
            </a:r>
            <a:r>
              <a:rPr lang="en-US" altLang="ko-KR" sz="2800"/>
              <a:t>-</a:t>
            </a:r>
            <a:r>
              <a:rPr lang="ko-KR" altLang="en-US" sz="2800"/>
              <a:t> 분량 적음</a:t>
            </a:r>
            <a:br>
              <a:rPr lang="ko-KR" altLang="en-US" sz="2800"/>
            </a:br>
            <a:r>
              <a:rPr lang="en-US" altLang="ko-KR" sz="2800"/>
              <a:t>③</a:t>
            </a:r>
            <a:r>
              <a:rPr lang="ko-KR" altLang="en-US" sz="2800"/>
              <a:t> </a:t>
            </a:r>
            <a:r>
              <a:rPr lang="en-US" altLang="ko-KR" sz="2800"/>
              <a:t>p.35. Maria from Brizil</a:t>
            </a:r>
            <a:br>
              <a:rPr lang="ko-KR" altLang="en-US" sz="2800"/>
            </a:br>
            <a:r>
              <a:rPr lang="en-US" altLang="ko-KR" sz="2800"/>
              <a:t>④</a:t>
            </a:r>
            <a:r>
              <a:rPr lang="ko-KR" altLang="en-US" sz="2800"/>
              <a:t> </a:t>
            </a:r>
            <a:r>
              <a:rPr lang="en-US" altLang="ko-KR" sz="2800"/>
              <a:t>p.36. Simon from France - </a:t>
            </a:r>
            <a:r>
              <a:rPr lang="ko-KR" altLang="en-US" sz="2800"/>
              <a:t>분량 많음</a:t>
            </a:r>
            <a:br>
              <a:rPr lang="en-US" altLang="ko-KR" sz="2800"/>
            </a:br>
            <a:r>
              <a:rPr lang="en-US" altLang="ko-KR" sz="2800"/>
              <a:t>⑤</a:t>
            </a:r>
            <a:r>
              <a:rPr lang="ko-KR" altLang="en-US" sz="2800"/>
              <a:t> </a:t>
            </a:r>
            <a:r>
              <a:rPr lang="en-US" altLang="ko-KR" sz="2800"/>
              <a:t>p.37. Grandma’s Specail Recipe</a:t>
            </a:r>
            <a:br>
              <a:rPr lang="ko-KR" altLang="en-US" sz="2800"/>
            </a:br>
            <a:r>
              <a:rPr lang="ko-KR" altLang="en-US" sz="2800">
                <a:solidFill>
                  <a:srgbClr val="ffff00"/>
                </a:solidFill>
              </a:rPr>
              <a:t>* 기타 어휘, 숙어, 어법 등을 정리해서 팀원들에게 </a:t>
            </a:r>
            <a:br>
              <a:rPr lang="ko-KR" altLang="en-US" sz="2800">
                <a:solidFill>
                  <a:srgbClr val="ffff00"/>
                </a:solidFill>
              </a:rPr>
            </a:br>
            <a:r>
              <a:rPr lang="ko-KR" altLang="en-US" sz="2800">
                <a:solidFill>
                  <a:srgbClr val="ffff00"/>
                </a:solidFill>
              </a:rPr>
              <a:t>   가르쳐 줍시다.</a:t>
            </a:r>
            <a:br>
              <a:rPr lang="ko-KR" altLang="en-US" sz="2800"/>
            </a:br>
            <a:br>
              <a:rPr lang="ko-KR" altLang="en-US" sz="2800"/>
            </a:br>
            <a:endParaRPr lang="ko-KR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1757" y="0"/>
            <a:ext cx="8240486" cy="633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주요 어법 내용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31088" cy="62286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600"/>
              <a:t>1.</a:t>
            </a:r>
            <a:r>
              <a:rPr lang="ko-KR" altLang="en-US" sz="2600"/>
              <a:t> 관계대명사</a:t>
            </a:r>
            <a:r>
              <a:rPr lang="en-US" altLang="ko-KR" sz="2600"/>
              <a:t>,</a:t>
            </a:r>
            <a:r>
              <a:rPr lang="ko-KR" altLang="en-US" sz="2600"/>
              <a:t> 사역동사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not onyl A but also B</a:t>
            </a:r>
            <a:endParaRPr lang="en-US" altLang="ko-KR" sz="2600"/>
          </a:p>
          <a:p>
            <a:pPr marL="0" indent="0">
              <a:buNone/>
              <a:defRPr/>
            </a:pPr>
            <a:r>
              <a:rPr lang="en-US" altLang="ko-KR" sz="2600"/>
              <a:t>around the world 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간접의문문</a:t>
            </a:r>
            <a:endParaRPr lang="ko-KR" altLang="en-US" sz="2600"/>
          </a:p>
          <a:p>
            <a:pPr>
              <a:defRPr/>
            </a:pPr>
            <a:r>
              <a:rPr lang="en-US" altLang="ko-KR" sz="2600"/>
              <a:t>2.</a:t>
            </a:r>
            <a:r>
              <a:rPr lang="ko-KR" altLang="en-US" sz="2600"/>
              <a:t> </a:t>
            </a:r>
            <a:r>
              <a:rPr lang="en-US" altLang="ko-KR" sz="2600"/>
              <a:t>have a cold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수여동사</a:t>
            </a:r>
            <a:r>
              <a:rPr lang="en-US" altLang="ko-KR" sz="2600"/>
              <a:t>,</a:t>
            </a:r>
            <a:r>
              <a:rPr lang="ko-KR" altLang="en-US" sz="2600"/>
              <a:t> 접속사 </a:t>
            </a:r>
            <a:r>
              <a:rPr lang="en-US" altLang="ko-KR" sz="2600"/>
              <a:t>so that</a:t>
            </a:r>
            <a:r>
              <a:rPr lang="ko-KR" altLang="en-US" sz="2600"/>
              <a:t>의미</a:t>
            </a:r>
            <a:endParaRPr lang="ko-KR" altLang="en-US" sz="2600"/>
          </a:p>
          <a:p>
            <a:pPr marL="0" indent="0">
              <a:buNone/>
              <a:defRPr/>
            </a:pPr>
            <a:r>
              <a:rPr lang="en-US" altLang="ko-KR" sz="2600"/>
              <a:t>get well 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to </a:t>
            </a:r>
            <a:r>
              <a:rPr lang="ko-KR" altLang="en-US" sz="2600"/>
              <a:t>부정사</a:t>
            </a:r>
            <a:endParaRPr lang="ko-KR" altLang="en-US" sz="2600"/>
          </a:p>
          <a:p>
            <a:pPr>
              <a:defRPr/>
            </a:pPr>
            <a:r>
              <a:rPr lang="en-US" altLang="ko-KR" sz="2600"/>
              <a:t>3.</a:t>
            </a:r>
            <a:r>
              <a:rPr lang="ko-KR" altLang="en-US" sz="2600"/>
              <a:t> 관계대명사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be made with, </a:t>
            </a:r>
            <a:r>
              <a:rPr lang="ko-KR" altLang="en-US" sz="2600"/>
              <a:t>동격어구</a:t>
            </a:r>
            <a:r>
              <a:rPr lang="en-US" altLang="ko-KR" sz="2600"/>
              <a:t>,</a:t>
            </a:r>
            <a:r>
              <a:rPr lang="ko-KR" altLang="en-US" sz="2600"/>
              <a:t> 최상급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once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수여동사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a bag of 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to</a:t>
            </a:r>
            <a:r>
              <a:rPr lang="ko-KR" altLang="en-US" sz="2600"/>
              <a:t>부정사</a:t>
            </a:r>
            <a:r>
              <a:rPr lang="en-US" altLang="ko-KR" sz="2600"/>
              <a:t>,</a:t>
            </a:r>
            <a:r>
              <a:rPr lang="ko-KR" altLang="en-US" sz="2600"/>
              <a:t> 사역동사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feel better </a:t>
            </a:r>
            <a:r>
              <a:rPr lang="ko-KR" altLang="en-US" sz="2600"/>
              <a:t>의미</a:t>
            </a:r>
            <a:r>
              <a:rPr lang="en-US" altLang="ko-KR" sz="2600"/>
              <a:t>, every time </a:t>
            </a:r>
            <a:r>
              <a:rPr lang="ko-KR" altLang="en-US" sz="2600"/>
              <a:t>의미</a:t>
            </a:r>
            <a:r>
              <a:rPr lang="en-US" altLang="ko-KR" sz="2600"/>
              <a:t>(=w_______), </a:t>
            </a:r>
            <a:r>
              <a:rPr lang="ko-KR" altLang="en-US" sz="2600"/>
              <a:t>감각동사</a:t>
            </a:r>
            <a:endParaRPr lang="ko-KR" altLang="en-US" sz="2600"/>
          </a:p>
          <a:p>
            <a:pPr marL="0" indent="0">
              <a:buNone/>
              <a:defRPr/>
            </a:pPr>
            <a:endParaRPr lang="en-US" altLang="ko-KR" sz="1200"/>
          </a:p>
          <a:p>
            <a:pPr>
              <a:defRPr/>
            </a:pPr>
            <a:r>
              <a:rPr lang="en-US" altLang="ko-KR" sz="2600"/>
              <a:t>4.</a:t>
            </a:r>
            <a:r>
              <a:rPr lang="ko-KR" altLang="en-US" sz="2600"/>
              <a:t> 관계대명사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as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수여동사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right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be filled with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every time(=w_________) , </a:t>
            </a:r>
            <a:r>
              <a:rPr lang="ko-KR" altLang="en-US" sz="2600"/>
              <a:t>사역동사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so that </a:t>
            </a:r>
            <a:r>
              <a:rPr lang="ko-KR" altLang="en-US" sz="2600"/>
              <a:t>의미</a:t>
            </a:r>
            <a:endParaRPr lang="ko-KR" altLang="en-US" sz="2600"/>
          </a:p>
          <a:p>
            <a:pPr marL="0" indent="0">
              <a:buNone/>
              <a:defRPr/>
            </a:pPr>
            <a:endParaRPr lang="ko-KR" altLang="en-US" sz="1600"/>
          </a:p>
          <a:p>
            <a:pPr>
              <a:defRPr/>
            </a:pPr>
            <a:r>
              <a:rPr lang="en-US" altLang="ko-KR" sz="2600"/>
              <a:t>5. </a:t>
            </a:r>
            <a:r>
              <a:rPr lang="ko-KR" altLang="en-US" sz="2600"/>
              <a:t>사역동사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cool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등위접속사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put A</a:t>
            </a:r>
            <a:r>
              <a:rPr lang="ko-KR" altLang="en-US" sz="2600"/>
              <a:t> </a:t>
            </a:r>
            <a:r>
              <a:rPr lang="en-US" altLang="ko-KR" sz="2600"/>
              <a:t>in B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add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mixture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pour</a:t>
            </a:r>
            <a:r>
              <a:rPr lang="ko-KR" altLang="en-US" sz="2600"/>
              <a:t> </a:t>
            </a:r>
            <a:r>
              <a:rPr lang="en-US" altLang="ko-KR" sz="2600"/>
              <a:t>A into B</a:t>
            </a:r>
            <a:r>
              <a:rPr lang="ko-KR" altLang="en-US" sz="2600"/>
              <a:t>의미</a:t>
            </a:r>
            <a:r>
              <a:rPr lang="en-US" altLang="ko-KR" sz="2600"/>
              <a:t>,</a:t>
            </a:r>
            <a:r>
              <a:rPr lang="ko-KR" altLang="en-US" sz="2600"/>
              <a:t> </a:t>
            </a:r>
            <a:r>
              <a:rPr lang="en-US" altLang="ko-KR" sz="2600"/>
              <a:t>for </a:t>
            </a:r>
            <a:r>
              <a:rPr lang="ko-KR" altLang="en-US" sz="2600"/>
              <a:t>의미</a:t>
            </a:r>
            <a:endParaRPr lang="ko-KR" altLang="en-US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23528" y="260648"/>
            <a:ext cx="5688632" cy="6334369"/>
          </a:xfrm>
        </p:spPr>
      </p:pic>
      <p:sp>
        <p:nvSpPr>
          <p:cNvPr id="5" name="TextBox 4"/>
          <p:cNvSpPr txBox="1"/>
          <p:nvPr/>
        </p:nvSpPr>
        <p:spPr>
          <a:xfrm>
            <a:off x="3707904" y="1727810"/>
            <a:ext cx="532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rgbClr val="ff0000"/>
                </a:solidFill>
              </a:rPr>
              <a:t>뭘할까요</a:t>
            </a:r>
            <a:r>
              <a:rPr lang="en-US" altLang="ko-KR" sz="2800" b="1">
                <a:solidFill>
                  <a:srgbClr val="ff0000"/>
                </a:solidFill>
              </a:rPr>
              <a:t>?</a:t>
            </a:r>
            <a:r>
              <a:rPr lang="ko-KR" altLang="en-US" sz="2800" b="1">
                <a:solidFill>
                  <a:srgbClr val="ff0000"/>
                </a:solidFill>
              </a:rPr>
              <a:t> 내가</a:t>
            </a:r>
            <a:r>
              <a:rPr lang="en-US" altLang="ko-KR" sz="2800" b="1">
                <a:solidFill>
                  <a:srgbClr val="ff0000"/>
                </a:solidFill>
              </a:rPr>
              <a:t>.. </a:t>
            </a:r>
            <a:r>
              <a:rPr lang="ko-KR" altLang="en-US" sz="2800" b="1">
                <a:solidFill>
                  <a:srgbClr val="ff0000"/>
                </a:solidFill>
              </a:rPr>
              <a:t>독해 할까요</a:t>
            </a:r>
            <a:r>
              <a:rPr lang="en-US" altLang="ko-KR" sz="2800" b="1">
                <a:solidFill>
                  <a:srgbClr val="ff0000"/>
                </a:solidFill>
              </a:rPr>
              <a:t>?</a:t>
            </a:r>
            <a:endParaRPr lang="ko-KR" altLang="en-US" sz="2800" b="1">
              <a:solidFill>
                <a:srgbClr val="ff000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932040" y="2852936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>
                <a:solidFill>
                  <a:srgbClr val="ffff00"/>
                </a:solidFill>
              </a:rPr>
              <a:t>독해가 맘에 들지 말입니다</a:t>
            </a:r>
            <a:r>
              <a:rPr lang="en-US" altLang="ko-KR">
                <a:solidFill>
                  <a:srgbClr val="ffff00"/>
                </a:solidFill>
              </a:rPr>
              <a:t>.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5071294" y="4617132"/>
            <a:ext cx="724842" cy="6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Ha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56176" y="5517232"/>
            <a:ext cx="2736304" cy="910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/>
              <a:t>Lesson. 2 P34 -37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Jigsaw Reading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56176" y="145590"/>
            <a:ext cx="2880320" cy="1582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발전">
  <a:themeElements>
    <a:clrScheme name="발전">
      <a:dk1>
        <a:srgbClr val="2c1c5a"/>
      </a:dk1>
      <a:lt1>
        <a:sysClr val="window" lastClr="ffffff"/>
      </a:lt1>
      <a:dk2>
        <a:srgbClr val="595496"/>
      </a:dk2>
      <a:lt2>
        <a:srgbClr val="f4f2f5"/>
      </a:lt2>
      <a:accent1>
        <a:srgbClr val="72d0cc"/>
      </a:accent1>
      <a:accent2>
        <a:srgbClr val="4ea1be"/>
      </a:accent2>
      <a:accent3>
        <a:srgbClr val="3961b9"/>
      </a:accent3>
      <a:accent4>
        <a:srgbClr val="7254c8"/>
      </a:accent4>
      <a:accent5>
        <a:srgbClr val="9b3f9b"/>
      </a:accent5>
      <a:accent6>
        <a:srgbClr val="b783b8"/>
      </a:accent6>
      <a:hlink>
        <a:srgbClr val="c89812"/>
      </a:hlink>
      <a:folHlink>
        <a:srgbClr val="46b337"/>
      </a:folHlink>
    </a:clrScheme>
    <a:fontScheme name="발전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발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191</ep:Words>
  <ep:PresentationFormat>화면 슬라이드 쇼(4:3)</ep:PresentationFormat>
  <ep:Paragraphs>21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발전</vt:lpstr>
      <vt:lpstr>Jigsaw Reading 1. (5)등분으로 독해할 부분을 나눈다. 2. 각자 5개의 부분 중 한 부분씩 맡는다. 3. 같은 부분을 맡은 사람끼리 새로운 조를 구성한다. 4. 새로운 조원끼리 독해 부분을 함께 공부한다.(독해, 어법, 어휘 등) 5. 다시 원래 조로 돌아와 배운 부분을 동료들과 공유한다.</vt:lpstr>
      <vt:lpstr>슬라이드 2</vt:lpstr>
      <vt:lpstr>슬라이드 3</vt:lpstr>
      <vt:lpstr>슬라이드 4</vt:lpstr>
      <vt:lpstr>Food for the Heart Lesson. 2</vt:lpstr>
      <vt:lpstr>조별로 아래의 내용을 정리해 봅시다. (해석/어법정리)  Jigsaw Reading - 역할을 나누어 내용을 정리해 봅시다  ① p.34. 7번째 줄 까지  ② p.34. Jessica from USA - 분량 적음 ③ p.35. Maria from Brizil ④ p.36. Simon from France - 분량 많음 ⑤ p.37. Grandma’s Specail Recipe * 기타 어휘, 숙어, 어법 등을 정리해서 팀원들에게     가르쳐 줍시다.</vt:lpstr>
      <vt:lpstr>주요 어법 내용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2016-03-28T06:37:07.000</dcterms:created>
  <dc:creator>Max</dc:creator>
  <cp:lastModifiedBy>user</cp:lastModifiedBy>
  <dcterms:modified xsi:type="dcterms:W3CDTF">2023-04-17T01:08:38.268</dcterms:modified>
  <cp:revision>49</cp:revision>
  <dc:title>Jigsaw Reading 1. (6)등분으로 독해할 부분을 나눈다. 2. 각자 6개의 부분 중 한 부분씩 맡는다. 3. 같은 부분을 맡은 사람끼리 새로운 조를 구성한다. 4. 새로운 조원끼리 독해 부분을 함께 공부한다.(독해, 어법, 어휘 등) 5. 다시 원래 조로 돌아와 배운 부분을 동료들과 공유한다.</dc:title>
  <cp:version>0906.0100.01</cp:version>
</cp:coreProperties>
</file>