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embeddings/oleObject1.wdp" ContentType="image/vnd.ms-photo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removePersonalInfoOnSave="1">
  <p:sldMasterIdLst>
    <p:sldMasterId id="2147483660" r:id="rId1"/>
  </p:sldMasterIdLst>
  <p:notesMasterIdLst>
    <p:notesMasterId r:id="rId2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mAuthor id="2" name="만든 이" initials="오전" lastIdx="7" clrIdx="1"/>
</p:cmAuthorLst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597" autoAdjust="0"/>
    <p:restoredTop sz="94614" autoAdjust="0"/>
  </p:normalViewPr>
  <p:slideViewPr>
    <p:cSldViewPr>
      <p:cViewPr varScale="1">
        <p:scale>
          <a:sx n="100" d="100"/>
          <a:sy n="100" d="100"/>
        </p:scale>
        <p:origin x="48" y="954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commentAuthors" Target="commentAuthors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A84A02F-D7A3-41C0-8633-F22A616ED836}" type="datetime1">
              <a:rPr lang="ko-KR" altLang="en-US"/>
              <a:pPr lvl="0">
                <a:defRPr/>
              </a:pPr>
              <a:t>2020-03-20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B44552F7-0309-493D-A6BA-6E724F321796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44552F7-0309-493D-A6BA-6E724F321796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44552F7-0309-493D-A6BA-6E724F321796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2" name="직선 연결선 11"/>
          <p:cNvCxnSpPr/>
          <p:nvPr userDrawn="1"/>
        </p:nvCxnSpPr>
        <p:spPr>
          <a:xfrm>
            <a:off x="251520" y="6453336"/>
            <a:ext cx="842493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08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609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956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481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9205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2745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258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983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034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128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816499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98B44-1BFD-4556-A51C-CCFBAE12913B}" type="datetimeFigureOut">
              <a:rPr lang="ko-KR" altLang="en-US" smtClean="0"/>
              <a:t>18-10-30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F91B-A232-4BCE-A8BC-1BE3A609C4E8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23528" y="404664"/>
            <a:ext cx="8424936" cy="0"/>
          </a:xfrm>
          <a:prstGeom prst="line">
            <a:avLst/>
          </a:prstGeom>
          <a:ln w="57150" cmpd="thinThick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 userDrawn="1"/>
        </p:nvCxnSpPr>
        <p:spPr>
          <a:xfrm>
            <a:off x="251520" y="6453336"/>
            <a:ext cx="842493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86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Relationship Id="rId3" Type="http://schemas.openxmlformats.org/officeDocument/2006/relationships/image" Target="../media/image1.png"  /><Relationship Id="rId4" Type="http://schemas.microsoft.com/office/2007/relationships/hdphoto" Target="../embeddings/oleObject1.wdp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2.xml"  /><Relationship Id="rId3" Type="http://schemas.openxmlformats.org/officeDocument/2006/relationships/image" Target="../media/image1.png"  /><Relationship Id="rId4" Type="http://schemas.microsoft.com/office/2007/relationships/hdphoto" Target="../embeddings/oleObject1.wdp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사각형 설명선 3"/>
          <p:cNvSpPr/>
          <p:nvPr/>
        </p:nvSpPr>
        <p:spPr>
          <a:xfrm>
            <a:off x="361145" y="620686"/>
            <a:ext cx="7811255" cy="2952330"/>
          </a:xfrm>
          <a:prstGeom prst="wedgeRoundRectCallout">
            <a:avLst>
              <a:gd name="adj1" fmla="val 45588"/>
              <a:gd name="adj2" fmla="val 58546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r>
              <a:rPr lang="ko-KR" altLang="en-US" sz="3000" b="1" dirty="0">
                <a:solidFill>
                  <a:schemeClr val="accent6">
                    <a:lumMod val="75000"/>
                  </a:schemeClr>
                </a:solidFill>
                <a:latin typeface="HY울릉도M" pitchFamily="18" charset="-127"/>
                <a:ea typeface="HY울릉도M" pitchFamily="18" charset="-127"/>
              </a:rPr>
              <a:t>경험 묻고 답하기 </a:t>
            </a:r>
            <a:endParaRPr lang="en-US" altLang="ko-KR" sz="3000" b="1" dirty="0">
              <a:solidFill>
                <a:schemeClr val="accent6">
                  <a:lumMod val="75000"/>
                </a:schemeClr>
              </a:solidFill>
              <a:latin typeface="HY울릉도M" pitchFamily="18" charset="-127"/>
              <a:ea typeface="HY울릉도M" pitchFamily="18" charset="-127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상대방에게 과거부터 현재까지의 어떤 일에 대한 경험 유무를 물을 때에는 「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Have you </a:t>
            </a:r>
            <a:r>
              <a:rPr lang="en-US" altLang="ko-KR" sz="2500" b="1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ever)+</a:t>
            </a: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과거분사 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~?</a:t>
            </a:r>
            <a:r>
              <a:rPr lang="ko-KR" altLang="en-US" sz="2500" b="1" dirty="0">
                <a:solidFill>
                  <a:schemeClr val="tx1"/>
                </a:solidFill>
              </a:rPr>
              <a:t>」</a:t>
            </a:r>
            <a:r>
              <a:rPr lang="ko-KR" altLang="en-US" sz="2500" b="1" spc="-150" dirty="0">
                <a:solidFill>
                  <a:schemeClr val="tx1"/>
                </a:solidFill>
                <a:latin typeface="+mj-lt"/>
              </a:rPr>
              <a:t>의</a:t>
            </a:r>
            <a:r>
              <a:rPr lang="en-US" altLang="ko-KR" sz="2500" b="1" spc="-150" dirty="0">
                <a:solidFill>
                  <a:schemeClr val="tx1"/>
                </a:solidFill>
                <a:latin typeface="+mj-lt"/>
              </a:rPr>
              <a:t> </a:t>
            </a:r>
            <a:r>
              <a:rPr lang="ko-KR" altLang="en-US" sz="2500" b="1" spc="-150" dirty="0">
                <a:solidFill>
                  <a:schemeClr val="tx1"/>
                </a:solidFill>
                <a:latin typeface="+mj-lt"/>
              </a:rPr>
              <a:t>표현을 사용한다</a:t>
            </a:r>
            <a:r>
              <a:rPr lang="en-US" altLang="ko-KR" sz="2500" b="1" spc="-150" dirty="0">
                <a:solidFill>
                  <a:schemeClr val="tx1"/>
                </a:solidFill>
                <a:latin typeface="+mj-lt"/>
              </a:rPr>
              <a:t>. 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500" b="1" spc="-100" dirty="0">
                <a:solidFill>
                  <a:schemeClr val="tx1"/>
                </a:solidFill>
                <a:latin typeface="+mj-lt"/>
              </a:rPr>
              <a:t>경험을</a:t>
            </a:r>
            <a:r>
              <a:rPr lang="en-US" altLang="ko-KR" sz="2500" b="1" spc="-100" dirty="0">
                <a:solidFill>
                  <a:schemeClr val="tx1"/>
                </a:solidFill>
                <a:latin typeface="+mj-lt"/>
              </a:rPr>
              <a:t> </a:t>
            </a:r>
            <a:r>
              <a:rPr lang="ko-KR" altLang="en-US" sz="2500" b="1" spc="-100" dirty="0">
                <a:solidFill>
                  <a:schemeClr val="tx1"/>
                </a:solidFill>
                <a:latin typeface="+mj-lt"/>
              </a:rPr>
              <a:t>묻는 말에 답할 때는 긍정이면</a:t>
            </a:r>
            <a:r>
              <a:rPr lang="en-US" altLang="ko-KR" sz="2500" b="1" spc="-100" dirty="0">
                <a:solidFill>
                  <a:schemeClr val="tx1"/>
                </a:solidFill>
                <a:latin typeface="+mj-lt"/>
              </a:rPr>
              <a:t> “Yes, I have.”, </a:t>
            </a:r>
            <a:r>
              <a:rPr lang="ko-KR" altLang="en-US" sz="2500" b="1" spc="-100" dirty="0">
                <a:solidFill>
                  <a:schemeClr val="tx1"/>
                </a:solidFill>
                <a:latin typeface="+mj-lt"/>
              </a:rPr>
              <a:t>부정일 경우 </a:t>
            </a:r>
            <a:r>
              <a:rPr lang="en-US" altLang="ko-KR" sz="2500" b="1" spc="-100" dirty="0">
                <a:solidFill>
                  <a:schemeClr val="tx1"/>
                </a:solidFill>
                <a:latin typeface="+mj-lt"/>
              </a:rPr>
              <a:t>“No, I haven’t.”</a:t>
            </a:r>
            <a:r>
              <a:rPr lang="ko-KR" altLang="en-US" sz="2500" b="1" spc="-100" dirty="0">
                <a:solidFill>
                  <a:schemeClr val="tx1"/>
                </a:solidFill>
                <a:latin typeface="+mj-lt"/>
              </a:rPr>
              <a:t>로 한다</a:t>
            </a:r>
            <a:r>
              <a:rPr lang="en-US" altLang="ko-KR" sz="2500" b="1" spc="-1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611560" y="3933056"/>
            <a:ext cx="70060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</a:rPr>
              <a:t>e.g. </a:t>
            </a:r>
          </a:p>
          <a:p>
            <a:pPr marL="446088" indent="-446088"/>
            <a:r>
              <a:rPr lang="en-US" altLang="ko-KR" sz="3200" b="1" dirty="0">
                <a:latin typeface="Franklin Gothic Medium" pitchFamily="34" charset="0"/>
              </a:rPr>
              <a:t>A: Have you ever read this book?</a:t>
            </a:r>
          </a:p>
          <a:p>
            <a:r>
              <a:rPr lang="en-US" altLang="ko-KR" sz="3200" b="1" dirty="0">
                <a:latin typeface="Franklin Gothic Medium" pitchFamily="34" charset="0"/>
              </a:rPr>
              <a:t>B: No, I haven’t. Have you?</a:t>
            </a:r>
          </a:p>
          <a:p>
            <a:r>
              <a:rPr lang="en-US" altLang="ko-KR" sz="3200" b="1" dirty="0">
                <a:latin typeface="Franklin Gothic Medium" pitchFamily="34" charset="0"/>
              </a:rPr>
              <a:t>A: Yes, I have. It’s interesting.</a:t>
            </a:r>
            <a:endParaRPr lang="ko-KR" altLang="en-US" sz="2400" dirty="0">
              <a:latin typeface="+mj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23528" y="6611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2"/>
                </a:solidFill>
                <a:latin typeface="HY나무B" pitchFamily="18" charset="-127"/>
                <a:ea typeface="HY나무B" pitchFamily="18" charset="-127"/>
              </a:rPr>
              <a:t>Lesson 1</a:t>
            </a:r>
            <a:endParaRPr lang="ko-KR" altLang="en-US" sz="1600" dirty="0">
              <a:solidFill>
                <a:schemeClr val="tx2"/>
              </a:solidFill>
              <a:latin typeface="HY나무B" pitchFamily="18" charset="-127"/>
              <a:ea typeface="HY나무B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2" b="98908" l="9885" r="899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140968"/>
            <a:ext cx="33843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7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사각형 설명선 3"/>
          <p:cNvSpPr/>
          <p:nvPr/>
        </p:nvSpPr>
        <p:spPr>
          <a:xfrm>
            <a:off x="361145" y="620686"/>
            <a:ext cx="7700349" cy="2808314"/>
          </a:xfrm>
          <a:prstGeom prst="wedgeRoundRectCallout">
            <a:avLst>
              <a:gd name="adj1" fmla="val 45588"/>
              <a:gd name="adj2" fmla="val 58546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000" b="1" dirty="0">
                <a:solidFill>
                  <a:schemeClr val="accent6">
                    <a:lumMod val="75000"/>
                  </a:schemeClr>
                </a:solidFill>
                <a:latin typeface="HY울릉도M" pitchFamily="18" charset="-127"/>
                <a:ea typeface="HY울릉도M" pitchFamily="18" charset="-127"/>
              </a:rPr>
              <a:t>희망 표현하기 </a:t>
            </a:r>
            <a:endParaRPr lang="en-US" altLang="ko-KR" sz="3000" b="1" dirty="0">
              <a:solidFill>
                <a:schemeClr val="accent6">
                  <a:lumMod val="75000"/>
                </a:schemeClr>
              </a:solidFill>
              <a:latin typeface="HY울릉도M" pitchFamily="18" charset="-127"/>
              <a:ea typeface="HY울릉도M" pitchFamily="18" charset="-127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상대방에게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자신의 희망 사항을 표현할 때는 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ko-KR" sz="2500" b="1" dirty="0" smtClean="0">
                <a:solidFill>
                  <a:schemeClr val="tx1"/>
                </a:solidFill>
                <a:latin typeface="+mj-lt"/>
              </a:rPr>
              <a:t>    </a:t>
            </a:r>
            <a:r>
              <a:rPr lang="en-US" altLang="ko-KR" sz="2500" b="1" dirty="0" smtClean="0">
                <a:solidFill>
                  <a:schemeClr val="tx1"/>
                </a:solidFill>
                <a:latin typeface="+mj-lt"/>
              </a:rPr>
              <a:t>I 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hope you</a:t>
            </a: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(can) ~</a:t>
            </a:r>
            <a:r>
              <a:rPr lang="en-US" altLang="ko-KR" sz="2500" b="1" spc="-150" dirty="0">
                <a:solidFill>
                  <a:schemeClr val="tx1"/>
                </a:solidFill>
                <a:latin typeface="+mj-lt"/>
              </a:rPr>
              <a:t>.</a:t>
            </a:r>
            <a:r>
              <a:rPr lang="ko-KR" altLang="en-US" sz="2500" b="1" spc="-150" dirty="0">
                <a:solidFill>
                  <a:schemeClr val="tx1"/>
                </a:solidFill>
                <a:latin typeface="+mj-lt"/>
              </a:rPr>
              <a:t>이라고 말한다</a:t>
            </a:r>
            <a:r>
              <a:rPr lang="en-US" altLang="ko-KR" sz="2500" b="1" spc="-15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hope </a:t>
            </a:r>
            <a:r>
              <a:rPr lang="ko-KR" altLang="en-US" sz="2500" b="1" dirty="0">
                <a:solidFill>
                  <a:schemeClr val="tx1"/>
                </a:solidFill>
                <a:latin typeface="+mj-lt"/>
              </a:rPr>
              <a:t>다음에는 자신이 희망하는 내용을 주어와 동사를 갖춘 문장으로 말한다</a:t>
            </a:r>
            <a:r>
              <a:rPr lang="en-US" altLang="ko-KR" sz="2500" b="1" dirty="0">
                <a:solidFill>
                  <a:schemeClr val="tx1"/>
                </a:solidFill>
                <a:latin typeface="+mj-lt"/>
              </a:rPr>
              <a:t>. </a:t>
            </a:r>
            <a:endParaRPr lang="en-US" altLang="ko-KR" sz="2500" b="1" spc="-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2" name="직사각형 161"/>
          <p:cNvSpPr/>
          <p:nvPr/>
        </p:nvSpPr>
        <p:spPr>
          <a:xfrm>
            <a:off x="611560" y="3933056"/>
            <a:ext cx="70060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</a:rPr>
              <a:t>e.g. </a:t>
            </a:r>
          </a:p>
          <a:p>
            <a:pPr marL="446088" indent="-446088"/>
            <a:r>
              <a:rPr lang="en-US" altLang="ko-KR" sz="3200" b="1" dirty="0">
                <a:latin typeface="Franklin Gothic Medium" pitchFamily="34" charset="0"/>
              </a:rPr>
              <a:t>A: I want to be a good teacher.</a:t>
            </a:r>
          </a:p>
          <a:p>
            <a:pPr marL="446088" indent="-446088"/>
            <a:r>
              <a:rPr lang="en-US" altLang="ko-KR" sz="3200" b="1" dirty="0">
                <a:latin typeface="Franklin Gothic Medium" pitchFamily="34" charset="0"/>
              </a:rPr>
              <a:t>B: I hope you can become a good teacher someday.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323528" y="6611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2"/>
                </a:solidFill>
                <a:latin typeface="HY나무B" pitchFamily="18" charset="-127"/>
                <a:ea typeface="HY나무B" pitchFamily="18" charset="-127"/>
              </a:rPr>
              <a:t>Lesson 1</a:t>
            </a:r>
            <a:endParaRPr lang="ko-KR" altLang="en-US" sz="1600" dirty="0">
              <a:solidFill>
                <a:schemeClr val="tx2"/>
              </a:solidFill>
              <a:latin typeface="HY나무B" pitchFamily="18" charset="-127"/>
              <a:ea typeface="HY나무B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2" b="98908" l="9885" r="899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140968"/>
            <a:ext cx="33843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0505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99</ep:Words>
  <ep:PresentationFormat>화면 슬라이드 쇼(4:3)</ep:PresentationFormat>
  <ep:Paragraphs>15</ep:Paragraphs>
  <ep:Slides>2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테마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2017-12-01T07:31:51.000</dcterms:created>
  <cp:lastModifiedBy>Admins</cp:lastModifiedBy>
  <dcterms:modified xsi:type="dcterms:W3CDTF">2020-03-20T09:13:05.065</dcterms:modified>
  <cp:revision>2</cp:revision>
  <cp:version/>
</cp:coreProperties>
</file>