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  <p:sldId id="266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682690-2256-8386-9360-15E43EF3F4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52F5FEE-D22B-CEBC-7B6A-A7266827C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0A1C80D-2468-EC3C-8A6F-28A42D8F7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FBD5-7023-4F0C-B9D8-237CB0B207D2}" type="datetimeFigureOut">
              <a:rPr lang="ko-KR" altLang="en-US" smtClean="0"/>
              <a:t>2022-08-29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07249DE-8A00-F5B2-DFF0-AE3CE2178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3DFE662-97FC-F385-D39F-8761695DB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0DFB-D221-47C7-86F9-CD660E1CE2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7068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FFDDF7-352F-A2E1-E1E6-A0DD1301F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714A74A-F801-A230-F2F4-0776090ABC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AAC102-F3E2-70CD-7843-ED349042D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FBD5-7023-4F0C-B9D8-237CB0B207D2}" type="datetimeFigureOut">
              <a:rPr lang="ko-KR" altLang="en-US" smtClean="0"/>
              <a:t>2022-08-29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01022DB-EB1B-79E6-1785-B25B43684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6A1A4F6-DD3D-00EC-B746-F423BD9BF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0DFB-D221-47C7-86F9-CD660E1CE2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741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0067BC5B-E5B2-72CE-DC3A-EF44DE25F5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7A73EEC-58DC-3B92-D219-FFACC24AD5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686DA4E-1880-B96E-07AA-3BA906623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FBD5-7023-4F0C-B9D8-237CB0B207D2}" type="datetimeFigureOut">
              <a:rPr lang="ko-KR" altLang="en-US" smtClean="0"/>
              <a:t>2022-08-29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734B077-A316-5A77-DB24-3072E64BE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0ECC1D-949C-00A4-9F18-CFFD5C906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0DFB-D221-47C7-86F9-CD660E1CE2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2232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2738F9-E549-9C5B-27EB-E00E8E079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EE9D6C-A84C-B73F-937E-CA67C9F5A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E0323EC-CCAA-97EE-B9EB-081F3306C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FBD5-7023-4F0C-B9D8-237CB0B207D2}" type="datetimeFigureOut">
              <a:rPr lang="ko-KR" altLang="en-US" smtClean="0"/>
              <a:t>2022-08-29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83892-3883-1F1C-E2F8-C5E2D89F2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713051A-57AC-CF88-421D-92028219E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0DFB-D221-47C7-86F9-CD660E1CE2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55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B60C5F-196A-EE10-CE1D-C42DB34A5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186D355-2936-AA5C-CE44-9B89702DE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35C0418-7D6B-F21E-5659-C3FF86016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FBD5-7023-4F0C-B9D8-237CB0B207D2}" type="datetimeFigureOut">
              <a:rPr lang="ko-KR" altLang="en-US" smtClean="0"/>
              <a:t>2022-08-29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2BB5014-2ADC-3CF5-256D-8F90FAB06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FE9A1C9-588E-3ECF-EED9-6E15844D5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0DFB-D221-47C7-86F9-CD660E1CE2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1101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04F2B8-71BD-3B59-0383-7792D348A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A74D82E-E80E-A3C6-F97E-75CE5DA81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D2D7C27-7DC3-B899-692C-1985EC6C2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2CC8077-2B75-1641-DF40-7E4C2DCD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FBD5-7023-4F0C-B9D8-237CB0B207D2}" type="datetimeFigureOut">
              <a:rPr lang="ko-KR" altLang="en-US" smtClean="0"/>
              <a:t>2022-08-29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72DA8BC-7887-8962-7644-5A29414AA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A0DDBE8-4A64-292D-BF6A-09BCA16D6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0DFB-D221-47C7-86F9-CD660E1CE2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6206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95BCF6-85A2-6D43-515F-DCE57B5DE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E7380E8-76DA-DDD6-EBB6-A7034B9E3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5CD41E1-A334-9EDC-2358-E3FE9853A0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01F2662-F629-CB13-35BA-FBAD087503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193F986-E3DD-038C-A2ED-DD741686C6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8E739A7-3A18-A232-952B-489C86E40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FBD5-7023-4F0C-B9D8-237CB0B207D2}" type="datetimeFigureOut">
              <a:rPr lang="ko-KR" altLang="en-US" smtClean="0"/>
              <a:t>2022-08-29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D016E49-A424-E819-9A9E-28D9647B9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D1DD002-42A4-784A-3CA2-15E49D267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0DFB-D221-47C7-86F9-CD660E1CE2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165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2D75B25-DC00-42EC-4DD6-F50FDC247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5F19E63-CFE0-0C0D-7A86-3EE3BD190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FBD5-7023-4F0C-B9D8-237CB0B207D2}" type="datetimeFigureOut">
              <a:rPr lang="ko-KR" altLang="en-US" smtClean="0"/>
              <a:t>2022-08-29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445E5D4-81EC-5BEC-5C71-2FEA62246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794B592-92CC-767D-DC84-2001FCB9C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0DFB-D221-47C7-86F9-CD660E1CE2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4884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2A6E080-7296-86A1-0F37-A0CC5579E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FBD5-7023-4F0C-B9D8-237CB0B207D2}" type="datetimeFigureOut">
              <a:rPr lang="ko-KR" altLang="en-US" smtClean="0"/>
              <a:t>2022-08-29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89BDDE6-6E03-D97A-B986-219959230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47CF689-E74B-D0E3-6945-EEC0F77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0DFB-D221-47C7-86F9-CD660E1CE2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5901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34705BD-A50C-6E2A-6255-9B44DD979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D35BC20-8959-0F54-ED32-5A5EC7D48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5BAD192-C8E7-FB89-CF9C-BD423091BF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C0BEC53-D933-4846-A51B-2A1F65765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FBD5-7023-4F0C-B9D8-237CB0B207D2}" type="datetimeFigureOut">
              <a:rPr lang="ko-KR" altLang="en-US" smtClean="0"/>
              <a:t>2022-08-29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67EB556-7519-9A96-C3BF-95D12FDAC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EFC150E-BB4F-8F40-9710-6D44F020F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0DFB-D221-47C7-86F9-CD660E1CE2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9408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B5EC15D-7742-F5DF-396F-F94F16660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C66C332-ADC7-155C-6D5B-7180CB6BBD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F31729-09A5-D930-DCAD-B54BD9E03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7F5C564-C093-95F4-7BC7-0E6A6F73F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FBD5-7023-4F0C-B9D8-237CB0B207D2}" type="datetimeFigureOut">
              <a:rPr lang="ko-KR" altLang="en-US" smtClean="0"/>
              <a:t>2022-08-29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DFB396E-7536-CF6A-55B2-57E628C3F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DBB3C13-0069-72EB-C12A-12003B079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0DFB-D221-47C7-86F9-CD660E1CE2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2738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96BBE17-F7EC-B351-0098-CE19ABE24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ECA4D1F-56B1-7675-4F19-2DF988C22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564330-20B3-2120-3E8D-C30467FCC2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0FBD5-7023-4F0C-B9D8-237CB0B207D2}" type="datetimeFigureOut">
              <a:rPr lang="ko-KR" altLang="en-US" smtClean="0"/>
              <a:t>2022-08-29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B2ACC12-7423-9B18-988D-EB22132878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BB3E2BC-6330-786D-CCF1-1E659AAA51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B0DFB-D221-47C7-86F9-CD660E1CE2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1558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1">
            <a:extLst>
              <a:ext uri="{FF2B5EF4-FFF2-40B4-BE49-F238E27FC236}">
                <a16:creationId xmlns:a16="http://schemas.microsoft.com/office/drawing/2014/main" id="{8BF505D5-114C-6EED-3028-A8751407E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/>
          <a:lstStyle/>
          <a:p>
            <a:endParaRPr lang="ko-KR" altLang="en-US"/>
          </a:p>
        </p:txBody>
      </p:sp>
      <p:pic>
        <p:nvPicPr>
          <p:cNvPr id="10" name="그림 13">
            <a:extLst>
              <a:ext uri="{FF2B5EF4-FFF2-40B4-BE49-F238E27FC236}">
                <a16:creationId xmlns:a16="http://schemas.microsoft.com/office/drawing/2014/main" id="{D1B46876-F49E-8CD1-B6B7-E9DE795D00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5172" y="0"/>
            <a:ext cx="12327172" cy="689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직사각형 15">
            <a:extLst>
              <a:ext uri="{FF2B5EF4-FFF2-40B4-BE49-F238E27FC236}">
                <a16:creationId xmlns:a16="http://schemas.microsoft.com/office/drawing/2014/main" id="{B6282A7C-E5BB-03C6-CC42-6F3EA2DC69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8238" y="2224088"/>
            <a:ext cx="843211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9pPr>
          </a:lstStyle>
          <a:p>
            <a:pPr eaLnBrk="1" latinLnBrk="1" hangingPunct="1"/>
            <a:r>
              <a:rPr lang="ko-KR" altLang="en-US"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anose="020D0604000000000000" pitchFamily="50" charset="-127"/>
                <a:ea typeface="나눔고딕" panose="020D0604000000000000" pitchFamily="50" charset="-127"/>
              </a:rPr>
              <a:t>영재교육 대상자 온라인 지원</a:t>
            </a:r>
          </a:p>
        </p:txBody>
      </p:sp>
      <p:sp>
        <p:nvSpPr>
          <p:cNvPr id="13" name="직사각형 16">
            <a:extLst>
              <a:ext uri="{FF2B5EF4-FFF2-40B4-BE49-F238E27FC236}">
                <a16:creationId xmlns:a16="http://schemas.microsoft.com/office/drawing/2014/main" id="{F190FDBB-AE51-13F6-10DB-8EF97CE0C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7788" y="3229570"/>
            <a:ext cx="44486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9pPr>
          </a:lstStyle>
          <a:p>
            <a:pPr latinLnBrk="1"/>
            <a:r>
              <a:rPr lang="en-US" altLang="ko-KR" sz="2400">
                <a:solidFill>
                  <a:srgbClr val="8DCF5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2023 </a:t>
            </a:r>
            <a:r>
              <a:rPr lang="ko-KR" altLang="en-US" sz="2400">
                <a:solidFill>
                  <a:srgbClr val="8DCF5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학년도 영재교육 지원 방법</a:t>
            </a:r>
          </a:p>
        </p:txBody>
      </p:sp>
    </p:spTree>
    <p:extLst>
      <p:ext uri="{BB962C8B-B14F-4D97-AF65-F5344CB8AC3E}">
        <p14:creationId xmlns:p14="http://schemas.microsoft.com/office/powerpoint/2010/main" val="650690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04"/>
          <p:cNvSpPr txBox="1">
            <a:spLocks noChangeArrowheads="1"/>
          </p:cNvSpPr>
          <p:nvPr/>
        </p:nvSpPr>
        <p:spPr bwMode="auto">
          <a:xfrm>
            <a:off x="261533" y="325944"/>
            <a:ext cx="90721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latinLnBrk="1" hangingPunct="1"/>
            <a:r>
              <a:rPr lang="en-US" altLang="ko-KR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1. GED (</a:t>
            </a:r>
            <a:r>
              <a:rPr lang="ko-KR" altLang="en-US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영재교육종합데이터베이스</a:t>
            </a:r>
            <a:r>
              <a:rPr lang="en-US" altLang="ko-KR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) </a:t>
            </a:r>
            <a:r>
              <a:rPr lang="ko-KR" altLang="en-US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접속</a:t>
            </a:r>
            <a:endParaRPr lang="ko-KR" altLang="en-US" sz="4400" b="1">
              <a:solidFill>
                <a:srgbClr val="0E37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43B844C3-64A5-659C-FA21-206FCC7F0099}"/>
              </a:ext>
            </a:extLst>
          </p:cNvPr>
          <p:cNvSpPr/>
          <p:nvPr/>
        </p:nvSpPr>
        <p:spPr>
          <a:xfrm>
            <a:off x="858978" y="5705872"/>
            <a:ext cx="10693400" cy="1152128"/>
          </a:xfrm>
          <a:prstGeom prst="rect">
            <a:avLst/>
          </a:prstGeom>
          <a:solidFill>
            <a:srgbClr val="531E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FD33F48-909B-1790-4204-79994387299F}"/>
              </a:ext>
            </a:extLst>
          </p:cNvPr>
          <p:cNvSpPr txBox="1"/>
          <p:nvPr/>
        </p:nvSpPr>
        <p:spPr>
          <a:xfrm>
            <a:off x="1101012" y="5777880"/>
            <a:ext cx="10232010" cy="942705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pPr algn="ctr"/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◆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포털에서 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GED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검색 후 영재교육종합데이터베이스에 접속 합니다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FF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55" name="그림 54">
            <a:extLst>
              <a:ext uri="{FF2B5EF4-FFF2-40B4-BE49-F238E27FC236}">
                <a16:creationId xmlns:a16="http://schemas.microsoft.com/office/drawing/2014/main" id="{6826617E-884E-35EE-2E8B-2C5D0969DF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13" y="1703110"/>
            <a:ext cx="8010525" cy="2524125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07DF6E35-3118-8EA7-F52B-CCB9913BCE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440" y="1220650"/>
            <a:ext cx="6651938" cy="1963347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  <p:cxnSp>
        <p:nvCxnSpPr>
          <p:cNvPr id="59" name="직선 연결선 58">
            <a:extLst>
              <a:ext uri="{FF2B5EF4-FFF2-40B4-BE49-F238E27FC236}">
                <a16:creationId xmlns:a16="http://schemas.microsoft.com/office/drawing/2014/main" id="{E7821921-F636-E45E-9E1D-0B34E51C320E}"/>
              </a:ext>
            </a:extLst>
          </p:cNvPr>
          <p:cNvCxnSpPr/>
          <p:nvPr/>
        </p:nvCxnSpPr>
        <p:spPr>
          <a:xfrm>
            <a:off x="444413" y="910719"/>
            <a:ext cx="11032240" cy="0"/>
          </a:xfrm>
          <a:prstGeom prst="line">
            <a:avLst/>
          </a:prstGeom>
          <a:ln w="63500">
            <a:gradFill flip="none" rotWithShape="1">
              <a:gsLst>
                <a:gs pos="10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95000"/>
                    <a:lumOff val="5000"/>
                  </a:schemeClr>
                </a:gs>
                <a:gs pos="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300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04">
            <a:extLst>
              <a:ext uri="{FF2B5EF4-FFF2-40B4-BE49-F238E27FC236}">
                <a16:creationId xmlns:a16="http://schemas.microsoft.com/office/drawing/2014/main" id="{B5E22E52-5D8F-E906-1E8D-6FCAF9EBD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413" y="325944"/>
            <a:ext cx="90721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latinLnBrk="1" hangingPunct="1"/>
            <a:r>
              <a:rPr lang="en-US" altLang="ko-KR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2. </a:t>
            </a:r>
            <a:r>
              <a:rPr lang="ko-KR" altLang="en-US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회원가입과 로그인</a:t>
            </a:r>
            <a:endParaRPr lang="ko-KR" altLang="en-US" sz="4400" b="1">
              <a:solidFill>
                <a:srgbClr val="0E37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41EDA746-AFB6-9434-9ED3-770AEA22AEE5}"/>
              </a:ext>
            </a:extLst>
          </p:cNvPr>
          <p:cNvCxnSpPr/>
          <p:nvPr/>
        </p:nvCxnSpPr>
        <p:spPr>
          <a:xfrm>
            <a:off x="444413" y="910719"/>
            <a:ext cx="11032240" cy="0"/>
          </a:xfrm>
          <a:prstGeom prst="line">
            <a:avLst/>
          </a:prstGeom>
          <a:ln w="63500">
            <a:gradFill flip="none" rotWithShape="1">
              <a:gsLst>
                <a:gs pos="10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95000"/>
                    <a:lumOff val="5000"/>
                  </a:schemeClr>
                </a:gs>
                <a:gs pos="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>
            <a:extLst>
              <a:ext uri="{FF2B5EF4-FFF2-40B4-BE49-F238E27FC236}">
                <a16:creationId xmlns:a16="http://schemas.microsoft.com/office/drawing/2014/main" id="{F42D413F-CE5A-B7AD-6C01-B51A06033FB1}"/>
              </a:ext>
            </a:extLst>
          </p:cNvPr>
          <p:cNvSpPr/>
          <p:nvPr/>
        </p:nvSpPr>
        <p:spPr>
          <a:xfrm>
            <a:off x="868309" y="4113520"/>
            <a:ext cx="10693400" cy="1152128"/>
          </a:xfrm>
          <a:prstGeom prst="rect">
            <a:avLst/>
          </a:prstGeom>
          <a:solidFill>
            <a:srgbClr val="531E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496DC1-EA39-5296-6D9D-584A7E1793DD}"/>
              </a:ext>
            </a:extLst>
          </p:cNvPr>
          <p:cNvSpPr txBox="1"/>
          <p:nvPr/>
        </p:nvSpPr>
        <p:spPr>
          <a:xfrm>
            <a:off x="1110343" y="4185528"/>
            <a:ext cx="10232010" cy="942705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pPr algn="ctr"/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◆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주의 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!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가입한 아이디가 있는 경우 절대 새로 가입하지 마세요 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(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영재성 발달기록부가 연동되지 않습니다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)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FF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080DADC-A690-8EA0-516A-607BF45960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12" y="1109079"/>
            <a:ext cx="11534775" cy="2867025"/>
          </a:xfrm>
          <a:prstGeom prst="rect">
            <a:avLst/>
          </a:prstGeom>
        </p:spPr>
      </p:pic>
      <p:sp>
        <p:nvSpPr>
          <p:cNvPr id="10" name="타원 9">
            <a:extLst>
              <a:ext uri="{FF2B5EF4-FFF2-40B4-BE49-F238E27FC236}">
                <a16:creationId xmlns:a16="http://schemas.microsoft.com/office/drawing/2014/main" id="{8D90803E-3EA9-031F-00A3-035D3FCEA9E0}"/>
              </a:ext>
            </a:extLst>
          </p:cNvPr>
          <p:cNvSpPr/>
          <p:nvPr/>
        </p:nvSpPr>
        <p:spPr>
          <a:xfrm>
            <a:off x="9703519" y="970400"/>
            <a:ext cx="597478" cy="618457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6F116DE5-14EF-2916-8A6F-0D88FF9CAD45}"/>
              </a:ext>
            </a:extLst>
          </p:cNvPr>
          <p:cNvSpPr/>
          <p:nvPr/>
        </p:nvSpPr>
        <p:spPr>
          <a:xfrm>
            <a:off x="10369103" y="970399"/>
            <a:ext cx="597478" cy="618457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별: 꼭짓점 5개 11">
            <a:extLst>
              <a:ext uri="{FF2B5EF4-FFF2-40B4-BE49-F238E27FC236}">
                <a16:creationId xmlns:a16="http://schemas.microsoft.com/office/drawing/2014/main" id="{81EF35A5-4C79-7E86-FD56-65415AD3411A}"/>
              </a:ext>
            </a:extLst>
          </p:cNvPr>
          <p:cNvSpPr/>
          <p:nvPr/>
        </p:nvSpPr>
        <p:spPr>
          <a:xfrm>
            <a:off x="10086392" y="480916"/>
            <a:ext cx="494522" cy="490747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4E5D5865-D67D-64CB-F3A1-1014E4CF5FBD}"/>
              </a:ext>
            </a:extLst>
          </p:cNvPr>
          <p:cNvSpPr/>
          <p:nvPr/>
        </p:nvSpPr>
        <p:spPr>
          <a:xfrm>
            <a:off x="868309" y="5403064"/>
            <a:ext cx="10693400" cy="1152128"/>
          </a:xfrm>
          <a:prstGeom prst="rect">
            <a:avLst/>
          </a:prstGeom>
          <a:solidFill>
            <a:srgbClr val="531E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D914549-0C82-D374-B72E-02A5922AE691}"/>
              </a:ext>
            </a:extLst>
          </p:cNvPr>
          <p:cNvSpPr txBox="1"/>
          <p:nvPr/>
        </p:nvSpPr>
        <p:spPr>
          <a:xfrm>
            <a:off x="1110343" y="5475072"/>
            <a:ext cx="10232010" cy="942705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pPr algn="ctr"/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◆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안내 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: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비밀번호를 분실해서 로그인을 못 하시는 경우 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GED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콜센터로 문의하세요 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(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홈페이지 아래 연락처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)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FF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6355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04">
            <a:extLst>
              <a:ext uri="{FF2B5EF4-FFF2-40B4-BE49-F238E27FC236}">
                <a16:creationId xmlns:a16="http://schemas.microsoft.com/office/drawing/2014/main" id="{B5E22E52-5D8F-E906-1E8D-6FCAF9EBD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533" y="325944"/>
            <a:ext cx="90721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latinLnBrk="1" hangingPunct="1"/>
            <a:r>
              <a:rPr lang="en-US" altLang="ko-KR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 3. </a:t>
            </a:r>
            <a:r>
              <a:rPr lang="ko-KR" altLang="en-US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영재지원 하기 </a:t>
            </a:r>
            <a:r>
              <a:rPr lang="en-US" altLang="ko-KR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(1)</a:t>
            </a:r>
            <a:endParaRPr lang="ko-KR" altLang="en-US" sz="4400" b="1">
              <a:solidFill>
                <a:srgbClr val="0E37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41EDA746-AFB6-9434-9ED3-770AEA22AEE5}"/>
              </a:ext>
            </a:extLst>
          </p:cNvPr>
          <p:cNvCxnSpPr/>
          <p:nvPr/>
        </p:nvCxnSpPr>
        <p:spPr>
          <a:xfrm>
            <a:off x="444413" y="910719"/>
            <a:ext cx="11032240" cy="0"/>
          </a:xfrm>
          <a:prstGeom prst="line">
            <a:avLst/>
          </a:prstGeom>
          <a:ln w="63500">
            <a:gradFill flip="none" rotWithShape="1">
              <a:gsLst>
                <a:gs pos="10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95000"/>
                    <a:lumOff val="5000"/>
                  </a:schemeClr>
                </a:gs>
                <a:gs pos="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>
            <a:extLst>
              <a:ext uri="{FF2B5EF4-FFF2-40B4-BE49-F238E27FC236}">
                <a16:creationId xmlns:a16="http://schemas.microsoft.com/office/drawing/2014/main" id="{F42D413F-CE5A-B7AD-6C01-B51A06033FB1}"/>
              </a:ext>
            </a:extLst>
          </p:cNvPr>
          <p:cNvSpPr/>
          <p:nvPr/>
        </p:nvSpPr>
        <p:spPr>
          <a:xfrm>
            <a:off x="858978" y="5705872"/>
            <a:ext cx="10693400" cy="1152128"/>
          </a:xfrm>
          <a:prstGeom prst="rect">
            <a:avLst/>
          </a:prstGeom>
          <a:solidFill>
            <a:srgbClr val="531E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496DC1-EA39-5296-6D9D-584A7E1793DD}"/>
              </a:ext>
            </a:extLst>
          </p:cNvPr>
          <p:cNvSpPr txBox="1"/>
          <p:nvPr/>
        </p:nvSpPr>
        <p:spPr>
          <a:xfrm>
            <a:off x="1101012" y="5777880"/>
            <a:ext cx="10232010" cy="942705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pPr algn="ctr"/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◆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학생 아이디로 로그인 후 순서대로 들어갑니다</a:t>
            </a:r>
            <a:endParaRPr lang="en-US" altLang="ko-KR" sz="2800" b="1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FF00"/>
              </a:solidFill>
              <a:effectLst/>
              <a:latin typeface="맑은 고딕"/>
              <a:ea typeface="맑은 고딕"/>
            </a:endParaRPr>
          </a:p>
          <a:p>
            <a:pPr algn="ctr"/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latin typeface="맑은 고딕"/>
                <a:ea typeface="맑은 고딕"/>
              </a:rPr>
              <a:t>선발 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latin typeface="맑은 고딕"/>
                <a:ea typeface="맑은 고딕"/>
              </a:rPr>
              <a:t>&gt;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latin typeface="맑은 고딕"/>
                <a:ea typeface="맑은 고딕"/>
              </a:rPr>
              <a:t>영재지원 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latin typeface="맑은 고딕"/>
                <a:ea typeface="맑은 고딕"/>
              </a:rPr>
              <a:t>&gt;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latin typeface="맑은 고딕"/>
                <a:ea typeface="맑은 고딕"/>
              </a:rPr>
              <a:t>지원서 작성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FF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FC1160EB-B6CD-103C-03FE-D4C5316CC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13" y="1734619"/>
            <a:ext cx="2819400" cy="2828925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7AA0848D-34AE-5769-DF4D-07255B3170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835" y="2011651"/>
            <a:ext cx="2324100" cy="2257425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86AA33AA-334F-ADC5-3E49-595732DC44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753" y="1334233"/>
            <a:ext cx="3771900" cy="3800475"/>
          </a:xfrm>
          <a:prstGeom prst="rect">
            <a:avLst/>
          </a:prstGeom>
        </p:spPr>
      </p:pic>
      <p:sp>
        <p:nvSpPr>
          <p:cNvPr id="12" name="화살표: 오른쪽 11">
            <a:extLst>
              <a:ext uri="{FF2B5EF4-FFF2-40B4-BE49-F238E27FC236}">
                <a16:creationId xmlns:a16="http://schemas.microsoft.com/office/drawing/2014/main" id="{300B826E-40B8-A99B-4988-F290B27A106A}"/>
              </a:ext>
            </a:extLst>
          </p:cNvPr>
          <p:cNvSpPr/>
          <p:nvPr/>
        </p:nvSpPr>
        <p:spPr>
          <a:xfrm>
            <a:off x="3405673" y="2593910"/>
            <a:ext cx="821094" cy="69046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화살표: 오른쪽 12">
            <a:extLst>
              <a:ext uri="{FF2B5EF4-FFF2-40B4-BE49-F238E27FC236}">
                <a16:creationId xmlns:a16="http://schemas.microsoft.com/office/drawing/2014/main" id="{7FA90264-D26E-619D-8317-C99910106A19}"/>
              </a:ext>
            </a:extLst>
          </p:cNvPr>
          <p:cNvSpPr/>
          <p:nvPr/>
        </p:nvSpPr>
        <p:spPr>
          <a:xfrm>
            <a:off x="6768797" y="2617829"/>
            <a:ext cx="821094" cy="69046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647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04">
            <a:extLst>
              <a:ext uri="{FF2B5EF4-FFF2-40B4-BE49-F238E27FC236}">
                <a16:creationId xmlns:a16="http://schemas.microsoft.com/office/drawing/2014/main" id="{B5E22E52-5D8F-E906-1E8D-6FCAF9EBD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533" y="325944"/>
            <a:ext cx="90721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latinLnBrk="1" hangingPunct="1"/>
            <a:r>
              <a:rPr lang="en-US" altLang="ko-KR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 3. </a:t>
            </a:r>
            <a:r>
              <a:rPr lang="ko-KR" altLang="en-US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영재지원 하기 </a:t>
            </a:r>
            <a:r>
              <a:rPr lang="en-US" altLang="ko-KR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(2)</a:t>
            </a:r>
            <a:endParaRPr lang="ko-KR" altLang="en-US" sz="4400" b="1">
              <a:solidFill>
                <a:srgbClr val="0E37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41EDA746-AFB6-9434-9ED3-770AEA22AEE5}"/>
              </a:ext>
            </a:extLst>
          </p:cNvPr>
          <p:cNvCxnSpPr/>
          <p:nvPr/>
        </p:nvCxnSpPr>
        <p:spPr>
          <a:xfrm>
            <a:off x="444413" y="910719"/>
            <a:ext cx="11032240" cy="0"/>
          </a:xfrm>
          <a:prstGeom prst="line">
            <a:avLst/>
          </a:prstGeom>
          <a:ln w="63500">
            <a:gradFill flip="none" rotWithShape="1">
              <a:gsLst>
                <a:gs pos="10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95000"/>
                    <a:lumOff val="5000"/>
                  </a:schemeClr>
                </a:gs>
                <a:gs pos="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>
            <a:extLst>
              <a:ext uri="{FF2B5EF4-FFF2-40B4-BE49-F238E27FC236}">
                <a16:creationId xmlns:a16="http://schemas.microsoft.com/office/drawing/2014/main" id="{F42D413F-CE5A-B7AD-6C01-B51A06033FB1}"/>
              </a:ext>
            </a:extLst>
          </p:cNvPr>
          <p:cNvSpPr/>
          <p:nvPr/>
        </p:nvSpPr>
        <p:spPr>
          <a:xfrm>
            <a:off x="858978" y="5705872"/>
            <a:ext cx="10693400" cy="1152128"/>
          </a:xfrm>
          <a:prstGeom prst="rect">
            <a:avLst/>
          </a:prstGeom>
          <a:solidFill>
            <a:srgbClr val="531E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496DC1-EA39-5296-6D9D-584A7E1793DD}"/>
              </a:ext>
            </a:extLst>
          </p:cNvPr>
          <p:cNvSpPr txBox="1"/>
          <p:nvPr/>
        </p:nvSpPr>
        <p:spPr>
          <a:xfrm>
            <a:off x="1101012" y="5777880"/>
            <a:ext cx="10232010" cy="942705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pPr algn="ctr"/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◆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단계별로 내용을 작성 후 다음단계로 넘어갑니다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. </a:t>
            </a:r>
            <a:endParaRPr lang="en-US" altLang="ko-KR" sz="2800" b="1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FF00"/>
              </a:solidFill>
              <a:latin typeface="맑은 고딕"/>
              <a:ea typeface="맑은 고딕"/>
            </a:endParaRPr>
          </a:p>
          <a:p>
            <a:pPr algn="ctr"/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◆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주의 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!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꼭 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10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단계 지원완료까지 도달해야 합니다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.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FF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DD21D6A3-A221-5D9C-7DE5-53A6F0FB9C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" y="1054845"/>
            <a:ext cx="11449050" cy="2695575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E228AC41-03E7-9150-60BD-CD8C7BF6AA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" y="3894545"/>
            <a:ext cx="11449050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587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04">
            <a:extLst>
              <a:ext uri="{FF2B5EF4-FFF2-40B4-BE49-F238E27FC236}">
                <a16:creationId xmlns:a16="http://schemas.microsoft.com/office/drawing/2014/main" id="{B5E22E52-5D8F-E906-1E8D-6FCAF9EBD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533" y="325944"/>
            <a:ext cx="90721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latinLnBrk="1" hangingPunct="1"/>
            <a:r>
              <a:rPr lang="en-US" altLang="ko-KR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 4. </a:t>
            </a:r>
            <a:r>
              <a:rPr lang="ko-KR" altLang="en-US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합격확인 </a:t>
            </a:r>
            <a:r>
              <a:rPr lang="en-US" altLang="ko-KR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ko-KR" altLang="en-US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수험표 출력 </a:t>
            </a:r>
            <a:r>
              <a:rPr lang="en-US" altLang="ko-KR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(1)</a:t>
            </a:r>
            <a:endParaRPr lang="ko-KR" altLang="en-US" sz="4400" b="1">
              <a:solidFill>
                <a:srgbClr val="0E37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41EDA746-AFB6-9434-9ED3-770AEA22AEE5}"/>
              </a:ext>
            </a:extLst>
          </p:cNvPr>
          <p:cNvCxnSpPr/>
          <p:nvPr/>
        </p:nvCxnSpPr>
        <p:spPr>
          <a:xfrm>
            <a:off x="444413" y="910719"/>
            <a:ext cx="11032240" cy="0"/>
          </a:xfrm>
          <a:prstGeom prst="line">
            <a:avLst/>
          </a:prstGeom>
          <a:ln w="63500">
            <a:gradFill flip="none" rotWithShape="1">
              <a:gsLst>
                <a:gs pos="10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95000"/>
                    <a:lumOff val="5000"/>
                  </a:schemeClr>
                </a:gs>
                <a:gs pos="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>
            <a:extLst>
              <a:ext uri="{FF2B5EF4-FFF2-40B4-BE49-F238E27FC236}">
                <a16:creationId xmlns:a16="http://schemas.microsoft.com/office/drawing/2014/main" id="{F42D413F-CE5A-B7AD-6C01-B51A06033FB1}"/>
              </a:ext>
            </a:extLst>
          </p:cNvPr>
          <p:cNvSpPr/>
          <p:nvPr/>
        </p:nvSpPr>
        <p:spPr>
          <a:xfrm>
            <a:off x="858978" y="5705872"/>
            <a:ext cx="10693400" cy="1152128"/>
          </a:xfrm>
          <a:prstGeom prst="rect">
            <a:avLst/>
          </a:prstGeom>
          <a:solidFill>
            <a:srgbClr val="531E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496DC1-EA39-5296-6D9D-584A7E1793DD}"/>
              </a:ext>
            </a:extLst>
          </p:cNvPr>
          <p:cNvSpPr txBox="1"/>
          <p:nvPr/>
        </p:nvSpPr>
        <p:spPr>
          <a:xfrm>
            <a:off x="1101012" y="5777880"/>
            <a:ext cx="10232010" cy="942705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pPr algn="ctr"/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◆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지원을 완료한 후 나의 지원보기에서 수험표 출력과 합격 확인을 할 수 있습니다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.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FF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4D94FB78-CFFF-768F-760E-52A79CE793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13" y="1734619"/>
            <a:ext cx="2819400" cy="2828925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91BA241B-6E8F-6B2E-23E5-4C0BCE398E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835" y="2011651"/>
            <a:ext cx="2324100" cy="2257425"/>
          </a:xfrm>
          <a:prstGeom prst="rect">
            <a:avLst/>
          </a:prstGeom>
        </p:spPr>
      </p:pic>
      <p:sp>
        <p:nvSpPr>
          <p:cNvPr id="9" name="화살표: 오른쪽 8">
            <a:extLst>
              <a:ext uri="{FF2B5EF4-FFF2-40B4-BE49-F238E27FC236}">
                <a16:creationId xmlns:a16="http://schemas.microsoft.com/office/drawing/2014/main" id="{C59C2F8E-0F92-4ADE-1EAB-3ED6F6A43D74}"/>
              </a:ext>
            </a:extLst>
          </p:cNvPr>
          <p:cNvSpPr/>
          <p:nvPr/>
        </p:nvSpPr>
        <p:spPr>
          <a:xfrm>
            <a:off x="3405673" y="2593910"/>
            <a:ext cx="821094" cy="69046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화살표: 오른쪽 9">
            <a:extLst>
              <a:ext uri="{FF2B5EF4-FFF2-40B4-BE49-F238E27FC236}">
                <a16:creationId xmlns:a16="http://schemas.microsoft.com/office/drawing/2014/main" id="{E62C1ADD-01F9-7C10-8E15-68AA14D29AC2}"/>
              </a:ext>
            </a:extLst>
          </p:cNvPr>
          <p:cNvSpPr/>
          <p:nvPr/>
        </p:nvSpPr>
        <p:spPr>
          <a:xfrm>
            <a:off x="6768797" y="2617829"/>
            <a:ext cx="821094" cy="69046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B8429081-BCEC-3F83-F038-CF2E3D5617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6653" y="1353283"/>
            <a:ext cx="3810000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044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41EDA746-AFB6-9434-9ED3-770AEA22AEE5}"/>
              </a:ext>
            </a:extLst>
          </p:cNvPr>
          <p:cNvCxnSpPr/>
          <p:nvPr/>
        </p:nvCxnSpPr>
        <p:spPr>
          <a:xfrm>
            <a:off x="444413" y="910719"/>
            <a:ext cx="11032240" cy="0"/>
          </a:xfrm>
          <a:prstGeom prst="line">
            <a:avLst/>
          </a:prstGeom>
          <a:ln w="63500">
            <a:gradFill flip="none" rotWithShape="1">
              <a:gsLst>
                <a:gs pos="10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95000"/>
                    <a:lumOff val="5000"/>
                  </a:schemeClr>
                </a:gs>
                <a:gs pos="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204">
            <a:extLst>
              <a:ext uri="{FF2B5EF4-FFF2-40B4-BE49-F238E27FC236}">
                <a16:creationId xmlns:a16="http://schemas.microsoft.com/office/drawing/2014/main" id="{B5E22E52-5D8F-E906-1E8D-6FCAF9EBD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533" y="325944"/>
            <a:ext cx="90721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latinLnBrk="1" hangingPunct="1"/>
            <a:r>
              <a:rPr lang="en-US" altLang="ko-KR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 4. </a:t>
            </a:r>
            <a:r>
              <a:rPr lang="ko-KR" altLang="en-US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합격확인 </a:t>
            </a:r>
            <a:r>
              <a:rPr lang="en-US" altLang="ko-KR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ko-KR" altLang="en-US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수험표 출력 </a:t>
            </a:r>
            <a:r>
              <a:rPr lang="en-US" altLang="ko-KR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(2) </a:t>
            </a:r>
            <a:endParaRPr lang="ko-KR" altLang="en-US" sz="4400" b="1">
              <a:solidFill>
                <a:srgbClr val="0E37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F42D413F-CE5A-B7AD-6C01-B51A06033FB1}"/>
              </a:ext>
            </a:extLst>
          </p:cNvPr>
          <p:cNvSpPr/>
          <p:nvPr/>
        </p:nvSpPr>
        <p:spPr>
          <a:xfrm>
            <a:off x="392448" y="1099261"/>
            <a:ext cx="3423772" cy="5758739"/>
          </a:xfrm>
          <a:prstGeom prst="rect">
            <a:avLst/>
          </a:prstGeom>
          <a:solidFill>
            <a:srgbClr val="531E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496DC1-EA39-5296-6D9D-584A7E1793DD}"/>
              </a:ext>
            </a:extLst>
          </p:cNvPr>
          <p:cNvSpPr txBox="1"/>
          <p:nvPr/>
        </p:nvSpPr>
        <p:spPr>
          <a:xfrm>
            <a:off x="444414" y="1312376"/>
            <a:ext cx="3297162" cy="3958915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pPr algn="ctr"/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◆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나의 지원보기에서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latin typeface="맑은 고딕"/>
                <a:ea typeface="맑은 고딕"/>
              </a:rPr>
              <a:t>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latin typeface="맑은 고딕"/>
                <a:ea typeface="맑은 고딕"/>
              </a:rPr>
              <a:t>수험표 출력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latin typeface="맑은 고딕"/>
                <a:ea typeface="맑은 고딕"/>
              </a:rPr>
              <a:t>,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latin typeface="맑은 고딕"/>
                <a:ea typeface="맑은 고딕"/>
              </a:rPr>
              <a:t>합격확인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latin typeface="맑은 고딕"/>
                <a:ea typeface="맑은 고딕"/>
              </a:rPr>
              <a:t>,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latin typeface="맑은 고딕"/>
                <a:ea typeface="맑은 고딕"/>
              </a:rPr>
              <a:t>합격자 등록을 할 수 있습니다</a:t>
            </a:r>
            <a:endParaRPr lang="en-US" altLang="ko-KR" sz="2800" b="1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FF00"/>
              </a:solidFill>
              <a:latin typeface="맑은 고딕"/>
              <a:ea typeface="맑은 고딕"/>
            </a:endParaRPr>
          </a:p>
          <a:p>
            <a:pPr algn="ctr"/>
            <a:endParaRPr lang="en-US" altLang="ko-KR" sz="2800" b="1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FF00"/>
              </a:solidFill>
              <a:latin typeface="맑은 고딕"/>
              <a:ea typeface="맑은 고딕"/>
            </a:endParaRPr>
          </a:p>
          <a:p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◆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지원 취소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,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지원서 수정도 할 수 있습니다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.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FF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54312B71-7DEC-C018-2735-86EFBBC4AF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216" y="910719"/>
            <a:ext cx="8183588" cy="5947281"/>
          </a:xfrm>
          <a:prstGeom prst="rect">
            <a:avLst/>
          </a:prstGeom>
        </p:spPr>
      </p:pic>
      <p:sp>
        <p:nvSpPr>
          <p:cNvPr id="10" name="타원 9">
            <a:extLst>
              <a:ext uri="{FF2B5EF4-FFF2-40B4-BE49-F238E27FC236}">
                <a16:creationId xmlns:a16="http://schemas.microsoft.com/office/drawing/2014/main" id="{1C8086D7-581C-4791-F955-F405915F6ECE}"/>
              </a:ext>
            </a:extLst>
          </p:cNvPr>
          <p:cNvSpPr/>
          <p:nvPr/>
        </p:nvSpPr>
        <p:spPr>
          <a:xfrm>
            <a:off x="5960533" y="4198793"/>
            <a:ext cx="1615924" cy="541158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F73FBC25-5DC1-A32D-3B89-6876F8CF7C85}"/>
              </a:ext>
            </a:extLst>
          </p:cNvPr>
          <p:cNvSpPr/>
          <p:nvPr/>
        </p:nvSpPr>
        <p:spPr>
          <a:xfrm>
            <a:off x="11490489" y="726289"/>
            <a:ext cx="597478" cy="618457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별: 꼭짓점 5개 11">
            <a:extLst>
              <a:ext uri="{FF2B5EF4-FFF2-40B4-BE49-F238E27FC236}">
                <a16:creationId xmlns:a16="http://schemas.microsoft.com/office/drawing/2014/main" id="{D23E59F4-B728-C004-B193-38930F46A9E4}"/>
              </a:ext>
            </a:extLst>
          </p:cNvPr>
          <p:cNvSpPr/>
          <p:nvPr/>
        </p:nvSpPr>
        <p:spPr>
          <a:xfrm>
            <a:off x="11553661" y="1343483"/>
            <a:ext cx="494522" cy="490747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별: 꼭짓점 5개 12">
            <a:extLst>
              <a:ext uri="{FF2B5EF4-FFF2-40B4-BE49-F238E27FC236}">
                <a16:creationId xmlns:a16="http://schemas.microsoft.com/office/drawing/2014/main" id="{B419378E-5400-10AA-9846-6808217C7692}"/>
              </a:ext>
            </a:extLst>
          </p:cNvPr>
          <p:cNvSpPr/>
          <p:nvPr/>
        </p:nvSpPr>
        <p:spPr>
          <a:xfrm>
            <a:off x="7527181" y="4080463"/>
            <a:ext cx="494522" cy="490747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7711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41EDA746-AFB6-9434-9ED3-770AEA22AEE5}"/>
              </a:ext>
            </a:extLst>
          </p:cNvPr>
          <p:cNvCxnSpPr/>
          <p:nvPr/>
        </p:nvCxnSpPr>
        <p:spPr>
          <a:xfrm>
            <a:off x="444413" y="910719"/>
            <a:ext cx="11032240" cy="0"/>
          </a:xfrm>
          <a:prstGeom prst="line">
            <a:avLst/>
          </a:prstGeom>
          <a:ln w="63500">
            <a:gradFill flip="none" rotWithShape="1">
              <a:gsLst>
                <a:gs pos="10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95000"/>
                    <a:lumOff val="5000"/>
                  </a:schemeClr>
                </a:gs>
                <a:gs pos="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204">
            <a:extLst>
              <a:ext uri="{FF2B5EF4-FFF2-40B4-BE49-F238E27FC236}">
                <a16:creationId xmlns:a16="http://schemas.microsoft.com/office/drawing/2014/main" id="{E45F4D25-87C0-1F03-D52B-4EA648A9D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78" y="325944"/>
            <a:ext cx="90721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latinLnBrk="1" hangingPunct="1"/>
            <a:r>
              <a:rPr lang="en-US" altLang="ko-KR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 4. </a:t>
            </a:r>
            <a:r>
              <a:rPr lang="ko-KR" altLang="en-US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합격확인 </a:t>
            </a:r>
            <a:r>
              <a:rPr lang="en-US" altLang="ko-KR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ko-KR" altLang="en-US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수험표 출력 </a:t>
            </a:r>
            <a:r>
              <a:rPr lang="en-US" altLang="ko-KR" sz="3200" b="1">
                <a:solidFill>
                  <a:srgbClr val="0E37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" pitchFamily="50" charset="-127"/>
                <a:ea typeface="나눔고딕" pitchFamily="50" charset="-127"/>
              </a:rPr>
              <a:t>(3) </a:t>
            </a:r>
            <a:endParaRPr lang="ko-KR" altLang="en-US" sz="4400" b="1">
              <a:solidFill>
                <a:srgbClr val="0E37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86D447E8-D4E6-99A7-1421-CA944FE34555}"/>
              </a:ext>
            </a:extLst>
          </p:cNvPr>
          <p:cNvSpPr/>
          <p:nvPr/>
        </p:nvSpPr>
        <p:spPr>
          <a:xfrm>
            <a:off x="749300" y="1315617"/>
            <a:ext cx="10693400" cy="3788227"/>
          </a:xfrm>
          <a:prstGeom prst="rect">
            <a:avLst/>
          </a:prstGeom>
          <a:solidFill>
            <a:srgbClr val="531E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E1AE62-55E2-3C27-2D19-76872A2C863C}"/>
              </a:ext>
            </a:extLst>
          </p:cNvPr>
          <p:cNvSpPr txBox="1"/>
          <p:nvPr/>
        </p:nvSpPr>
        <p:spPr>
          <a:xfrm>
            <a:off x="870317" y="1495129"/>
            <a:ext cx="10232010" cy="3097141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◆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수험표는 꼭 수험번호가 나오면 출력해야합니다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. (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보통 영재</a:t>
            </a:r>
            <a:endParaRPr lang="en-US" altLang="ko-KR" sz="2800" b="1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FF00"/>
              </a:solidFill>
              <a:effectLst/>
              <a:latin typeface="맑은 고딕"/>
              <a:ea typeface="맑은 고딕"/>
            </a:endParaRPr>
          </a:p>
          <a:p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    성검사 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latin typeface="맑은 고딕"/>
                <a:ea typeface="맑은 고딕"/>
              </a:rPr>
              <a:t>2~3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latin typeface="맑은 고딕"/>
                <a:ea typeface="맑은 고딕"/>
              </a:rPr>
              <a:t>일전 수험번호 발급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latin typeface="맑은 고딕"/>
                <a:ea typeface="맑은 고딕"/>
              </a:rPr>
              <a:t>)</a:t>
            </a:r>
          </a:p>
          <a:p>
            <a:endParaRPr lang="en-US" altLang="ko-KR" sz="2800" b="1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FF00"/>
              </a:solidFill>
              <a:effectLst/>
              <a:latin typeface="맑은 고딕"/>
              <a:ea typeface="맑은 고딕"/>
            </a:endParaRPr>
          </a:p>
          <a:p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◆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최종합격 학생은 보호자와 함께 입학동의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(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학업서약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,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개인정</a:t>
            </a:r>
            <a:endParaRPr lang="en-US" altLang="ko-KR" sz="2800" b="1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FF00"/>
              </a:solidFill>
              <a:effectLst/>
              <a:latin typeface="맑은 고딕"/>
              <a:ea typeface="맑은 고딕"/>
            </a:endParaRPr>
          </a:p>
          <a:p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latin typeface="맑은 고딕"/>
                <a:ea typeface="맑은 고딕"/>
              </a:rPr>
              <a:t>    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보제공동의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)</a:t>
            </a:r>
            <a:r>
              <a:rPr lang="ko-KR" altLang="en-US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를 해야합니다</a:t>
            </a:r>
            <a:r>
              <a:rPr lang="en-US" altLang="ko-KR" sz="2800" b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00"/>
                </a:solidFill>
                <a:effectLst/>
                <a:latin typeface="맑은 고딕"/>
                <a:ea typeface="맑은 고딕"/>
              </a:rPr>
              <a:t>.</a:t>
            </a:r>
          </a:p>
          <a:p>
            <a:endParaRPr lang="en-US" altLang="ko-KR" sz="2800" b="1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FF00"/>
              </a:solidFill>
              <a:latin typeface="맑은 고딕"/>
              <a:ea typeface="맑은 고딕"/>
            </a:endParaRPr>
          </a:p>
          <a:p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FF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53844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209</Words>
  <Application>Microsoft Office PowerPoint</Application>
  <PresentationFormat>와이드스크린</PresentationFormat>
  <Paragraphs>25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2" baseType="lpstr">
      <vt:lpstr>나눔고딕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moondaejin01</dc:creator>
  <cp:lastModifiedBy>moondaejin01</cp:lastModifiedBy>
  <cp:revision>2</cp:revision>
  <dcterms:created xsi:type="dcterms:W3CDTF">2022-08-19T01:25:42Z</dcterms:created>
  <dcterms:modified xsi:type="dcterms:W3CDTF">2022-08-29T00:35:49Z</dcterms:modified>
</cp:coreProperties>
</file>