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342" r:id="rId4"/>
    <p:sldId id="259" r:id="rId5"/>
    <p:sldId id="303" r:id="rId6"/>
    <p:sldId id="386" r:id="rId7"/>
    <p:sldId id="308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4" r:id="rId17"/>
    <p:sldId id="405" r:id="rId18"/>
    <p:sldId id="403" r:id="rId19"/>
    <p:sldId id="372" r:id="rId20"/>
    <p:sldId id="276" r:id="rId21"/>
    <p:sldId id="312" r:id="rId22"/>
    <p:sldId id="292" r:id="rId23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25"/>
      <p:bold r:id="rId26"/>
    </p:embeddedFont>
    <p:embeddedFont>
      <p:font typeface="안동엄마까투리" panose="020B0600000101010101" pitchFamily="50" charset="-127"/>
      <p:regular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2BE"/>
    <a:srgbClr val="387D96"/>
    <a:srgbClr val="6A5442"/>
    <a:srgbClr val="A3846A"/>
    <a:srgbClr val="E3AA54"/>
    <a:srgbClr val="F0D09C"/>
    <a:srgbClr val="9BD7EF"/>
    <a:srgbClr val="E5F5FB"/>
    <a:srgbClr val="F9ECD7"/>
    <a:srgbClr val="F8E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6" autoAdjust="0"/>
    <p:restoredTop sz="94645" autoAdjust="0"/>
  </p:normalViewPr>
  <p:slideViewPr>
    <p:cSldViewPr>
      <p:cViewPr varScale="1">
        <p:scale>
          <a:sx n="84" d="100"/>
          <a:sy n="84" d="100"/>
        </p:scale>
        <p:origin x="-1325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3330E-BE13-4831-8C70-B09A8581963B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3585B-1E8C-4049-A62B-A1B6F9E7DF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86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24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177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99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83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52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72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2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38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29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9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274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94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78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2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15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66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79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21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54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15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B993-20C4-4A66-92D5-7BFC1C3FDAFF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55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2020-04-29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8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PSrFR0KvpY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naver.com/main/read.nhn?mode=LSD&amp;mid=sec&amp;sid1=105&amp;oid=001&amp;aid=0006394125" TargetMode="External"/><Relationship Id="rId2" Type="http://schemas.openxmlformats.org/officeDocument/2006/relationships/hyperlink" Target="https://youtu.be/zo1-nsafYUU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UEB-dAmpyc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d6fNSvr25k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q0MX5wQtBA" TargetMode="External"/><Relationship Id="rId2" Type="http://schemas.openxmlformats.org/officeDocument/2006/relationships/hyperlink" Target="https://youtu.be/b9E8YH48yck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198370"/>
            <a:ext cx="5112568" cy="101566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4000" spc="-150" dirty="0">
              <a:solidFill>
                <a:srgbClr val="9BD7EF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55BCE3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1403648" y="1530506"/>
            <a:ext cx="432048" cy="534300"/>
            <a:chOff x="1907704" y="2617598"/>
            <a:chExt cx="432048" cy="534300"/>
          </a:xfrm>
        </p:grpSpPr>
        <p:cxnSp>
          <p:nvCxnSpPr>
            <p:cNvPr id="9" name="직선 연결선 8"/>
            <p:cNvCxnSpPr/>
            <p:nvPr/>
          </p:nvCxnSpPr>
          <p:spPr>
            <a:xfrm flipV="1">
              <a:off x="1907704" y="2617598"/>
              <a:ext cx="432048" cy="523370"/>
            </a:xfrm>
            <a:prstGeom prst="line">
              <a:avLst/>
            </a:prstGeom>
            <a:ln w="19050">
              <a:solidFill>
                <a:srgbClr val="387D96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flipV="1">
              <a:off x="1971328" y="2708920"/>
              <a:ext cx="368424" cy="442978"/>
            </a:xfrm>
            <a:prstGeom prst="line">
              <a:avLst/>
            </a:prstGeom>
            <a:ln w="19050">
              <a:solidFill>
                <a:srgbClr val="387D96">
                  <a:alpha val="3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>
            <a:off x="5328993" y="4443970"/>
            <a:ext cx="440432" cy="523370"/>
            <a:chOff x="6651848" y="3409686"/>
            <a:chExt cx="440432" cy="523370"/>
          </a:xfrm>
        </p:grpSpPr>
        <p:cxnSp>
          <p:nvCxnSpPr>
            <p:cNvPr id="11" name="직선 연결선 10"/>
            <p:cNvCxnSpPr/>
            <p:nvPr/>
          </p:nvCxnSpPr>
          <p:spPr>
            <a:xfrm flipV="1">
              <a:off x="6660232" y="3409686"/>
              <a:ext cx="432048" cy="523370"/>
            </a:xfrm>
            <a:prstGeom prst="line">
              <a:avLst/>
            </a:prstGeom>
            <a:ln w="19050">
              <a:solidFill>
                <a:srgbClr val="387D96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6651848" y="3418070"/>
              <a:ext cx="368424" cy="442978"/>
            </a:xfrm>
            <a:prstGeom prst="line">
              <a:avLst/>
            </a:prstGeom>
            <a:ln w="19050">
              <a:solidFill>
                <a:srgbClr val="387D96">
                  <a:alpha val="3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28019"/>
            <a:ext cx="1125488" cy="11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976795" y="1828019"/>
            <a:ext cx="5670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spc="-15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알</a:t>
            </a:r>
            <a:r>
              <a:rPr lang="ko-KR" altLang="en-US" sz="4400" spc="-15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아두면 </a:t>
            </a:r>
            <a:r>
              <a:rPr lang="ko-KR" altLang="en-US" sz="4400" spc="-150" dirty="0" err="1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쓸</a:t>
            </a:r>
            <a:r>
              <a:rPr lang="ko-KR" altLang="en-US" sz="4400" spc="-150" dirty="0" err="1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데있는</a:t>
            </a:r>
            <a:r>
              <a:rPr lang="ko-KR" altLang="en-US" sz="4400" spc="-15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4400" spc="-150" dirty="0">
              <a:solidFill>
                <a:srgbClr val="9BD7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-15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신</a:t>
            </a:r>
            <a:r>
              <a:rPr lang="ko-KR" altLang="en-US" sz="4400" spc="-15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기하고 </a:t>
            </a:r>
            <a:r>
              <a:rPr lang="ko-KR" altLang="en-US" sz="4400" spc="-150" dirty="0" smtClean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잡</a:t>
            </a:r>
            <a:r>
              <a:rPr lang="ko-KR" altLang="en-US" sz="4400" spc="-150" dirty="0" smtClean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다한</a:t>
            </a:r>
            <a:endParaRPr lang="en-US" altLang="ko-KR" sz="4400" spc="-150" dirty="0" smtClean="0">
              <a:solidFill>
                <a:srgbClr val="9BD7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-150" dirty="0" smtClean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사</a:t>
            </a:r>
            <a:r>
              <a:rPr lang="ko-KR" altLang="en-US" sz="4400" spc="-15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회</a:t>
            </a:r>
            <a:r>
              <a:rPr lang="ko-KR" altLang="en-US" sz="4400" spc="-150" dirty="0" smtClean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4400" spc="-150" dirty="0">
              <a:solidFill>
                <a:srgbClr val="9BD7EF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13" name="Picture 2" descr="C:\Users\Geonho\Desktop\KakaoTalk_20200408_144434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89" y1="52812" x2="51389" y2="52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4535522" y="1847332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21"/>
          <p:cNvGrpSpPr/>
          <p:nvPr/>
        </p:nvGrpSpPr>
        <p:grpSpPr>
          <a:xfrm>
            <a:off x="3779912" y="2165509"/>
            <a:ext cx="5207770" cy="3423732"/>
            <a:chOff x="673427" y="2483223"/>
            <a:chExt cx="7797145" cy="1891553"/>
          </a:xfrm>
        </p:grpSpPr>
        <p:sp>
          <p:nvSpPr>
            <p:cNvPr id="21" name="모서리가 둥근 직사각형 12"/>
            <p:cNvSpPr/>
            <p:nvPr/>
          </p:nvSpPr>
          <p:spPr>
            <a:xfrm>
              <a:off x="730670" y="2519082"/>
              <a:ext cx="7739902" cy="1855694"/>
            </a:xfrm>
            <a:prstGeom prst="roundRect">
              <a:avLst>
                <a:gd name="adj" fmla="val 6448"/>
              </a:avLst>
            </a:prstGeom>
            <a:solidFill>
              <a:srgbClr val="6F980A"/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endParaRPr lang="ko-KR" altLang="en-US" b="1"/>
            </a:p>
          </p:txBody>
        </p:sp>
        <p:sp>
          <p:nvSpPr>
            <p:cNvPr id="22" name="모서리가 둥근 직사각형 13"/>
            <p:cNvSpPr/>
            <p:nvPr/>
          </p:nvSpPr>
          <p:spPr>
            <a:xfrm>
              <a:off x="673427" y="2483223"/>
              <a:ext cx="7752322" cy="1815891"/>
            </a:xfrm>
            <a:prstGeom prst="roundRect">
              <a:avLst>
                <a:gd name="adj" fmla="val 6562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38100" h="12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lnSpc>
                  <a:spcPct val="80000"/>
                </a:lnSpc>
                <a:buSzPct val="80000"/>
                <a:defRPr/>
              </a:pPr>
              <a:endParaRPr lang="ko-KR" altLang="en-US" b="1">
                <a:solidFill>
                  <a:schemeClr val="lt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146814" y="1368166"/>
            <a:ext cx="6513418" cy="548666"/>
          </a:xfrm>
          <a:prstGeom prst="roundRect">
            <a:avLst>
              <a:gd name="adj" fmla="val 50000"/>
            </a:avLst>
          </a:prstGeom>
          <a:solidFill>
            <a:srgbClr val="A38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1.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위상과 조직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2360" y="204809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p.42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36104" y="204809"/>
            <a:ext cx="7308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분쟁을 해결하는 법원과 헌법 재판소</a:t>
            </a:r>
            <a:endParaRPr lang="en-US" altLang="ko-KR" sz="2800" dirty="0" smtClean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02. 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는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무엇을 하는 기관일까</a:t>
            </a:r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위상과 조직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54955" y="2132856"/>
            <a:ext cx="2360860" cy="4197085"/>
          </a:xfrm>
          <a:prstGeom prst="rect">
            <a:avLst/>
          </a:prstGeom>
        </p:spPr>
      </p:pic>
      <p:sp>
        <p:nvSpPr>
          <p:cNvPr id="23" name="직사각형 19"/>
          <p:cNvSpPr/>
          <p:nvPr/>
        </p:nvSpPr>
        <p:spPr>
          <a:xfrm>
            <a:off x="3777167" y="2470072"/>
            <a:ext cx="51805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◀ 헌법 수호자의 상 </a:t>
            </a:r>
          </a:p>
          <a:p>
            <a:pPr lvl="0">
              <a:defRPr/>
            </a:pP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lvl="0" algn="just">
              <a:defRPr/>
            </a:pP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오른손으로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진리와 평등을 상징하는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기록과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저울을 안고, 왼손으로 자유를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구속하는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쇠사슬을 절단하는 모습을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하여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질서의 유지와 진리 추구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및  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정의를 구현하는 인물상이다.</a:t>
            </a:r>
          </a:p>
        </p:txBody>
      </p:sp>
    </p:spTree>
    <p:extLst>
      <p:ext uri="{BB962C8B-B14F-4D97-AF65-F5344CB8AC3E}">
        <p14:creationId xmlns:p14="http://schemas.microsoft.com/office/powerpoint/2010/main" val="18004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146814" y="1368166"/>
            <a:ext cx="6513418" cy="548666"/>
          </a:xfrm>
          <a:prstGeom prst="roundRect">
            <a:avLst>
              <a:gd name="adj" fmla="val 50000"/>
            </a:avLst>
          </a:prstGeom>
          <a:solidFill>
            <a:srgbClr val="A38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역할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2360" y="204809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p.43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815" y="2123564"/>
            <a:ext cx="85130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위헌 법률 심판</a:t>
            </a: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4076" y="2790210"/>
            <a:ext cx="77957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: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법원에서 재판에 적용되는 법률이 헌법에 위반되는지를</a:t>
            </a: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판단하는 심판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6104" y="204809"/>
            <a:ext cx="7308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분쟁을 해결하는 법원과 헌법 재판소</a:t>
            </a:r>
            <a:endParaRPr lang="en-US" altLang="ko-KR" sz="2800" dirty="0" smtClean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02. 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는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무엇을 하는 기관일까</a:t>
            </a:r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역할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674" y="4139788"/>
            <a:ext cx="759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헌법재판소 </a:t>
            </a:r>
            <a:r>
              <a:rPr lang="en-US" altLang="ko-KR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“</a:t>
            </a: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낙태죄 처벌 조항 </a:t>
            </a:r>
            <a:r>
              <a:rPr lang="ko-KR" altLang="en-US" dirty="0" err="1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헌법불합치</a:t>
            </a:r>
            <a:r>
              <a:rPr lang="en-US" altLang="ko-KR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” </a:t>
            </a:r>
            <a:r>
              <a:rPr lang="en-US" altLang="ko-KR" dirty="0">
                <a:latin typeface="안동엄마까투리" panose="020B0600000101010101" pitchFamily="50" charset="-127"/>
                <a:ea typeface="안동엄마까투리" panose="020B0600000101010101" pitchFamily="50" charset="-127"/>
                <a:hlinkClick r:id="rId2"/>
              </a:rPr>
              <a:t>https://youtu.be/6PSrFR0KvpY</a:t>
            </a:r>
            <a:endParaRPr lang="ko-KR" altLang="en-US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60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146814" y="1368166"/>
            <a:ext cx="6513418" cy="548666"/>
          </a:xfrm>
          <a:prstGeom prst="roundRect">
            <a:avLst>
              <a:gd name="adj" fmla="val 50000"/>
            </a:avLst>
          </a:prstGeom>
          <a:solidFill>
            <a:srgbClr val="A38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역할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2360" y="204809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p.43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815" y="2123564"/>
            <a:ext cx="85130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(2)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소원 심판</a:t>
            </a: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4076" y="2790210"/>
            <a:ext cx="67473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: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국가 기관의 행위가 시민의 기본권을 침해할 때</a:t>
            </a: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 행위의 위헌 여부를 판단하는 심판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6104" y="204809"/>
            <a:ext cx="7308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분쟁을 해결하는 법원과 헌법 재판소</a:t>
            </a:r>
            <a:endParaRPr lang="en-US" altLang="ko-KR" sz="2800" dirty="0" smtClean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02. 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는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무엇을 하는 기관일까</a:t>
            </a:r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역할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075" y="3998941"/>
            <a:ext cx="613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010</a:t>
            </a: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번호와 헌법 소원 심판</a:t>
            </a:r>
            <a:r>
              <a:rPr lang="en-US" altLang="ko-KR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: </a:t>
            </a:r>
            <a:r>
              <a:rPr lang="en-US" altLang="ko-KR" dirty="0">
                <a:latin typeface="안동엄마까투리" panose="020B0600000101010101" pitchFamily="50" charset="-127"/>
                <a:ea typeface="안동엄마까투리" panose="020B0600000101010101" pitchFamily="50" charset="-127"/>
                <a:hlinkClick r:id="rId2"/>
              </a:rPr>
              <a:t>https://youtu.be/zo1-nsafYUU</a:t>
            </a:r>
            <a:endParaRPr lang="ko-KR" altLang="en-US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084" y="4623061"/>
            <a:ext cx="1110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헌재</a:t>
            </a:r>
            <a:r>
              <a:rPr lang="en-US" altLang="ko-KR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dirty="0" err="1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방통위</a:t>
            </a: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상대 </a:t>
            </a:r>
            <a:r>
              <a:rPr lang="ko-KR" altLang="en-US" dirty="0" err="1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헌서</a:t>
            </a: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각하</a:t>
            </a:r>
            <a:r>
              <a:rPr lang="en-US" altLang="ko-KR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·</a:t>
            </a: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기각 번호통합 필요성 인정</a:t>
            </a:r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dirty="0">
                <a:latin typeface="안동엄마까투리" panose="020B0600000101010101" pitchFamily="50" charset="-127"/>
                <a:ea typeface="안동엄마까투리" panose="020B0600000101010101" pitchFamily="50" charset="-127"/>
                <a:hlinkClick r:id="rId3"/>
              </a:rPr>
              <a:t>https://news.naver.com/main/read.nhn?mode=LSD&amp;mid=sec&amp;sid1=105&amp;oid=001&amp;aid=0006394125</a:t>
            </a:r>
            <a:endParaRPr lang="ko-KR" altLang="en-US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67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146814" y="1368166"/>
            <a:ext cx="6513418" cy="548666"/>
          </a:xfrm>
          <a:prstGeom prst="roundRect">
            <a:avLst>
              <a:gd name="adj" fmla="val 50000"/>
            </a:avLst>
          </a:prstGeom>
          <a:solidFill>
            <a:srgbClr val="A38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역할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2360" y="204809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p.43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815" y="2123564"/>
            <a:ext cx="85130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(3)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정당 해산 심판</a:t>
            </a: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4076" y="2790210"/>
            <a:ext cx="7263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: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정당이 민주적 기본 질서에 어긋나는 목적이 있거나</a:t>
            </a: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그러한 활동을 할 때 그 해산 여부를 판단하는 심판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6104" y="204809"/>
            <a:ext cx="7308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분쟁을 해결하는 법원과 헌법 재판소</a:t>
            </a:r>
            <a:endParaRPr lang="en-US" altLang="ko-KR" sz="2800" dirty="0" smtClean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02. 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는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무엇을 하는 기관일까</a:t>
            </a:r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역할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25475" y="4043856"/>
            <a:ext cx="3818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안동엄마까투리" panose="020B0600000101010101" pitchFamily="50" charset="-127"/>
                <a:ea typeface="안동엄마까투리" panose="020B0600000101010101" pitchFamily="50" charset="-127"/>
                <a:hlinkClick r:id="rId2"/>
              </a:rPr>
              <a:t>https://youtu.be/sUEB-dAmpyc</a:t>
            </a:r>
            <a:endParaRPr lang="ko-KR" altLang="en-US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67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146814" y="1368166"/>
            <a:ext cx="6513418" cy="548666"/>
          </a:xfrm>
          <a:prstGeom prst="roundRect">
            <a:avLst>
              <a:gd name="adj" fmla="val 50000"/>
            </a:avLst>
          </a:prstGeom>
          <a:solidFill>
            <a:srgbClr val="A38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역할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2360" y="204809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p.43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815" y="2123564"/>
            <a:ext cx="85130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(4)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권한 쟁의 심판</a:t>
            </a: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4076" y="2790210"/>
            <a:ext cx="6784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: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국가 기관 간 권한에 대한 다툼이 발생할 때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 권한이 누구에게 있는지를 판단하는 심판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6104" y="204809"/>
            <a:ext cx="7308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분쟁을 해결하는 법원과 헌법 재판소</a:t>
            </a:r>
            <a:endParaRPr lang="en-US" altLang="ko-KR" sz="2800" dirty="0" smtClean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02. 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는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무엇을 하는 기관일까</a:t>
            </a:r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역할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60" y="3573016"/>
            <a:ext cx="676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‘</a:t>
            </a: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청년 수당</a:t>
            </a:r>
            <a:r>
              <a:rPr lang="en-US" altLang="ko-KR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’ </a:t>
            </a: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정부</a:t>
            </a:r>
            <a:r>
              <a:rPr lang="en-US" altLang="ko-KR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-</a:t>
            </a:r>
            <a:r>
              <a:rPr lang="ko-KR" altLang="en-US" dirty="0" err="1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지자체</a:t>
            </a: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dirty="0" err="1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법적다툼</a:t>
            </a: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비화 </a:t>
            </a:r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://youtu.be/Rd6fNSvr25k</a:t>
            </a:r>
            <a:endParaRPr lang="ko-KR" altLang="en-US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67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146814" y="1368166"/>
            <a:ext cx="6513418" cy="548666"/>
          </a:xfrm>
          <a:prstGeom prst="roundRect">
            <a:avLst>
              <a:gd name="adj" fmla="val 50000"/>
            </a:avLst>
          </a:prstGeom>
          <a:solidFill>
            <a:srgbClr val="A38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역할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2360" y="204809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p.43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815" y="2123564"/>
            <a:ext cx="85130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(5)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탄핵 심판</a:t>
            </a: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4076" y="2790210"/>
            <a:ext cx="5705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: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대통령 등 고위 공무원의 파면 여부 심판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6104" y="204809"/>
            <a:ext cx="7308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분쟁을 해결하는 법원과 헌법 재판소</a:t>
            </a:r>
            <a:endParaRPr lang="en-US" altLang="ko-KR" sz="2800" dirty="0" smtClean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02. 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는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무엇을 하는 기관일까</a:t>
            </a:r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역할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60" y="3573016"/>
            <a:ext cx="7487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‘</a:t>
            </a: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피청구인 박근혜</a:t>
            </a:r>
            <a:r>
              <a:rPr lang="en-US" altLang="ko-KR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’…</a:t>
            </a: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헌재</a:t>
            </a:r>
            <a:r>
              <a:rPr lang="en-US" altLang="ko-KR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탄핵심판 시작 </a:t>
            </a:r>
            <a:r>
              <a:rPr lang="en-US" altLang="ko-KR" dirty="0">
                <a:latin typeface="안동엄마까투리" panose="020B0600000101010101" pitchFamily="50" charset="-127"/>
                <a:ea typeface="안동엄마까투리" panose="020B0600000101010101" pitchFamily="50" charset="-127"/>
                <a:hlinkClick r:id="rId2"/>
              </a:rPr>
              <a:t>https://youtu.be/b9E8YH48yck</a:t>
            </a:r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헌재 탄핵 인용</a:t>
            </a:r>
            <a:r>
              <a:rPr lang="en-US" altLang="ko-KR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…</a:t>
            </a: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박근혜 대통령 파면 </a:t>
            </a:r>
            <a:r>
              <a:rPr lang="en-US" altLang="ko-KR" dirty="0">
                <a:latin typeface="안동엄마까투리" panose="020B0600000101010101" pitchFamily="50" charset="-127"/>
                <a:ea typeface="안동엄마까투리" panose="020B0600000101010101" pitchFamily="50" charset="-127"/>
                <a:hlinkClick r:id="rId3"/>
              </a:rPr>
              <a:t>https://youtu.be/lq0MX5wQtBA</a:t>
            </a:r>
            <a:endParaRPr lang="ko-KR" altLang="en-US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47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2360" y="204809"/>
            <a:ext cx="1074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p.44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36104" y="204809"/>
            <a:ext cx="7308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분쟁을 해결하는 법원과 헌법 재판소</a:t>
            </a:r>
            <a:endParaRPr lang="en-US" altLang="ko-KR" sz="2800" dirty="0" smtClean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02. 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는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무엇을 하는 기관일까</a:t>
            </a:r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삼권 분립의 완성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3" y="1484784"/>
            <a:ext cx="38481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7043" y="1488677"/>
            <a:ext cx="4804520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&lt;</a:t>
            </a:r>
            <a:r>
              <a:rPr lang="ko-KR" altLang="en-US" sz="20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권력 분립 원리의 정립</a:t>
            </a:r>
            <a:r>
              <a:rPr lang="en-US" altLang="ko-KR" sz="20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&gt;</a:t>
            </a:r>
          </a:p>
          <a:p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몽테스키외</a:t>
            </a:r>
            <a:r>
              <a:rPr lang="en-US" altLang="ko-KR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: </a:t>
            </a: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삼권 분립 사상을 주장한 인물</a:t>
            </a:r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영국으로부터 독립하며 새로운 정부 형태를 </a:t>
            </a:r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구상하던 미국에 강한 영향을 미쳐 미국 헌법에</a:t>
            </a:r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구현</a:t>
            </a:r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프랑스의 인간과 시민의 권리 선언</a:t>
            </a:r>
            <a:endParaRPr lang="en-US" altLang="ko-KR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  </a:t>
            </a:r>
            <a:r>
              <a:rPr lang="ko-KR" altLang="en-US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제</a:t>
            </a:r>
            <a:r>
              <a:rPr lang="en-US" altLang="ko-KR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16</a:t>
            </a:r>
            <a:r>
              <a:rPr lang="ko-KR" altLang="en-US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조</a:t>
            </a:r>
            <a:r>
              <a:rPr lang="en-US" altLang="ko-KR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권리가 보장되지 않고</a:t>
            </a:r>
            <a:r>
              <a:rPr lang="en-US" altLang="ko-KR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권력이 분립되지</a:t>
            </a:r>
            <a:endParaRPr lang="en-US" altLang="ko-KR" dirty="0" smtClean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  </a:t>
            </a:r>
            <a:r>
              <a:rPr lang="ko-KR" altLang="en-US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아니한 사회는 헌법을 갖고 있지 아니한 것이다</a:t>
            </a:r>
            <a:r>
              <a:rPr lang="en-US" altLang="ko-KR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 후 많은 국가의 헌법에 영향 </a:t>
            </a:r>
            <a:endParaRPr lang="ko-KR" altLang="en-US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68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2360" y="204809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p.45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36104" y="204809"/>
            <a:ext cx="7308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분쟁을 해결하는 법원과 헌법 재판소</a:t>
            </a:r>
            <a:endParaRPr lang="en-US" altLang="ko-KR" sz="2800" dirty="0" smtClean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02. 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는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무엇을 하는 기관일까</a:t>
            </a:r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삼권 분립의 완성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15546" y="1343582"/>
            <a:ext cx="6949420" cy="55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 smtClean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rgbClr val="55BCE3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12360" y="204809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p.43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407" y="1916832"/>
            <a:ext cx="8630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&lt;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역사 속의 헌법 재판 신문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&gt;</a:t>
            </a: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우리나라 역사 속에서 의미가</a:t>
            </a: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있는 헌법 재판을 주제로</a:t>
            </a: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신문 만들기</a:t>
            </a: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" name="AutoShape 2" descr="Presentation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2" descr="Kids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36104" y="204809"/>
            <a:ext cx="7308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분쟁을 해결하는 법원과 헌법 재판소</a:t>
            </a:r>
            <a:endParaRPr lang="en-US" altLang="ko-KR" sz="2800" dirty="0" smtClean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02. 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는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무엇을 하는 기관일까</a:t>
            </a:r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활동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5122" name="Picture 2" descr="newspaper circle blue icon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9" y="1700808"/>
            <a:ext cx="3526395" cy="352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3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7E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915816" y="2060848"/>
            <a:ext cx="3384376" cy="3384376"/>
            <a:chOff x="2627784" y="1556792"/>
            <a:chExt cx="3888432" cy="3888432"/>
          </a:xfrm>
        </p:grpSpPr>
        <p:sp>
          <p:nvSpPr>
            <p:cNvPr id="21" name="타원 20"/>
            <p:cNvSpPr/>
            <p:nvPr/>
          </p:nvSpPr>
          <p:spPr>
            <a:xfrm>
              <a:off x="2627784" y="1556792"/>
              <a:ext cx="3888432" cy="3888432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 w="15875">
              <a:solidFill>
                <a:srgbClr val="52A2B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rgbClr val="9BD7EF"/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endParaRPr>
            </a:p>
          </p:txBody>
        </p:sp>
        <p:sp>
          <p:nvSpPr>
            <p:cNvPr id="4" name="타원 3"/>
            <p:cNvSpPr/>
            <p:nvPr/>
          </p:nvSpPr>
          <p:spPr>
            <a:xfrm>
              <a:off x="2771800" y="1700808"/>
              <a:ext cx="3600399" cy="3600399"/>
            </a:xfrm>
            <a:prstGeom prst="ellipse">
              <a:avLst/>
            </a:prstGeom>
            <a:solidFill>
              <a:schemeClr val="bg1">
                <a:alpha val="76000"/>
              </a:schemeClr>
            </a:solidFill>
            <a:ln w="9525">
              <a:solidFill>
                <a:srgbClr val="52A2B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71600" y="209800"/>
            <a:ext cx="68407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pc="300">
                <a:solidFill>
                  <a:srgbClr val="387D96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defRPr>
            </a:lvl1pPr>
          </a:lstStyle>
          <a:p>
            <a:r>
              <a:rPr lang="ko-KR" altLang="en-US" sz="2800" spc="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오늘 수업 한마디로</a:t>
            </a:r>
            <a:endParaRPr lang="en-US" altLang="ko-KR" sz="2800" spc="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200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정리</a:t>
            </a:r>
            <a:endParaRPr lang="en-US" altLang="ko-KR" sz="20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spc="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endParaRPr lang="ko-KR" altLang="en-US" sz="4800" spc="-15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2998982"/>
            <a:ext cx="30243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오</a:t>
            </a:r>
            <a:r>
              <a:rPr lang="ko-KR" altLang="en-US" sz="440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늘</a:t>
            </a:r>
            <a:r>
              <a:rPr lang="ko-KR" altLang="en-US" sz="4400" dirty="0" smtClean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수업</a:t>
            </a:r>
            <a:endParaRPr lang="en-US" altLang="ko-KR" sz="4400" dirty="0">
              <a:solidFill>
                <a:srgbClr val="F0D0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ctr"/>
            <a:r>
              <a:rPr lang="en-US" altLang="ko-KR" sz="4800" spc="30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4400" spc="30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한마디로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016" y="5602143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32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위상</a:t>
            </a:r>
            <a:endParaRPr lang="ko-KR" altLang="en-US" sz="32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5582833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32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역할</a:t>
            </a:r>
            <a:endParaRPr lang="ko-KR" altLang="en-US" sz="32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15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-1116632" y="1700808"/>
            <a:ext cx="6048672" cy="6048672"/>
          </a:xfrm>
          <a:prstGeom prst="ellipse">
            <a:avLst/>
          </a:prstGeom>
          <a:solidFill>
            <a:srgbClr val="9BD7E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2567439" y="332658"/>
            <a:ext cx="2508619" cy="2508619"/>
          </a:xfrm>
          <a:prstGeom prst="ellipse">
            <a:avLst/>
          </a:prstGeom>
          <a:solidFill>
            <a:srgbClr val="9BD7EF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119464" y="3960947"/>
            <a:ext cx="1800200" cy="1800200"/>
          </a:xfrm>
          <a:prstGeom prst="ellipse">
            <a:avLst/>
          </a:prstGeom>
          <a:solidFill>
            <a:srgbClr val="9BD7E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612160" y="2132856"/>
            <a:ext cx="1128192" cy="1128192"/>
          </a:xfrm>
          <a:prstGeom prst="ellipse">
            <a:avLst/>
          </a:prstGeom>
          <a:solidFill>
            <a:srgbClr val="9BD7E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948264" y="403042"/>
            <a:ext cx="792088" cy="792088"/>
          </a:xfrm>
          <a:prstGeom prst="ellipse">
            <a:avLst/>
          </a:prstGeom>
          <a:solidFill>
            <a:srgbClr val="9BD7E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-26776" y="9197"/>
            <a:ext cx="9170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지난 시간에는</a:t>
            </a:r>
            <a:r>
              <a:rPr lang="en-US" altLang="ko-KR" sz="4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endParaRPr lang="en-US" altLang="ko-KR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743076"/>
            <a:ext cx="8352927" cy="19002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>
              <a:defRPr/>
            </a:pP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Q.</a:t>
            </a: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다음 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&lt;보기&gt;에서 법원의 기능에 해당하는 것을 고르시오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marL="457200" indent="-457200">
              <a:lnSpc>
                <a:spcPct val="120000"/>
              </a:lnSpc>
              <a:defRPr/>
            </a:pP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214414" y="2532961"/>
            <a:ext cx="6929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&lt;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보기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&gt;</a:t>
            </a:r>
          </a:p>
          <a:p>
            <a:pPr algn="just">
              <a:defRPr/>
            </a:pPr>
            <a:r>
              <a:rPr lang="ko-KR" altLang="ko-KR" sz="28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ㄱ</a:t>
            </a:r>
            <a:r>
              <a:rPr lang="ko-KR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탄핵 심판권</a:t>
            </a:r>
          </a:p>
          <a:p>
            <a:pPr algn="just">
              <a:defRPr/>
            </a:pPr>
            <a:r>
              <a:rPr lang="ko-KR" altLang="ko-KR" sz="28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ㄴ</a:t>
            </a:r>
            <a:r>
              <a:rPr lang="ko-KR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명령·규칙 심사권</a:t>
            </a:r>
          </a:p>
          <a:p>
            <a:pPr algn="just">
              <a:defRPr/>
            </a:pPr>
            <a:r>
              <a:rPr lang="ko-KR" altLang="ko-KR" sz="28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ㄷ</a:t>
            </a:r>
            <a:r>
              <a:rPr lang="ko-KR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헌법 개정안 </a:t>
            </a:r>
            <a:r>
              <a:rPr lang="ko-KR" altLang="ko-KR" sz="28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발의권</a:t>
            </a:r>
            <a:endParaRPr lang="ko-KR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just">
              <a:defRPr/>
            </a:pPr>
            <a:r>
              <a:rPr lang="ko-KR" altLang="ko-KR" sz="28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ㄹ</a:t>
            </a:r>
            <a:r>
              <a:rPr lang="ko-KR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가족 관계 </a:t>
            </a:r>
            <a:r>
              <a:rPr lang="ko-KR" altLang="ko-KR" sz="28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등록부에</a:t>
            </a:r>
            <a:r>
              <a:rPr lang="ko-KR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관한 업무</a:t>
            </a:r>
          </a:p>
          <a:p>
            <a:pPr algn="just">
              <a:defRPr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840979" y="2489662"/>
            <a:ext cx="7676356" cy="2377352"/>
          </a:xfrm>
          <a:prstGeom prst="roundRect">
            <a:avLst>
              <a:gd name="adj" fmla="val 19100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indent="180000" algn="ctr">
              <a:lnSpc>
                <a:spcPct val="120000"/>
              </a:lnSpc>
              <a:defRPr/>
            </a:pPr>
            <a:endParaRPr lang="ko-KR" altLang="en-US" sz="23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4139095" y="5195632"/>
            <a:ext cx="1297001" cy="70788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lvl="0">
              <a:defRPr/>
            </a:pPr>
            <a:r>
              <a:rPr lang="ko-KR" altLang="en-US" sz="4000" spc="-100" dirty="0" err="1" smtClean="0">
                <a:solidFill>
                  <a:srgbClr val="C000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ㄴ</a:t>
            </a:r>
            <a:r>
              <a:rPr lang="en-US" altLang="ko-KR" sz="4000" spc="-100" dirty="0" smtClean="0">
                <a:solidFill>
                  <a:srgbClr val="C000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4000" spc="-100" dirty="0" smtClean="0">
                <a:solidFill>
                  <a:srgbClr val="C000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ㄹ</a:t>
            </a:r>
            <a:endParaRPr lang="ko-KR" altLang="en-US" sz="4000" spc="-100" dirty="0">
              <a:solidFill>
                <a:srgbClr val="C000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00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7E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389746" y="1531306"/>
            <a:ext cx="4680520" cy="4576508"/>
            <a:chOff x="2627784" y="1556792"/>
            <a:chExt cx="3888432" cy="3888432"/>
          </a:xfrm>
        </p:grpSpPr>
        <p:sp>
          <p:nvSpPr>
            <p:cNvPr id="21" name="타원 20"/>
            <p:cNvSpPr/>
            <p:nvPr/>
          </p:nvSpPr>
          <p:spPr>
            <a:xfrm>
              <a:off x="2627784" y="1556792"/>
              <a:ext cx="3888432" cy="3888432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 w="15875">
              <a:solidFill>
                <a:srgbClr val="52A2B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rgbClr val="9BD7EF"/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endParaRPr>
            </a:p>
          </p:txBody>
        </p:sp>
        <p:sp>
          <p:nvSpPr>
            <p:cNvPr id="4" name="타원 3"/>
            <p:cNvSpPr/>
            <p:nvPr/>
          </p:nvSpPr>
          <p:spPr>
            <a:xfrm>
              <a:off x="2771800" y="1700808"/>
              <a:ext cx="3600399" cy="3600399"/>
            </a:xfrm>
            <a:prstGeom prst="ellipse">
              <a:avLst/>
            </a:prstGeom>
            <a:solidFill>
              <a:schemeClr val="bg1">
                <a:alpha val="76000"/>
              </a:schemeClr>
            </a:solidFill>
            <a:ln w="9525">
              <a:solidFill>
                <a:srgbClr val="52A2B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 smtClean="0">
                <a:solidFill>
                  <a:prstClr val="whit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4</a:t>
            </a:r>
            <a:endParaRPr lang="ko-KR" altLang="en-US" sz="4800" spc="-150" dirty="0">
              <a:solidFill>
                <a:prstClr val="whit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3099" y="3434838"/>
            <a:ext cx="4333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4400" dirty="0" smtClean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합리적인 선택의 필요성</a:t>
            </a:r>
            <a:r>
              <a:rPr lang="en-US" altLang="ko-KR" sz="4400" dirty="0" smtClean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  <a:endParaRPr lang="en-US" altLang="ko-KR" sz="4400" dirty="0">
              <a:solidFill>
                <a:srgbClr val="F0D0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011" y="196453"/>
            <a:ext cx="68407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pc="300">
                <a:solidFill>
                  <a:srgbClr val="387D96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defRPr>
            </a:lvl1pPr>
          </a:lstStyle>
          <a:p>
            <a:r>
              <a:rPr lang="ko-KR" altLang="en-US" sz="28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다음 시간에는 </a:t>
            </a:r>
            <a:endParaRPr lang="en-US" altLang="ko-KR" sz="28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2000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차시</a:t>
            </a:r>
            <a:r>
              <a:rPr lang="ko-KR" altLang="en-US" sz="2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예고</a:t>
            </a:r>
            <a:endParaRPr lang="en-US" altLang="ko-KR" sz="20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spc="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15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7E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132856"/>
            <a:ext cx="9144000" cy="252028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267744" y="2909339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여러</a:t>
            </a:r>
            <a:r>
              <a:rPr lang="ko-KR" altLang="en-US" sz="3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</a:t>
            </a:r>
            <a:r>
              <a:rPr lang="ko-KR" altLang="en-US" sz="32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의 소중한 </a:t>
            </a:r>
            <a:r>
              <a:rPr lang="ko-KR" altLang="en-US" sz="3200" spc="300" dirty="0" smtClean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오늘</a:t>
            </a:r>
            <a:r>
              <a:rPr lang="ko-KR" altLang="en-US" sz="32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을 </a:t>
            </a:r>
            <a:endParaRPr lang="en-US" altLang="ko-KR" sz="3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ctr"/>
            <a:r>
              <a:rPr lang="ko-KR" altLang="en-US" sz="3200" spc="600" dirty="0" smtClean="0">
                <a:solidFill>
                  <a:srgbClr val="52A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응원</a:t>
            </a:r>
            <a:r>
              <a:rPr lang="ko-KR" altLang="en-US" sz="320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합니다</a:t>
            </a:r>
            <a:r>
              <a:rPr lang="en-US" altLang="ko-KR" sz="320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46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-468560" y="1412776"/>
            <a:ext cx="6048672" cy="6048672"/>
          </a:xfrm>
          <a:prstGeom prst="ellipse">
            <a:avLst/>
          </a:prstGeom>
          <a:solidFill>
            <a:srgbClr val="9BD7E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2567439" y="332658"/>
            <a:ext cx="2508619" cy="2508619"/>
          </a:xfrm>
          <a:prstGeom prst="ellipse">
            <a:avLst/>
          </a:prstGeom>
          <a:solidFill>
            <a:srgbClr val="9BD7EF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119464" y="3960947"/>
            <a:ext cx="1800200" cy="1800200"/>
          </a:xfrm>
          <a:prstGeom prst="ellipse">
            <a:avLst/>
          </a:prstGeom>
          <a:solidFill>
            <a:srgbClr val="9BD7E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612160" y="2132856"/>
            <a:ext cx="1128192" cy="1128192"/>
          </a:xfrm>
          <a:prstGeom prst="ellipse">
            <a:avLst/>
          </a:prstGeom>
          <a:solidFill>
            <a:srgbClr val="9BD7E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948264" y="403042"/>
            <a:ext cx="792088" cy="792088"/>
          </a:xfrm>
          <a:prstGeom prst="ellipse">
            <a:avLst/>
          </a:prstGeom>
          <a:solidFill>
            <a:srgbClr val="9BD7E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2313453"/>
            <a:ext cx="84132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spc="60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Ⅱ</a:t>
            </a:r>
            <a:r>
              <a:rPr lang="en-US" altLang="ko-KR" sz="4400" spc="600" dirty="0" smtClean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  <a:r>
              <a:rPr lang="ko-KR" altLang="en-US" sz="4400" spc="600" dirty="0" smtClean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헌법과 국가 기관</a:t>
            </a:r>
            <a:endParaRPr lang="en-US" altLang="ko-KR" sz="4400" spc="600" dirty="0">
              <a:solidFill>
                <a:srgbClr val="F0D0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spc="-15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3600" spc="-15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3600" spc="-15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en-US" altLang="ko-KR" sz="3600" spc="-15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3600" spc="-15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분쟁을 해결하는 법원과 헌법 </a:t>
            </a:r>
            <a:r>
              <a:rPr lang="ko-KR" altLang="en-US" sz="3600" spc="-15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재판소</a:t>
            </a:r>
            <a:endParaRPr lang="en-US" altLang="ko-KR" sz="3600" spc="-150" dirty="0" smtClean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36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02</a:t>
            </a:r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재판소는 무엇을 하는 기관일까</a:t>
            </a:r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endParaRPr lang="ko-KR" altLang="en-US" sz="3600" spc="-150" dirty="0">
              <a:solidFill>
                <a:schemeClr val="tx1">
                  <a:lumMod val="75000"/>
                  <a:lumOff val="25000"/>
                </a:schemeClr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2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-468560" y="1412776"/>
            <a:ext cx="6048672" cy="6048672"/>
          </a:xfrm>
          <a:prstGeom prst="ellipse">
            <a:avLst/>
          </a:prstGeom>
          <a:solidFill>
            <a:srgbClr val="9BD7E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2567439" y="332658"/>
            <a:ext cx="2508619" cy="2508619"/>
          </a:xfrm>
          <a:prstGeom prst="ellipse">
            <a:avLst/>
          </a:prstGeom>
          <a:solidFill>
            <a:srgbClr val="9BD7EF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119464" y="3960947"/>
            <a:ext cx="1800200" cy="1800200"/>
          </a:xfrm>
          <a:prstGeom prst="ellipse">
            <a:avLst/>
          </a:prstGeom>
          <a:solidFill>
            <a:srgbClr val="9BD7E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612160" y="2132856"/>
            <a:ext cx="1128192" cy="1128192"/>
          </a:xfrm>
          <a:prstGeom prst="ellipse">
            <a:avLst/>
          </a:prstGeom>
          <a:solidFill>
            <a:srgbClr val="9BD7E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948264" y="403042"/>
            <a:ext cx="792088" cy="792088"/>
          </a:xfrm>
          <a:prstGeom prst="ellipse">
            <a:avLst/>
          </a:prstGeom>
          <a:solidFill>
            <a:srgbClr val="9BD7E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-26776" y="9197"/>
            <a:ext cx="93513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4400" spc="600" dirty="0">
              <a:solidFill>
                <a:srgbClr val="F0D0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4000" spc="-15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&lt;</a:t>
            </a:r>
            <a:r>
              <a:rPr lang="ko-KR" altLang="en-US" sz="4000" spc="-15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학습목표</a:t>
            </a:r>
            <a:r>
              <a:rPr lang="en-US" altLang="ko-KR" sz="4000" spc="-15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&gt;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ko-KR" altLang="en-US" sz="4000" spc="-15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헌법재판</a:t>
            </a:r>
            <a:r>
              <a:rPr lang="ko-KR" altLang="en-US" sz="4000" spc="-15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소</a:t>
            </a:r>
            <a:r>
              <a:rPr lang="ko-KR" altLang="en-US" sz="4000" spc="-15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의 위</a:t>
            </a:r>
            <a:r>
              <a:rPr lang="ko-KR" altLang="en-US" sz="4000" spc="-15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상</a:t>
            </a:r>
            <a:r>
              <a:rPr lang="ko-KR" altLang="en-US" sz="4000" spc="-15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과 역할을 설명할 수 있다</a:t>
            </a:r>
            <a:r>
              <a:rPr lang="en-US" altLang="ko-KR" sz="4000" spc="-15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204809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p.42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4" name="Picture 2" descr="[성명] 헌법재판소의 결정은 ‘박근혜 방송’ MBC에 대한 동시 탄핵이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67" y="1371903"/>
            <a:ext cx="5559178" cy="31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44016" y="4797152"/>
            <a:ext cx="88436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헌법재판소가 오늘</a:t>
            </a:r>
            <a:r>
              <a:rPr lang="en-US" altLang="ko-KR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(10</a:t>
            </a:r>
            <a:r>
              <a:rPr lang="ko-KR" altLang="en-US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일</a:t>
            </a:r>
            <a:r>
              <a:rPr lang="en-US" altLang="ko-KR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) </a:t>
            </a:r>
            <a:r>
              <a:rPr lang="ko-KR" altLang="en-US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오전 </a:t>
            </a:r>
            <a:r>
              <a:rPr lang="en-US" altLang="ko-KR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11</a:t>
            </a:r>
            <a:r>
              <a:rPr lang="ko-KR" altLang="en-US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시 서울 종로구 재동 헌재 </a:t>
            </a:r>
            <a:r>
              <a:rPr lang="en-US" altLang="ko-KR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r>
              <a:rPr lang="ko-KR" altLang="en-US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층 대심판정에서 열린 박 대통령 탄핵심판 사건을 재판관 </a:t>
            </a:r>
            <a:r>
              <a:rPr lang="en-US" altLang="ko-KR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8</a:t>
            </a:r>
            <a:r>
              <a:rPr lang="ko-KR" altLang="en-US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명 </a:t>
            </a:r>
            <a:r>
              <a:rPr lang="ko-KR" altLang="en-US" sz="2000" dirty="0" err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전원일치</a:t>
            </a:r>
            <a:r>
              <a:rPr lang="ko-KR" altLang="en-US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의견으로 </a:t>
            </a:r>
            <a:r>
              <a:rPr lang="en-US" altLang="ko-KR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"</a:t>
            </a:r>
            <a:r>
              <a:rPr lang="ko-KR" altLang="en-US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박 대통령을 파면한다</a:t>
            </a:r>
            <a:r>
              <a:rPr lang="en-US" altLang="ko-KR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"</a:t>
            </a:r>
            <a:r>
              <a:rPr lang="ko-KR" altLang="en-US" sz="2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고 선고했습니다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016" y="5949280"/>
            <a:ext cx="834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기사에서 볼 수 있는 헌법재판소의 특징은 무엇이 있을까요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??</a:t>
            </a:r>
            <a:endParaRPr lang="ko-KR" altLang="en-US" sz="28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104" y="204809"/>
            <a:ext cx="7308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분쟁을 해결하는 법원과 헌법 재판소</a:t>
            </a:r>
            <a:endParaRPr lang="en-US" altLang="ko-KR" sz="2800" dirty="0" smtClean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02. 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는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무엇을 하는 기관일까</a:t>
            </a:r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200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140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생각열기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84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146814" y="1368166"/>
            <a:ext cx="6513418" cy="548666"/>
          </a:xfrm>
          <a:prstGeom prst="roundRect">
            <a:avLst>
              <a:gd name="adj" fmla="val 50000"/>
            </a:avLst>
          </a:prstGeom>
          <a:solidFill>
            <a:srgbClr val="A38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1.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위상과 조직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2360" y="204809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p.42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815" y="2123564"/>
            <a:ext cx="85130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위상</a:t>
            </a: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4076" y="2790210"/>
            <a:ext cx="779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: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국가 기관이 헌법을 위반하면 그 위반을 선언하여 </a:t>
            </a: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헌법을 수호하고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국가 권력을 통제하며 국민의 기본권을</a:t>
            </a: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보호함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6104" y="204809"/>
            <a:ext cx="7308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분쟁을 해결하는 법원과 헌법 재판소</a:t>
            </a:r>
            <a:endParaRPr lang="en-US" altLang="ko-KR" sz="2800" dirty="0" smtClean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02. 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는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무엇을 하는 기관일까</a:t>
            </a:r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위상과 조직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2050" name="Picture 2" descr="https://post-phinf.pstatic.net/MjAxOTA0MTJfMjky/MDAxNTU1MDQ5NzA1NzA3.uU6M8QRsL3CLV7BTS8ndlCwCJ1pb1latvzVDq66HVfcg.heLafG7085DO5vCHr0qrk2uyZoquX0DP2YJPo7eJmQog.JPEG/%ED%97%8C%EB%B2%95%EC%9E%AC%ED%8C%90%EC%86%8C.jpg?type=w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94" y="4024102"/>
            <a:ext cx="5202832" cy="327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146814" y="1368166"/>
            <a:ext cx="6513418" cy="548666"/>
          </a:xfrm>
          <a:prstGeom prst="roundRect">
            <a:avLst>
              <a:gd name="adj" fmla="val 50000"/>
            </a:avLst>
          </a:prstGeom>
          <a:solidFill>
            <a:srgbClr val="A38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1.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위상과 조직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2360" y="204809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p.42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815" y="2123564"/>
            <a:ext cx="8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(2)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조직</a:t>
            </a: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4076" y="2816061"/>
            <a:ext cx="27494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구성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: </a:t>
            </a:r>
          </a:p>
          <a:p>
            <a:pPr marL="514350" indent="-514350">
              <a:buFont typeface="+mj-ea"/>
              <a:buAutoNum type="circleNumDbPlain"/>
            </a:pP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임기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:</a:t>
            </a:r>
          </a:p>
          <a:p>
            <a:pPr marL="514350" indent="-514350">
              <a:buFont typeface="+mj-ea"/>
              <a:buAutoNum type="circleNumDbPlain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재판소장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6104" y="204809"/>
            <a:ext cx="7308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분쟁을 해결하는 법원과 헌법 재판소</a:t>
            </a:r>
            <a:endParaRPr lang="en-US" altLang="ko-KR" sz="2800" dirty="0" smtClean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02. 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는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무엇을 하는 기관일까</a:t>
            </a:r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위상과 조직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4185" y="2816061"/>
            <a:ext cx="5944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법관의 자격을 가진 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9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명의 재판관으로 구성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675" y="3372961"/>
            <a:ext cx="6069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→대통령이 </a:t>
            </a:r>
            <a:r>
              <a:rPr lang="en-US" altLang="ko-KR" sz="2000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ko-KR" altLang="en-US" sz="2000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명 지명</a:t>
            </a:r>
            <a:r>
              <a:rPr lang="en-US" altLang="ko-KR" sz="2000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2000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국회가 </a:t>
            </a:r>
            <a:r>
              <a:rPr lang="en-US" altLang="ko-KR" sz="2000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ko-KR" altLang="en-US" sz="2000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명 선출</a:t>
            </a:r>
            <a:r>
              <a:rPr lang="en-US" altLang="ko-KR" sz="2000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</a:t>
            </a:r>
            <a:r>
              <a:rPr lang="ko-KR" altLang="en-US" sz="2000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대법원장 </a:t>
            </a:r>
            <a:r>
              <a:rPr lang="en-US" altLang="ko-KR" sz="2000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ko-KR" altLang="en-US" sz="2000" dirty="0" smtClean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명 지명 </a:t>
            </a:r>
            <a:endParaRPr lang="ko-KR" altLang="en-US" sz="200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4185" y="4077072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6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년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연임 가능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3151" y="4970496"/>
            <a:ext cx="4926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재판관 중 </a:t>
            </a:r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명을 국회의 동의를</a:t>
            </a:r>
            <a:endParaRPr lang="en-US" altLang="ko-KR" sz="2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얻어 대통령이 임명함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81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2360" y="204809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p.42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36104" y="204809"/>
            <a:ext cx="7308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분쟁을 해결하는 법원과 헌법 재판소</a:t>
            </a:r>
            <a:endParaRPr lang="en-US" altLang="ko-KR" sz="2800" dirty="0" smtClean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02. 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는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무엇을 하는 기관일까</a:t>
            </a:r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3074" name="Picture 2" descr="https://t1.daumcdn.net/cfile/tistory/23671736584A5C72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26" y="1026490"/>
            <a:ext cx="7111682" cy="53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45568" y="647089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2017</a:t>
            </a:r>
            <a:r>
              <a:rPr lang="ko-KR" altLang="en-US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년 자료</a:t>
            </a:r>
            <a:endParaRPr lang="ko-KR" altLang="en-US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90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21"/>
          <p:cNvGrpSpPr/>
          <p:nvPr/>
        </p:nvGrpSpPr>
        <p:grpSpPr>
          <a:xfrm>
            <a:off x="3779912" y="2165509"/>
            <a:ext cx="5207770" cy="3423732"/>
            <a:chOff x="673427" y="2483223"/>
            <a:chExt cx="7797145" cy="1891553"/>
          </a:xfrm>
        </p:grpSpPr>
        <p:sp>
          <p:nvSpPr>
            <p:cNvPr id="21" name="모서리가 둥근 직사각형 12"/>
            <p:cNvSpPr/>
            <p:nvPr/>
          </p:nvSpPr>
          <p:spPr>
            <a:xfrm>
              <a:off x="730670" y="2519082"/>
              <a:ext cx="7739902" cy="1855694"/>
            </a:xfrm>
            <a:prstGeom prst="roundRect">
              <a:avLst>
                <a:gd name="adj" fmla="val 6448"/>
              </a:avLst>
            </a:prstGeom>
            <a:solidFill>
              <a:srgbClr val="6F980A"/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endParaRPr lang="ko-KR" altLang="en-US" b="1"/>
            </a:p>
          </p:txBody>
        </p:sp>
        <p:sp>
          <p:nvSpPr>
            <p:cNvPr id="22" name="모서리가 둥근 직사각형 13"/>
            <p:cNvSpPr/>
            <p:nvPr/>
          </p:nvSpPr>
          <p:spPr>
            <a:xfrm>
              <a:off x="673427" y="2483223"/>
              <a:ext cx="7752322" cy="1815891"/>
            </a:xfrm>
            <a:prstGeom prst="roundRect">
              <a:avLst>
                <a:gd name="adj" fmla="val 6562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38100" h="12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lnSpc>
                  <a:spcPct val="80000"/>
                </a:lnSpc>
                <a:buSzPct val="80000"/>
                <a:defRPr/>
              </a:pPr>
              <a:endParaRPr lang="ko-KR" altLang="en-US" b="1">
                <a:solidFill>
                  <a:schemeClr val="lt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146814" y="1368166"/>
            <a:ext cx="6513418" cy="548666"/>
          </a:xfrm>
          <a:prstGeom prst="roundRect">
            <a:avLst>
              <a:gd name="adj" fmla="val 50000"/>
            </a:avLst>
          </a:prstGeom>
          <a:solidFill>
            <a:srgbClr val="A38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1. </a:t>
            </a:r>
            <a:r>
              <a:rPr lang="ko-KR" altLang="en-US" sz="2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위상과 조직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2360" y="204809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p.42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36104" y="204809"/>
            <a:ext cx="7308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28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분쟁을 해결하는 법원과 헌법 재판소</a:t>
            </a:r>
            <a:endParaRPr lang="en-US" altLang="ko-KR" sz="2800" dirty="0" smtClean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02. 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는</a:t>
            </a:r>
            <a:r>
              <a:rPr lang="ko-KR" altLang="en-US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무엇을 하는 기관일까</a:t>
            </a:r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2000" dirty="0" smtClean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 smtClean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헌법 재판소의 위상과 조직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317497" y="2199941"/>
            <a:ext cx="3384377" cy="3384377"/>
          </a:xfrm>
          <a:prstGeom prst="rect">
            <a:avLst/>
          </a:prstGeom>
        </p:spPr>
      </p:pic>
      <p:sp>
        <p:nvSpPr>
          <p:cNvPr id="19" name="직사각형 19"/>
          <p:cNvSpPr/>
          <p:nvPr/>
        </p:nvSpPr>
        <p:spPr>
          <a:xfrm>
            <a:off x="3880196" y="2285406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◀ 헌법 재판소 상징 문양 </a:t>
            </a:r>
          </a:p>
          <a:p>
            <a:pPr lvl="0">
              <a:defRPr/>
            </a:pP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lvl="0" algn="just">
              <a:defRPr/>
            </a:pP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초석과 기둥은, 헌법을 수호하여 국가의 근본을 굳게 지키고 든든하게 받쳐 주는 헌법 재판소를 상징한다. 또한 그 위의 빛이 확산되는 열린 문은, 국민의 기본권을 보장하여 민주주의를 실현하는 헌법 재판소를 상징한다.</a:t>
            </a:r>
          </a:p>
        </p:txBody>
      </p:sp>
    </p:spTree>
    <p:extLst>
      <p:ext uri="{BB962C8B-B14F-4D97-AF65-F5344CB8AC3E}">
        <p14:creationId xmlns:p14="http://schemas.microsoft.com/office/powerpoint/2010/main" val="28007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14201</TotalTime>
  <Words>909</Words>
  <Application>Microsoft Office PowerPoint</Application>
  <PresentationFormat>화면 슬라이드 쇼(4:3)</PresentationFormat>
  <Paragraphs>221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굴림</vt:lpstr>
      <vt:lpstr>Arial</vt:lpstr>
      <vt:lpstr>맑은 고딕</vt:lpstr>
      <vt:lpstr>a옛날목욕탕B</vt:lpstr>
      <vt:lpstr>안동엄마까투리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조예림</dc:creator>
  <cp:lastModifiedBy>Geonho</cp:lastModifiedBy>
  <cp:revision>518</cp:revision>
  <dcterms:created xsi:type="dcterms:W3CDTF">2016-04-04T22:45:45Z</dcterms:created>
  <dcterms:modified xsi:type="dcterms:W3CDTF">2020-04-29T01:14:07Z</dcterms:modified>
</cp:coreProperties>
</file>