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899"/>
    <p:restoredTop sz="94665"/>
  </p:normalViewPr>
  <p:slideViewPr>
    <p:cSldViewPr>
      <p:cViewPr varScale="1">
        <p:scale>
          <a:sx n="100" d="100"/>
          <a:sy n="100" d="100"/>
        </p:scale>
        <p:origin x="-1434" y="-90"/>
      </p:cViewPr>
      <p:guideLst>
        <p:guide orient="horz" pos="21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329_kh_01 copy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428868"/>
            <a:ext cx="7772400" cy="1028706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7030a0"/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457572"/>
            <a:ext cx="6400800" cy="471494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361A814F-397E-4155-80F1-3B5C679FB423}" type="datetime1">
              <a:rPr lang="ko-KR" altLang="en-US"/>
              <a:pPr lvl="0">
                <a:defRPr/>
              </a:pPr>
              <a:t>2017-09-05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C00E2B6-BE57-4FF5-BFBA-01DEF482A4B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361A814F-397E-4155-80F1-3B5C679FB423}" type="datetime1">
              <a:rPr lang="ko-KR" altLang="en-US"/>
              <a:pPr lvl="0">
                <a:defRPr/>
              </a:pPr>
              <a:t>2017-09-05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C00E2B6-BE57-4FF5-BFBA-01DEF482A4B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theme" Target="../theme/theme1.xml"  /><Relationship Id="rId4" Type="http://schemas.openxmlformats.org/officeDocument/2006/relationships/image" Target="../media/image2.jpeg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발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0329_kh_02 copy.jp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03199"/>
            <a:ext cx="8240486" cy="97245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59"/>
            <a:ext cx="8229600" cy="492922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92886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 b="0">
                <a:solidFill>
                  <a:srgbClr val="04305e"/>
                </a:solidFill>
                <a:latin typeface="+mn-lt"/>
                <a:ea typeface="+mn-ea"/>
              </a:defRPr>
            </a:lvl1pPr>
          </a:lstStyle>
          <a:p>
            <a:pPr lvl="0">
              <a:defRPr/>
            </a:pPr>
            <a:fld id="{195D4374-913C-496E-A6DD-D17A1F6B1CB7}" type="datetime1">
              <a:rPr lang="ko-KR" altLang="en-US"/>
              <a:pPr lvl="0">
                <a:defRPr/>
              </a:pPr>
              <a:t>2017-09-05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286512" y="6392886"/>
            <a:ext cx="240028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>
                <a:solidFill>
                  <a:srgbClr val="04305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505200" y="6392886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 b="0">
                <a:solidFill>
                  <a:srgbClr val="04305e"/>
                </a:solidFill>
                <a:latin typeface="+mn-lt"/>
                <a:ea typeface="+mn-ea"/>
              </a:defRPr>
            </a:lvl1pPr>
          </a:lstStyle>
          <a:p>
            <a:pPr lvl="0">
              <a:defRPr/>
            </a:pPr>
            <a:fld id="{ABABC1A5-C971-4648-AF51-14A9E07834F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600" kern="1200" dirty="0" smtClean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1" hangingPunct="1">
        <a:spcBef>
          <a:spcPct val="20000"/>
        </a:spcBef>
        <a:buClr>
          <a:schemeClr val="tx1"/>
        </a:buClr>
        <a:buFont typeface="한컴 윤고딕 230"/>
        <a:buChar char="◎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1" hangingPunct="1">
        <a:spcBef>
          <a:spcPct val="20000"/>
        </a:spcBef>
        <a:buClr>
          <a:schemeClr val="tx1"/>
        </a:buClr>
        <a:buFont typeface="한컴 윤고딕 230"/>
        <a:buChar char="◎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1" hangingPunct="1">
        <a:spcBef>
          <a:spcPct val="20000"/>
        </a:spcBef>
        <a:buClr>
          <a:schemeClr val="tx1"/>
        </a:buClr>
        <a:buFont typeface="한컴 윤고딕 230"/>
        <a:buChar char="◎"/>
        <a:defRPr sz="1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1" hangingPunct="1">
        <a:spcBef>
          <a:spcPct val="20000"/>
        </a:spcBef>
        <a:buClr>
          <a:schemeClr val="tx1"/>
        </a:buClr>
        <a:buFont typeface="한컴 윤고딕 230"/>
        <a:buChar char="○"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1" hangingPunct="1">
        <a:spcBef>
          <a:spcPct val="20000"/>
        </a:spcBef>
        <a:buClr>
          <a:schemeClr val="tx1"/>
        </a:buClr>
        <a:buFont typeface="한컴 윤고딕 230"/>
        <a:buChar char="○"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19250" indent="-276225" algn="l" defTabSz="914400" rtl="0" eaLnBrk="1" latinLnBrk="1" hangingPunct="1">
        <a:spcBef>
          <a:spcPct val="20000"/>
        </a:spcBef>
        <a:buClr>
          <a:srgbClr val="04305e"/>
        </a:buClr>
        <a:buFont typeface="한컴 윤고딕 230"/>
        <a:buChar char="○"/>
        <a:defRPr sz="1600" kern="1200">
          <a:solidFill>
            <a:srgbClr val="04305e"/>
          </a:solidFill>
          <a:latin typeface="+mn-lt"/>
          <a:ea typeface="+mn-ea"/>
          <a:cs typeface="+mn-cs"/>
        </a:defRPr>
      </a:lvl6pPr>
      <a:lvl7pPr marL="1885950" indent="-266700" algn="l" defTabSz="914400" rtl="0" eaLnBrk="1" latinLnBrk="1" hangingPunct="1">
        <a:spcBef>
          <a:spcPct val="20000"/>
        </a:spcBef>
        <a:buClr>
          <a:srgbClr val="04305e"/>
        </a:buClr>
        <a:buFont typeface="한컴 윤고딕 230"/>
        <a:buChar char="○"/>
        <a:defRPr sz="1600" kern="1200">
          <a:solidFill>
            <a:srgbClr val="04305e"/>
          </a:solidFill>
          <a:latin typeface="+mn-lt"/>
          <a:ea typeface="+mn-ea"/>
          <a:cs typeface="+mn-cs"/>
        </a:defRPr>
      </a:lvl7pPr>
      <a:lvl8pPr marL="2152650" indent="-266700" algn="l" defTabSz="914400" rtl="0" eaLnBrk="1" latinLnBrk="1" hangingPunct="1">
        <a:spcBef>
          <a:spcPct val="20000"/>
        </a:spcBef>
        <a:buClr>
          <a:srgbClr val="04305e"/>
        </a:buClr>
        <a:buFont typeface="한컴 윤고딕 230"/>
        <a:buChar char="○"/>
        <a:defRPr sz="1600" kern="1200">
          <a:solidFill>
            <a:srgbClr val="04305e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1" hangingPunct="1">
        <a:spcBef>
          <a:spcPct val="20000"/>
        </a:spcBef>
        <a:buClr>
          <a:srgbClr val="04305e"/>
        </a:buClr>
        <a:buFont typeface="한컴 윤고딕 230"/>
        <a:buChar char="○"/>
        <a:defRPr sz="1600" kern="1200">
          <a:solidFill>
            <a:srgbClr val="04305e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404664"/>
            <a:ext cx="7772400" cy="576064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ko-KR" sz="3600" u="sng">
                <a:solidFill>
                  <a:schemeClr val="tx1"/>
                </a:solidFill>
              </a:rPr>
              <a:t>Jigsaw Reading</a:t>
            </a:r>
            <a:br>
              <a:rPr lang="en-US" altLang="ko-KR" sz="3600">
                <a:solidFill>
                  <a:schemeClr val="tx1"/>
                </a:solidFill>
              </a:rPr>
            </a:br>
            <a:r>
              <a:rPr lang="en-US" altLang="ko-KR" sz="3600">
                <a:solidFill>
                  <a:schemeClr val="tx1"/>
                </a:solidFill>
              </a:rPr>
              <a:t>1. (5)</a:t>
            </a:r>
            <a:r>
              <a:rPr lang="ko-KR" altLang="en-US" sz="3600">
                <a:solidFill>
                  <a:schemeClr val="tx1"/>
                </a:solidFill>
              </a:rPr>
              <a:t>등분으로 독해할 부분을 나눈다</a:t>
            </a:r>
            <a:r>
              <a:rPr lang="en-US" altLang="ko-KR" sz="3600">
                <a:solidFill>
                  <a:schemeClr val="tx1"/>
                </a:solidFill>
              </a:rPr>
              <a:t>.</a:t>
            </a:r>
            <a:br>
              <a:rPr lang="en-US" altLang="ko-KR" sz="3600">
                <a:solidFill>
                  <a:schemeClr val="tx1"/>
                </a:solidFill>
              </a:rPr>
            </a:br>
            <a:r>
              <a:rPr lang="en-US" altLang="ko-KR" sz="3600">
                <a:solidFill>
                  <a:schemeClr val="tx1"/>
                </a:solidFill>
              </a:rPr>
              <a:t>2. </a:t>
            </a:r>
            <a:r>
              <a:rPr lang="ko-KR" altLang="en-US" sz="3600">
                <a:solidFill>
                  <a:schemeClr val="tx1"/>
                </a:solidFill>
              </a:rPr>
              <a:t>각자 </a:t>
            </a:r>
            <a:r>
              <a:rPr lang="en-US" altLang="ko-KR" sz="3600">
                <a:solidFill>
                  <a:schemeClr val="tx1"/>
                </a:solidFill>
              </a:rPr>
              <a:t>5</a:t>
            </a:r>
            <a:r>
              <a:rPr lang="ko-KR" altLang="en-US" sz="3600">
                <a:solidFill>
                  <a:schemeClr val="tx1"/>
                </a:solidFill>
              </a:rPr>
              <a:t>개의 부분 중 한 부분씩 맡는다</a:t>
            </a:r>
            <a:r>
              <a:rPr lang="en-US" altLang="ko-KR" sz="3600">
                <a:solidFill>
                  <a:schemeClr val="tx1"/>
                </a:solidFill>
              </a:rPr>
              <a:t>.</a:t>
            </a:r>
            <a:br>
              <a:rPr lang="en-US" altLang="ko-KR" sz="3600">
                <a:solidFill>
                  <a:schemeClr val="tx1"/>
                </a:solidFill>
              </a:rPr>
            </a:br>
            <a:r>
              <a:rPr lang="en-US" altLang="ko-KR" sz="3600">
                <a:solidFill>
                  <a:schemeClr val="tx1"/>
                </a:solidFill>
              </a:rPr>
              <a:t>3. </a:t>
            </a:r>
            <a:r>
              <a:rPr lang="ko-KR" altLang="en-US" sz="3600">
                <a:solidFill>
                  <a:schemeClr val="tx1"/>
                </a:solidFill>
              </a:rPr>
              <a:t>같은 부분을 맡은 사람끼리 새로운 조를 구성한다</a:t>
            </a:r>
            <a:r>
              <a:rPr lang="en-US" altLang="ko-KR" sz="3600">
                <a:solidFill>
                  <a:schemeClr val="tx1"/>
                </a:solidFill>
              </a:rPr>
              <a:t>.</a:t>
            </a:r>
            <a:br>
              <a:rPr lang="en-US" altLang="ko-KR" sz="3600">
                <a:solidFill>
                  <a:schemeClr val="tx1"/>
                </a:solidFill>
              </a:rPr>
            </a:br>
            <a:r>
              <a:rPr lang="en-US" altLang="ko-KR" sz="3600">
                <a:solidFill>
                  <a:schemeClr val="tx1"/>
                </a:solidFill>
              </a:rPr>
              <a:t>4. </a:t>
            </a:r>
            <a:r>
              <a:rPr lang="ko-KR" altLang="en-US" sz="3600">
                <a:solidFill>
                  <a:schemeClr val="tx1"/>
                </a:solidFill>
              </a:rPr>
              <a:t>새로운 조원끼리 독해 부분을 함께 공부한다</a:t>
            </a:r>
            <a:r>
              <a:rPr lang="en-US" altLang="ko-KR" sz="3600">
                <a:solidFill>
                  <a:schemeClr val="tx1"/>
                </a:solidFill>
              </a:rPr>
              <a:t>.(</a:t>
            </a:r>
            <a:r>
              <a:rPr lang="ko-KR" altLang="en-US" sz="3600">
                <a:solidFill>
                  <a:schemeClr val="tx1"/>
                </a:solidFill>
              </a:rPr>
              <a:t>독해</a:t>
            </a:r>
            <a:r>
              <a:rPr lang="en-US" altLang="ko-KR" sz="3600">
                <a:solidFill>
                  <a:schemeClr val="tx1"/>
                </a:solidFill>
              </a:rPr>
              <a:t>, </a:t>
            </a:r>
            <a:r>
              <a:rPr lang="ko-KR" altLang="en-US" sz="3600">
                <a:solidFill>
                  <a:schemeClr val="tx1"/>
                </a:solidFill>
              </a:rPr>
              <a:t>어법</a:t>
            </a:r>
            <a:r>
              <a:rPr lang="en-US" altLang="ko-KR" sz="3600">
                <a:solidFill>
                  <a:schemeClr val="tx1"/>
                </a:solidFill>
              </a:rPr>
              <a:t>, </a:t>
            </a:r>
            <a:r>
              <a:rPr lang="ko-KR" altLang="en-US" sz="3600">
                <a:solidFill>
                  <a:schemeClr val="tx1"/>
                </a:solidFill>
              </a:rPr>
              <a:t>어휘 등</a:t>
            </a:r>
            <a:r>
              <a:rPr lang="en-US" altLang="ko-KR" sz="3600">
                <a:solidFill>
                  <a:schemeClr val="tx1"/>
                </a:solidFill>
              </a:rPr>
              <a:t>)</a:t>
            </a:r>
            <a:br>
              <a:rPr lang="en-US" altLang="ko-KR" sz="3600">
                <a:solidFill>
                  <a:schemeClr val="tx1"/>
                </a:solidFill>
              </a:rPr>
            </a:br>
            <a:r>
              <a:rPr lang="en-US" altLang="ko-KR" sz="3600">
                <a:solidFill>
                  <a:schemeClr val="tx1"/>
                </a:solidFill>
              </a:rPr>
              <a:t>5. </a:t>
            </a:r>
            <a:r>
              <a:rPr lang="ko-KR" altLang="en-US" sz="3600">
                <a:solidFill>
                  <a:schemeClr val="tx1"/>
                </a:solidFill>
              </a:rPr>
              <a:t>다시 원래 조로 돌아와 배운 부분을 동료들과 공유한다</a:t>
            </a:r>
            <a:r>
              <a:rPr lang="en-US" altLang="ko-KR" sz="3600">
                <a:solidFill>
                  <a:schemeClr val="tx1"/>
                </a:solidFill>
              </a:rPr>
              <a:t>.</a:t>
            </a:r>
            <a:endParaRPr lang="en-US" altLang="ko-KR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순서도: 처리 4"/>
          <p:cNvSpPr/>
          <p:nvPr/>
        </p:nvSpPr>
        <p:spPr>
          <a:xfrm>
            <a:off x="5076056" y="5589240"/>
            <a:ext cx="1728192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3-7</a:t>
            </a:r>
            <a:r>
              <a:rPr lang="ko-KR" altLang="en-US"/>
              <a:t>반 팀 팀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123728" y="5301208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3-7</a:t>
            </a:r>
            <a:r>
              <a:rPr lang="ko-KR" altLang="en-US"/>
              <a:t>반 팀 전정기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모서리가 둥근 사각형 설명선 6"/>
          <p:cNvSpPr/>
          <p:nvPr/>
        </p:nvSpPr>
        <p:spPr>
          <a:xfrm>
            <a:off x="1619672" y="521064"/>
            <a:ext cx="1944216" cy="504056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/>
              <a:t>김진서</a:t>
            </a:r>
            <a:r>
              <a:rPr lang="en-US" altLang="ko-KR"/>
              <a:t>’s </a:t>
            </a:r>
            <a:r>
              <a:rPr lang="ko-KR" altLang="en-US"/>
              <a:t>정리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1106709"/>
            <a:ext cx="7772399" cy="4536567"/>
          </a:xfrm>
        </p:spPr>
        <p:txBody>
          <a:bodyPr/>
          <a:lstStyle/>
          <a:p>
            <a:pPr>
              <a:defRPr lang="ko-KR" altLang="en-US"/>
            </a:pPr>
            <a:r>
              <a:rPr lang="en-US" altLang="ko-KR" sz="6500"/>
              <a:t>My Comfort Food</a:t>
            </a:r>
            <a:endParaRPr lang="en-US" altLang="ko-KR" sz="6500"/>
          </a:p>
          <a:p>
            <a:pPr>
              <a:defRPr lang="ko-KR" altLang="en-US"/>
            </a:pPr>
            <a:r>
              <a:rPr lang="en-US" altLang="ko-KR" sz="5500"/>
              <a:t>Lesson. 2</a:t>
            </a:r>
            <a:endParaRPr lang="en-US" altLang="ko-KR" sz="5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0"/>
            <a:ext cx="8240486" cy="6335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/>
              <a:t>주요 어법 내용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6455" y="512675"/>
            <a:ext cx="8231088" cy="58326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2700">
                <a:solidFill>
                  <a:srgbClr val="000000"/>
                </a:solidFill>
              </a:rPr>
              <a:t>1.</a:t>
            </a:r>
            <a:r>
              <a:rPr lang="ko-KR" altLang="en-US" sz="2700">
                <a:solidFill>
                  <a:srgbClr val="000000"/>
                </a:solidFill>
              </a:rPr>
              <a:t> </a:t>
            </a:r>
            <a:r>
              <a:rPr lang="en-US" altLang="ko-KR" sz="2700">
                <a:solidFill>
                  <a:srgbClr val="000000"/>
                </a:solidFill>
              </a:rPr>
              <a:t>P34. 1</a:t>
            </a:r>
            <a:r>
              <a:rPr lang="ko-KR" altLang="en-US" sz="2700">
                <a:solidFill>
                  <a:srgbClr val="000000"/>
                </a:solidFill>
              </a:rPr>
              <a:t>번째 줄 </a:t>
            </a:r>
            <a:r>
              <a:rPr lang="en-US" altLang="ko-KR" sz="2700">
                <a:solidFill>
                  <a:srgbClr val="000000"/>
                </a:solidFill>
              </a:rPr>
              <a:t>-</a:t>
            </a:r>
            <a:r>
              <a:rPr lang="ko-KR" altLang="en-US" sz="2700">
                <a:solidFill>
                  <a:srgbClr val="000000"/>
                </a:solidFill>
              </a:rPr>
              <a:t> </a:t>
            </a:r>
            <a:r>
              <a:rPr lang="en-US" altLang="ko-KR" sz="2700">
                <a:solidFill>
                  <a:srgbClr val="000000"/>
                </a:solidFill>
              </a:rPr>
              <a:t>7</a:t>
            </a:r>
            <a:r>
              <a:rPr lang="ko-KR" altLang="en-US" sz="2700">
                <a:solidFill>
                  <a:srgbClr val="000000"/>
                </a:solidFill>
              </a:rPr>
              <a:t>번째 줄</a:t>
            </a:r>
            <a:r>
              <a:rPr lang="en-US" altLang="ko-KR" sz="2700">
                <a:solidFill>
                  <a:srgbClr val="000000"/>
                </a:solidFill>
              </a:rPr>
              <a:t>:</a:t>
            </a:r>
            <a:r>
              <a:rPr lang="ko-KR" altLang="en-US" sz="2700">
                <a:solidFill>
                  <a:srgbClr val="000000"/>
                </a:solidFill>
              </a:rPr>
              <a:t> 관계대명사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사역동사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endParaRPr lang="ko-KR" altLang="en-US" sz="270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ko-KR" altLang="en-US" sz="2700">
                <a:solidFill>
                  <a:srgbClr val="000000"/>
                </a:solidFill>
              </a:rPr>
              <a:t>   숙어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간접의문문 </a:t>
            </a:r>
            <a:r>
              <a:rPr lang="en-US" altLang="ko-KR" sz="2700">
                <a:solidFill>
                  <a:srgbClr val="ff0000"/>
                </a:solidFill>
              </a:rPr>
              <a:t>(</a:t>
            </a:r>
            <a:r>
              <a:rPr lang="ko-KR" altLang="en-US" sz="2700">
                <a:solidFill>
                  <a:srgbClr val="ff0000"/>
                </a:solidFill>
              </a:rPr>
              <a:t>난이도 中</a:t>
            </a:r>
            <a:r>
              <a:rPr lang="en-US" altLang="ko-KR" sz="2700">
                <a:solidFill>
                  <a:srgbClr val="ff0000"/>
                </a:solidFill>
              </a:rPr>
              <a:t>)</a:t>
            </a:r>
            <a:endParaRPr lang="en-US" altLang="ko-KR" sz="2700">
              <a:solidFill>
                <a:srgbClr val="000000"/>
              </a:solidFill>
            </a:endParaRPr>
          </a:p>
          <a:p>
            <a:pPr>
              <a:defRPr/>
            </a:pPr>
            <a:endParaRPr lang="en-US" altLang="ko-KR" sz="270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sz="2700">
                <a:solidFill>
                  <a:srgbClr val="000000"/>
                </a:solidFill>
              </a:rPr>
              <a:t>2.</a:t>
            </a:r>
            <a:r>
              <a:rPr lang="ko-KR" altLang="en-US" sz="2700">
                <a:solidFill>
                  <a:srgbClr val="000000"/>
                </a:solidFill>
              </a:rPr>
              <a:t> </a:t>
            </a:r>
            <a:r>
              <a:rPr lang="en-US" altLang="ko-KR" sz="2700">
                <a:solidFill>
                  <a:srgbClr val="000000"/>
                </a:solidFill>
              </a:rPr>
              <a:t>P34.Jessica from USA: this </a:t>
            </a:r>
            <a:r>
              <a:rPr lang="ko-KR" altLang="en-US" sz="2700">
                <a:solidFill>
                  <a:srgbClr val="000000"/>
                </a:solidFill>
              </a:rPr>
              <a:t>가 가르키는것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숙어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</a:t>
            </a:r>
            <a:r>
              <a:rPr lang="en-US" altLang="ko-KR" sz="2700">
                <a:solidFill>
                  <a:srgbClr val="000000"/>
                </a:solidFill>
              </a:rPr>
              <a:t>so that/ make</a:t>
            </a:r>
            <a:r>
              <a:rPr lang="ko-KR" altLang="en-US" sz="2700">
                <a:solidFill>
                  <a:srgbClr val="000000"/>
                </a:solidFill>
              </a:rPr>
              <a:t>의 쓰임</a:t>
            </a:r>
            <a:r>
              <a:rPr lang="en-US" altLang="ko-KR" sz="2700">
                <a:solidFill>
                  <a:srgbClr val="000000"/>
                </a:solidFill>
              </a:rPr>
              <a:t>(</a:t>
            </a:r>
            <a:r>
              <a:rPr lang="ko-KR" altLang="en-US" sz="2700">
                <a:solidFill>
                  <a:srgbClr val="000000"/>
                </a:solidFill>
              </a:rPr>
              <a:t>사역동사</a:t>
            </a:r>
            <a:r>
              <a:rPr lang="en-US" altLang="ko-KR" sz="2700">
                <a:solidFill>
                  <a:srgbClr val="000000"/>
                </a:solidFill>
              </a:rPr>
              <a:t>?)</a:t>
            </a:r>
            <a:r>
              <a:rPr lang="ko-KR" altLang="en-US" sz="2700">
                <a:solidFill>
                  <a:srgbClr val="000000"/>
                </a:solidFill>
              </a:rPr>
              <a:t> </a:t>
            </a:r>
            <a:r>
              <a:rPr lang="en-US" altLang="ko-KR" sz="2700">
                <a:solidFill>
                  <a:srgbClr val="ff0000"/>
                </a:solidFill>
              </a:rPr>
              <a:t>(</a:t>
            </a:r>
            <a:r>
              <a:rPr lang="ko-KR" altLang="en-US" sz="2700">
                <a:solidFill>
                  <a:srgbClr val="ff0000"/>
                </a:solidFill>
              </a:rPr>
              <a:t>난이도 下</a:t>
            </a:r>
            <a:r>
              <a:rPr lang="en-US" altLang="ko-KR" sz="2700">
                <a:solidFill>
                  <a:srgbClr val="ff0000"/>
                </a:solidFill>
              </a:rPr>
              <a:t>)</a:t>
            </a:r>
            <a:endParaRPr lang="en-US" altLang="ko-KR" sz="2700">
              <a:solidFill>
                <a:srgbClr val="000000"/>
              </a:solidFill>
            </a:endParaRPr>
          </a:p>
          <a:p>
            <a:pPr>
              <a:defRPr/>
            </a:pPr>
            <a:endParaRPr lang="en-US" altLang="ko-KR" sz="270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sz="2700">
                <a:solidFill>
                  <a:srgbClr val="000000"/>
                </a:solidFill>
              </a:rPr>
              <a:t>3.</a:t>
            </a:r>
            <a:r>
              <a:rPr lang="ko-KR" altLang="en-US" sz="2700">
                <a:solidFill>
                  <a:srgbClr val="000000"/>
                </a:solidFill>
              </a:rPr>
              <a:t> </a:t>
            </a:r>
            <a:r>
              <a:rPr lang="en-US" altLang="ko-KR" sz="2700">
                <a:solidFill>
                  <a:srgbClr val="000000"/>
                </a:solidFill>
              </a:rPr>
              <a:t>P35. Maria from Brazil: </a:t>
            </a:r>
            <a:r>
              <a:rPr lang="ko-KR" altLang="en-US" sz="2700">
                <a:solidFill>
                  <a:srgbClr val="000000"/>
                </a:solidFill>
              </a:rPr>
              <a:t>관계대명사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동격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최상급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수여동사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</a:t>
            </a:r>
            <a:r>
              <a:rPr lang="en-US" altLang="ko-KR" sz="2700">
                <a:solidFill>
                  <a:srgbClr val="000000"/>
                </a:solidFill>
              </a:rPr>
              <a:t>to </a:t>
            </a:r>
            <a:r>
              <a:rPr lang="ko-KR" altLang="en-US" sz="2700">
                <a:solidFill>
                  <a:srgbClr val="000000"/>
                </a:solidFill>
              </a:rPr>
              <a:t>부정사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사역동사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</a:t>
            </a:r>
            <a:r>
              <a:rPr lang="en-US" altLang="ko-KR" sz="2700">
                <a:solidFill>
                  <a:srgbClr val="000000"/>
                </a:solidFill>
              </a:rPr>
              <a:t>every time</a:t>
            </a:r>
            <a:r>
              <a:rPr lang="ko-KR" altLang="en-US" sz="2700">
                <a:solidFill>
                  <a:srgbClr val="000000"/>
                </a:solidFill>
              </a:rPr>
              <a:t>의미 </a:t>
            </a:r>
            <a:r>
              <a:rPr lang="en-US" altLang="ko-KR" sz="2700">
                <a:solidFill>
                  <a:srgbClr val="ff0000"/>
                </a:solidFill>
              </a:rPr>
              <a:t>(</a:t>
            </a:r>
            <a:r>
              <a:rPr lang="ko-KR" altLang="en-US" sz="2700">
                <a:solidFill>
                  <a:srgbClr val="ff0000"/>
                </a:solidFill>
              </a:rPr>
              <a:t>上</a:t>
            </a:r>
            <a:r>
              <a:rPr lang="en-US" altLang="ko-KR" sz="2700">
                <a:solidFill>
                  <a:srgbClr val="ff0000"/>
                </a:solidFill>
              </a:rPr>
              <a:t>)</a:t>
            </a:r>
            <a:endParaRPr lang="en-US" altLang="ko-KR" sz="2700">
              <a:solidFill>
                <a:srgbClr val="000000"/>
              </a:solidFill>
            </a:endParaRPr>
          </a:p>
          <a:p>
            <a:pPr>
              <a:defRPr/>
            </a:pPr>
            <a:endParaRPr lang="en-US" altLang="ko-KR" sz="270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sz="2700">
                <a:solidFill>
                  <a:srgbClr val="000000"/>
                </a:solidFill>
              </a:rPr>
              <a:t>4.</a:t>
            </a:r>
            <a:r>
              <a:rPr lang="ko-KR" altLang="en-US" sz="2700">
                <a:solidFill>
                  <a:srgbClr val="000000"/>
                </a:solidFill>
              </a:rPr>
              <a:t> </a:t>
            </a:r>
            <a:r>
              <a:rPr lang="en-US" altLang="ko-KR" sz="2700">
                <a:solidFill>
                  <a:srgbClr val="000000"/>
                </a:solidFill>
              </a:rPr>
              <a:t>P36. Simon from France: </a:t>
            </a:r>
            <a:r>
              <a:rPr lang="ko-KR" altLang="en-US" sz="2700">
                <a:solidFill>
                  <a:srgbClr val="000000"/>
                </a:solidFill>
              </a:rPr>
              <a:t>관계대명사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</a:t>
            </a:r>
            <a:r>
              <a:rPr lang="en-US" altLang="ko-KR" sz="2700">
                <a:solidFill>
                  <a:srgbClr val="000000"/>
                </a:solidFill>
              </a:rPr>
              <a:t>as</a:t>
            </a:r>
            <a:r>
              <a:rPr lang="ko-KR" altLang="en-US" sz="2700">
                <a:solidFill>
                  <a:srgbClr val="000000"/>
                </a:solidFill>
              </a:rPr>
              <a:t>의미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endParaRPr lang="ko-KR" altLang="en-US" sz="270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ko-KR" altLang="en-US" sz="2700">
                <a:solidFill>
                  <a:srgbClr val="000000"/>
                </a:solidFill>
              </a:rPr>
              <a:t> 수여동사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숙어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</a:t>
            </a:r>
            <a:r>
              <a:rPr lang="en-US" altLang="ko-KR" sz="2700">
                <a:solidFill>
                  <a:srgbClr val="000000"/>
                </a:solidFill>
              </a:rPr>
              <a:t>every time</a:t>
            </a:r>
            <a:r>
              <a:rPr lang="ko-KR" altLang="en-US" sz="2700">
                <a:solidFill>
                  <a:srgbClr val="000000"/>
                </a:solidFill>
              </a:rPr>
              <a:t>의미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사역동사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</a:t>
            </a:r>
            <a:r>
              <a:rPr lang="en-US" altLang="ko-KR" sz="2700">
                <a:solidFill>
                  <a:srgbClr val="000000"/>
                </a:solidFill>
              </a:rPr>
              <a:t>so that</a:t>
            </a:r>
            <a:r>
              <a:rPr lang="ko-KR" altLang="en-US" sz="2700">
                <a:solidFill>
                  <a:srgbClr val="000000"/>
                </a:solidFill>
              </a:rPr>
              <a:t>의미</a:t>
            </a:r>
            <a:endParaRPr lang="ko-KR" altLang="en-US" sz="270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ko-KR" altLang="en-US" sz="2700">
                <a:solidFill>
                  <a:srgbClr val="000000"/>
                </a:solidFill>
              </a:rPr>
              <a:t> </a:t>
            </a:r>
            <a:r>
              <a:rPr lang="en-US" altLang="ko-KR" sz="2700">
                <a:solidFill>
                  <a:srgbClr val="ff0000"/>
                </a:solidFill>
              </a:rPr>
              <a:t>(</a:t>
            </a:r>
            <a:r>
              <a:rPr lang="ko-KR" altLang="en-US" sz="2700">
                <a:solidFill>
                  <a:srgbClr val="ff0000"/>
                </a:solidFill>
              </a:rPr>
              <a:t>난이도 最上</a:t>
            </a:r>
            <a:r>
              <a:rPr lang="en-US" altLang="ko-KR" sz="2700">
                <a:solidFill>
                  <a:srgbClr val="ff0000"/>
                </a:solidFill>
              </a:rPr>
              <a:t>)</a:t>
            </a:r>
            <a:endParaRPr lang="en-US" altLang="ko-KR" sz="270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ko-KR" sz="2700">
                <a:solidFill>
                  <a:srgbClr val="000000"/>
                </a:solidFill>
              </a:rPr>
              <a:t>5. P37. </a:t>
            </a:r>
            <a:r>
              <a:rPr lang="ko-KR" altLang="en-US" sz="2700">
                <a:solidFill>
                  <a:srgbClr val="000000"/>
                </a:solidFill>
              </a:rPr>
              <a:t>레시피 전체</a:t>
            </a:r>
            <a:r>
              <a:rPr lang="en-US" altLang="ko-KR" sz="2700">
                <a:solidFill>
                  <a:srgbClr val="000000"/>
                </a:solidFill>
              </a:rPr>
              <a:t>:</a:t>
            </a:r>
            <a:r>
              <a:rPr lang="ko-KR" altLang="en-US" sz="2700">
                <a:solidFill>
                  <a:srgbClr val="000000"/>
                </a:solidFill>
              </a:rPr>
              <a:t> 사역동사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ko-KR" altLang="en-US" sz="2700">
                <a:solidFill>
                  <a:srgbClr val="000000"/>
                </a:solidFill>
              </a:rPr>
              <a:t> </a:t>
            </a:r>
            <a:r>
              <a:rPr lang="en-US" altLang="ko-KR" sz="2700">
                <a:solidFill>
                  <a:srgbClr val="000000"/>
                </a:solidFill>
              </a:rPr>
              <a:t>mixture, mix </a:t>
            </a:r>
            <a:r>
              <a:rPr lang="ko-KR" altLang="en-US" sz="2700">
                <a:solidFill>
                  <a:srgbClr val="000000"/>
                </a:solidFill>
              </a:rPr>
              <a:t>의미</a:t>
            </a:r>
            <a:r>
              <a:rPr lang="en-US" altLang="ko-KR" sz="2700">
                <a:solidFill>
                  <a:srgbClr val="000000"/>
                </a:solidFill>
              </a:rPr>
              <a:t>/</a:t>
            </a:r>
            <a:r>
              <a:rPr lang="en-US" altLang="ko-KR" sz="2700">
                <a:solidFill>
                  <a:srgbClr val="ff0000"/>
                </a:solidFill>
              </a:rPr>
              <a:t>(</a:t>
            </a:r>
            <a:r>
              <a:rPr lang="ko-KR" altLang="en-US" sz="2700">
                <a:solidFill>
                  <a:srgbClr val="ff0000"/>
                </a:solidFill>
              </a:rPr>
              <a:t>中</a:t>
            </a:r>
            <a:r>
              <a:rPr lang="en-US" altLang="ko-KR" sz="2700">
                <a:solidFill>
                  <a:srgbClr val="ff0000"/>
                </a:solidFill>
              </a:rPr>
              <a:t>)</a:t>
            </a:r>
            <a:endParaRPr lang="en-US" altLang="ko-KR" sz="27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발전">
  <a:themeElements>
    <a:clrScheme name="발전">
      <a:dk1>
        <a:srgbClr val="2c1c5a"/>
      </a:dk1>
      <a:lt1>
        <a:sysClr val="window" lastClr="ffffff"/>
      </a:lt1>
      <a:dk2>
        <a:srgbClr val="595496"/>
      </a:dk2>
      <a:lt2>
        <a:srgbClr val="f4f2f5"/>
      </a:lt2>
      <a:accent1>
        <a:srgbClr val="72d0cc"/>
      </a:accent1>
      <a:accent2>
        <a:srgbClr val="4ea1be"/>
      </a:accent2>
      <a:accent3>
        <a:srgbClr val="3961b9"/>
      </a:accent3>
      <a:accent4>
        <a:srgbClr val="7254c8"/>
      </a:accent4>
      <a:accent5>
        <a:srgbClr val="9b3f9b"/>
      </a:accent5>
      <a:accent6>
        <a:srgbClr val="b783b8"/>
      </a:accent6>
      <a:hlink>
        <a:srgbClr val="c89812"/>
      </a:hlink>
      <a:folHlink>
        <a:srgbClr val="46b337"/>
      </a:folHlink>
    </a:clrScheme>
    <a:fontScheme name="발전">
      <a:majorFont>
        <a:latin typeface="Tahoma"/>
        <a:ea typeface="한컴 윤고딕 240"/>
        <a:cs typeface=""/>
      </a:majorFont>
      <a:minorFont>
        <a:latin typeface="Tahoma"/>
        <a:ea typeface="한컴 윤고딕 230"/>
        <a:cs typeface=""/>
      </a:minorFont>
    </a:fontScheme>
    <a:fmtScheme name="발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114</ep:Words>
  <ep:PresentationFormat>화면 슬라이드 쇼(4:3)</ep:PresentationFormat>
  <ep:Paragraphs>15</ep:Paragraphs>
  <ep:Slides>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발전</vt:lpstr>
      <vt:lpstr>Jigsaw Reading 1. (5)등분으로 독해할 부분을 나눈다. 2. 각자 5개의 부분 중 한 부분씩 맡는다. 3. 같은 부분을 맡은 사람끼리 새로운 조를 구성한다. 4. 새로운 조원끼리 독해 부분을 함께 공부한다.(독해, 어법, 어휘 등) 5. 다시 원래 조로 돌아와 배운 부분을 동료들과 공유한다.</vt:lpstr>
      <vt:lpstr>슬라이드 2</vt:lpstr>
      <vt:lpstr>슬라이드 3</vt:lpstr>
      <vt:lpstr>슬라이드 4</vt:lpstr>
      <vt:lpstr>My Comfort Food Lesson. 2</vt:lpstr>
      <vt:lpstr>주요 어법 내용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2016-03-28T06:37:07.000</dcterms:created>
  <dc:creator>Max</dc:creator>
  <cp:lastModifiedBy>user</cp:lastModifiedBy>
  <dcterms:modified xsi:type="dcterms:W3CDTF">2022-04-04T06:57:48.153</dcterms:modified>
  <cp:revision>39</cp:revision>
  <dc:title>Jigsaw Reading 1. (6)등분으로 독해할 부분을 나눈다. 2. 각자 6개의 부분 중 한 부분씩 맡는다. 3. 같은 부분을 맡은 사람끼리 새로운 조를 구성한다. 4. 새로운 조원끼리 독해 부분을 함께 공부한다.(독해, 어법, 어휘 등) 5. 다시 원래 조로 돌아와 배운 부분을 동료들과 공유한다.</dc:title>
  <cp:version>0906.0100.01</cp:version>
</cp:coreProperties>
</file>