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362" r:id="rId4"/>
    <p:sldId id="363" r:id="rId5"/>
    <p:sldId id="349" r:id="rId6"/>
    <p:sldId id="354" r:id="rId7"/>
    <p:sldId id="351" r:id="rId8"/>
    <p:sldId id="366" r:id="rId9"/>
    <p:sldId id="352" r:id="rId10"/>
    <p:sldId id="353" r:id="rId11"/>
    <p:sldId id="368" r:id="rId12"/>
    <p:sldId id="367" r:id="rId13"/>
    <p:sldId id="348" r:id="rId14"/>
    <p:sldId id="356" r:id="rId15"/>
    <p:sldId id="357" r:id="rId16"/>
    <p:sldId id="361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36" y="10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notesMaster" Target="notesMasters/notesMaster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4E00BBF7-876E-4564-9C40-1E3BBCC69AAE}" type="datetime1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6E30E957-8F5F-41BD-8E3E-6AEDB61D2D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5305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D390AAF-53CD-4650-AF1A-6B4DCFC768A3}" type="datetime1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14846A34-71E1-4290-924D-1CB9A5DDBF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7463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6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7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28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7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rgbClr val="F4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47"/>
          <p:cNvSpPr>
            <a:spLocks noChangeArrowheads="1"/>
          </p:cNvSpPr>
          <p:nvPr userDrawn="1"/>
        </p:nvSpPr>
        <p:spPr bwMode="auto">
          <a:xfrm>
            <a:off x="4372233" y="6669360"/>
            <a:ext cx="399535" cy="98652"/>
          </a:xfrm>
          <a:prstGeom prst="bracketPair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152" tIns="31577" rIns="63152" bIns="31577" anchor="ctr"/>
          <a:lstStyle/>
          <a:p>
            <a:pPr>
              <a:defRPr/>
            </a:pPr>
            <a:endParaRPr lang="ko-KR" altLang="en-US" sz="1662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35"/>
            <a:ext cx="1777847" cy="532989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0" y="602149"/>
            <a:ext cx="761197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7669430" y="602148"/>
            <a:ext cx="1474569" cy="45720"/>
          </a:xfrm>
          <a:prstGeom prst="rect">
            <a:avLst/>
          </a:prstGeom>
          <a:solidFill>
            <a:srgbClr val="8BAFEF"/>
          </a:solidFill>
          <a:ln>
            <a:solidFill>
              <a:srgbClr val="8BA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-2080"/>
            <a:ext cx="588988" cy="5889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418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73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5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8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98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64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29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0385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C245-DEB0-44FB-921E-FF0E507C39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6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jpeg"  /><Relationship Id="rId5" Type="http://schemas.openxmlformats.org/officeDocument/2006/relationships/image" Target="../media/image6.png"  /><Relationship Id="rId6" Type="http://schemas.openxmlformats.org/officeDocument/2006/relationships/image" Target="../media/image7.jpeg"  /><Relationship Id="rId7" Type="http://schemas.openxmlformats.org/officeDocument/2006/relationships/image" Target="../media/image8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Relationship Id="rId3" Type="http://schemas.openxmlformats.org/officeDocument/2006/relationships/image" Target="../media/image24.jpeg"  /><Relationship Id="rId4" Type="http://schemas.openxmlformats.org/officeDocument/2006/relationships/image" Target="../media/image2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cremaclub.yes24.com/BookClub/Guide" TargetMode="External"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hyperlink" Target="https://bookdreamlotte.yes24library.com" TargetMode="External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cdn.k-epub.com/UPGRADE/PC_YES24eBook/PACKAGE/YES24eBookSetup.zip" TargetMode="External"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4.png"  /><Relationship Id="rId4" Type="http://schemas.openxmlformats.org/officeDocument/2006/relationships/image" Target="../media/image1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openxmlformats.org/officeDocument/2006/relationships/image" Target="../media/image2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181" y="2787840"/>
            <a:ext cx="3437974" cy="15952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22" y="4342966"/>
            <a:ext cx="2167891" cy="649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2624899"/>
            <a:ext cx="9144000" cy="130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e-</a:t>
            </a:r>
            <a:r>
              <a:rPr lang="ko-KR" altLang="en-US" sz="28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북드림</a:t>
            </a:r>
            <a:r>
              <a:rPr lang="ko-KR" altLang="en-US" sz="28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28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(</a:t>
            </a:r>
            <a:r>
              <a:rPr lang="ko-KR" altLang="en-US" sz="28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전자책 무료 구독 지원 서비스</a:t>
            </a:r>
            <a:r>
              <a:rPr lang="en-US" altLang="ko-KR" sz="28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이용 가이드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6051736"/>
            <a:ext cx="1552576" cy="624978"/>
          </a:xfrm>
          <a:prstGeom prst="rect">
            <a:avLst/>
          </a:prstGeom>
        </p:spPr>
      </p:pic>
      <p:pic>
        <p:nvPicPr>
          <p:cNvPr id="12" name="Picture 2" descr="교육부 로고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3" y="1325006"/>
            <a:ext cx="1437582" cy="61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롯데장학재단, 증여세 191억 부과 취소 소송 패소 &lt; 일반 &lt; 사회 &lt; 기사본문 - 울산신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78" y="1000090"/>
            <a:ext cx="1865006" cy="12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3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695203"/>
            <a:ext cx="293061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모바일 도서 검색 방법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6398887" y="2034176"/>
            <a:ext cx="2173126" cy="4191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 검색 방법</a:t>
            </a:r>
            <a:r>
              <a:rPr lang="en-US" altLang="ko-KR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(Mobile)</a:t>
            </a:r>
            <a:br>
              <a:rPr lang="en-US" altLang="ko-KR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endParaRPr lang="ko-KR" altLang="en-US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① 로그인 후 좌측 하단 </a:t>
            </a: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‘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’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선택</a:t>
            </a:r>
          </a:p>
          <a:p>
            <a:pPr>
              <a:lnSpc>
                <a:spcPct val="120000"/>
              </a:lnSpc>
            </a:pP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②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 분야 전체보기</a:t>
            </a:r>
            <a:b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: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크레마클럽에서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이용 가능한 </a:t>
            </a:r>
            <a:b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모든 도서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분야별 검색 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③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인기도서 혹은 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신규도서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목록 中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분야별 검색</a:t>
            </a:r>
          </a:p>
          <a:p>
            <a:pPr>
              <a:lnSpc>
                <a:spcPct val="120000"/>
              </a:lnSpc>
            </a:pPr>
            <a:endParaRPr lang="ko-KR" altLang="en-US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④ 도서명 직접 검색</a:t>
            </a:r>
            <a:endParaRPr lang="ko-KR" altLang="en-US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4" y="2111495"/>
            <a:ext cx="2317706" cy="417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1684437" y="5810759"/>
            <a:ext cx="397287" cy="2937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044213" y="5597537"/>
            <a:ext cx="364202" cy="307777"/>
          </a:xfrm>
          <a:prstGeom prst="rect">
            <a:avLst/>
          </a:prstGeom>
          <a:ln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①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33" y="2111494"/>
            <a:ext cx="2306467" cy="417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직사각형 25"/>
          <p:cNvSpPr/>
          <p:nvPr/>
        </p:nvSpPr>
        <p:spPr>
          <a:xfrm>
            <a:off x="3168576" y="2079934"/>
            <a:ext cx="364202" cy="307777"/>
          </a:xfrm>
          <a:prstGeom prst="rect">
            <a:avLst/>
          </a:prstGeom>
          <a:ln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KR" panose="020B0500000000000000" pitchFamily="34" charset="-127"/>
                <a:ea typeface="Noto Sans KR" panose="020B0500000000000000" pitchFamily="34" charset="-127"/>
              </a:rPr>
              <a:t>②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3671043" y="2321075"/>
            <a:ext cx="365528" cy="312917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③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136796" y="2167186"/>
            <a:ext cx="364202" cy="307777"/>
          </a:xfrm>
          <a:prstGeom prst="rect">
            <a:avLst/>
          </a:prstGeom>
          <a:ln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KR" panose="020B0500000000000000" pitchFamily="34" charset="-127"/>
                <a:ea typeface="Noto Sans KR" panose="020B0500000000000000" pitchFamily="34" charset="-127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80726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713133"/>
            <a:ext cx="229261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모바일 버튼 안내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76300" y="1783080"/>
            <a:ext cx="7843585" cy="4524578"/>
            <a:chOff x="853726" y="1400386"/>
            <a:chExt cx="8254779" cy="4975852"/>
          </a:xfrm>
        </p:grpSpPr>
        <p:pic>
          <p:nvPicPr>
            <p:cNvPr id="50" name="Picture 4" descr="https://www.android.com/static/2016/img/home/os-section/phone_1x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26" y="1458191"/>
              <a:ext cx="2528890" cy="4918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9"/>
            <a:stretch/>
          </p:blipFill>
          <p:spPr>
            <a:xfrm>
              <a:off x="948709" y="1977479"/>
              <a:ext cx="2315500" cy="3918332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4211144" y="1400386"/>
              <a:ext cx="4581790" cy="538152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spc="-150" dirty="0" err="1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음성기능</a:t>
              </a:r>
              <a:r>
                <a:rPr lang="en-US" altLang="ko-KR" sz="1400" spc="-150" dirty="0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(TTS: Text To Speech)</a:t>
              </a:r>
            </a:p>
            <a:p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: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책 읽어주기 기능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(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기계음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)</a:t>
              </a:r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85" r="79000"/>
            <a:stretch/>
          </p:blipFill>
          <p:spPr>
            <a:xfrm>
              <a:off x="3604165" y="1448011"/>
              <a:ext cx="648072" cy="494737"/>
            </a:xfrm>
            <a:prstGeom prst="rect">
              <a:avLst/>
            </a:prstGeom>
          </p:spPr>
        </p:pic>
        <p:sp>
          <p:nvSpPr>
            <p:cNvPr id="54" name="직사각형 53"/>
            <p:cNvSpPr/>
            <p:nvPr/>
          </p:nvSpPr>
          <p:spPr>
            <a:xfrm>
              <a:off x="4211960" y="5824268"/>
              <a:ext cx="4590499" cy="444754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spc="-150" dirty="0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책갈피</a:t>
              </a:r>
              <a:endParaRPr lang="en-US" altLang="ko-KR" sz="1400" spc="-15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  <a:p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: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페이지 지정하여 원하는 시기에 해당 페이지 바로 이동</a:t>
              </a:r>
              <a:endParaRPr lang="en-US" altLang="ko-KR" sz="1400" spc="-15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4" t="3542" r="-281" b="91244"/>
            <a:stretch/>
          </p:blipFill>
          <p:spPr>
            <a:xfrm>
              <a:off x="3653040" y="5783582"/>
              <a:ext cx="539870" cy="526126"/>
            </a:xfrm>
            <a:prstGeom prst="rect">
              <a:avLst/>
            </a:prstGeom>
          </p:spPr>
        </p:pic>
        <p:sp>
          <p:nvSpPr>
            <p:cNvPr id="56" name="직사각형 55"/>
            <p:cNvSpPr/>
            <p:nvPr/>
          </p:nvSpPr>
          <p:spPr>
            <a:xfrm>
              <a:off x="4192910" y="5042016"/>
              <a:ext cx="4680520" cy="538152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spc="-150" dirty="0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검색</a:t>
              </a:r>
              <a:endParaRPr lang="en-US" altLang="ko-KR" sz="1400" spc="-15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  <a:p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: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도서 본문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국어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/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영어사전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(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네이버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),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백과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(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위키피디아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)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 검색 </a:t>
              </a:r>
              <a:endParaRPr lang="ko-KR" altLang="en-US" sz="1200" spc="-15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39" t="3542" r="17974" b="91244"/>
            <a:stretch/>
          </p:blipFill>
          <p:spPr>
            <a:xfrm>
              <a:off x="3653040" y="5054473"/>
              <a:ext cx="539870" cy="526126"/>
            </a:xfrm>
            <a:prstGeom prst="rect">
              <a:avLst/>
            </a:prstGeom>
          </p:spPr>
        </p:pic>
        <p:sp>
          <p:nvSpPr>
            <p:cNvPr id="58" name="직사각형 57"/>
            <p:cNvSpPr/>
            <p:nvPr/>
          </p:nvSpPr>
          <p:spPr>
            <a:xfrm>
              <a:off x="4211959" y="2145732"/>
              <a:ext cx="4896546" cy="538152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spc="-150" dirty="0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목차</a:t>
              </a:r>
              <a:endParaRPr lang="en-US" altLang="ko-KR" sz="1400" spc="-15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  <a:p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: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전체 목차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이미지 모아보기</a:t>
              </a:r>
              <a:endParaRPr lang="ko-KR" altLang="en-US" sz="1200" spc="-15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</p:txBody>
        </p:sp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2" t="92785" r="59028"/>
            <a:stretch/>
          </p:blipFill>
          <p:spPr>
            <a:xfrm>
              <a:off x="3604165" y="2167440"/>
              <a:ext cx="648072" cy="494737"/>
            </a:xfrm>
            <a:prstGeom prst="rect">
              <a:avLst/>
            </a:prstGeom>
          </p:spPr>
        </p:pic>
        <p:sp>
          <p:nvSpPr>
            <p:cNvPr id="60" name="직사각형 59"/>
            <p:cNvSpPr/>
            <p:nvPr/>
          </p:nvSpPr>
          <p:spPr>
            <a:xfrm>
              <a:off x="4252237" y="2902684"/>
              <a:ext cx="4373439" cy="538152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spc="-150" dirty="0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독서노트</a:t>
              </a:r>
              <a:endParaRPr lang="en-US" altLang="ko-KR" sz="1400" spc="-15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  <a:p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: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책갈피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하이라이트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메모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확인 가능</a:t>
              </a:r>
              <a:endParaRPr lang="en-US" altLang="ko-KR" sz="1400" spc="-15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endParaRPr>
            </a:p>
            <a:p>
              <a:r>
                <a:rPr lang="en-US" altLang="ko-KR" sz="1200" spc="-150" dirty="0">
                  <a:solidFill>
                    <a:srgbClr val="FF000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※ </a:t>
              </a:r>
              <a:r>
                <a:rPr lang="ko-KR" altLang="en-US" sz="1200" spc="-150" dirty="0">
                  <a:solidFill>
                    <a:srgbClr val="FF000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하이라이트</a:t>
              </a:r>
              <a:r>
                <a:rPr lang="en-US" altLang="ko-KR" sz="1200" spc="-150" dirty="0">
                  <a:solidFill>
                    <a:srgbClr val="FF000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/</a:t>
              </a:r>
              <a:r>
                <a:rPr lang="ko-KR" altLang="en-US" sz="1200" spc="-150" dirty="0">
                  <a:solidFill>
                    <a:srgbClr val="FF000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메모는 원하는 텍스트를 드래그하여 작성 가능</a:t>
              </a:r>
            </a:p>
          </p:txBody>
        </p:sp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9" t="92785" r="40361"/>
            <a:stretch/>
          </p:blipFill>
          <p:spPr>
            <a:xfrm>
              <a:off x="3604165" y="2886868"/>
              <a:ext cx="648072" cy="494737"/>
            </a:xfrm>
            <a:prstGeom prst="rect">
              <a:avLst/>
            </a:prstGeom>
          </p:spPr>
        </p:pic>
        <p:sp>
          <p:nvSpPr>
            <p:cNvPr id="62" name="직사각형 61"/>
            <p:cNvSpPr/>
            <p:nvPr/>
          </p:nvSpPr>
          <p:spPr>
            <a:xfrm>
              <a:off x="4203253" y="3649328"/>
              <a:ext cx="4905252" cy="489229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spc="-150" dirty="0" err="1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보기설정</a:t>
              </a:r>
              <a:b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</a:b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: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밝기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배경 색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글자 크기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글꼴 변경 가능</a:t>
              </a:r>
            </a:p>
          </p:txBody>
        </p:sp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9" t="92785" r="19361"/>
            <a:stretch/>
          </p:blipFill>
          <p:spPr>
            <a:xfrm>
              <a:off x="3604165" y="3643820"/>
              <a:ext cx="648072" cy="494737"/>
            </a:xfrm>
            <a:prstGeom prst="rect">
              <a:avLst/>
            </a:prstGeom>
          </p:spPr>
        </p:pic>
        <p:sp>
          <p:nvSpPr>
            <p:cNvPr id="64" name="직사각형 63"/>
            <p:cNvSpPr/>
            <p:nvPr/>
          </p:nvSpPr>
          <p:spPr>
            <a:xfrm>
              <a:off x="4203253" y="4349803"/>
              <a:ext cx="4905252" cy="489229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spc="-150" dirty="0" err="1">
                  <a:solidFill>
                    <a:srgbClr val="0070C0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화면설정</a:t>
              </a:r>
              <a:b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</a:b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: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스크롤 방식</a:t>
              </a:r>
              <a:r>
                <a:rPr lang="en-US" altLang="ko-KR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, </a:t>
              </a:r>
              <a:r>
                <a:rPr lang="ko-KR" altLang="en-US" sz="1400" spc="-150" dirty="0">
                  <a:solidFill>
                    <a:schemeClr val="tx1"/>
                  </a:solidFill>
                  <a:latin typeface="Noto Sans KR" panose="020B0500000000000000" pitchFamily="34" charset="-127"/>
                  <a:ea typeface="Noto Sans KR" panose="020B0500000000000000" pitchFamily="34" charset="-127"/>
                </a:rPr>
                <a:t>잠김 등 뷰어 설정 가능</a:t>
              </a: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0" t="92785"/>
            <a:stretch/>
          </p:blipFill>
          <p:spPr>
            <a:xfrm>
              <a:off x="3604165" y="4341541"/>
              <a:ext cx="648072" cy="494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78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393" y="1740858"/>
            <a:ext cx="8202887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1.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여러기기에서 동시에 이용 가능한가요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→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YES24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도서는 하나의 계정으로 최대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5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대의 기기에서 이용하실 수 있으며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다운로드 횟수는 제한이 없습니다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(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전자책 전용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(ex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모티프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,S,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사운드업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등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단말기 이용 시 최대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7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 등록 가능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</a:t>
            </a:r>
            <a:b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예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 PC 3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+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스마트폰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2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+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단말기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2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=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총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7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단말기 등록은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5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대를 초과할 수 없으므로 이용하지 않는 단말기가 있거나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다른 단말기에서 이용을 원하실 경우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[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설정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하단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 〉 YES24 ID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반갑습니다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!]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메뉴에서 이용하지 않는 단말기를 등록 해제 후 등록하실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 marL="316531" indent="-316531">
              <a:lnSpc>
                <a:spcPct val="150000"/>
              </a:lnSpc>
              <a:buAutoNum type="arabicPeriod"/>
            </a:pPr>
            <a:endParaRPr lang="en-US" altLang="ko-KR" sz="1400" dirty="0">
              <a:solidFill>
                <a:srgbClr val="035CAD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2. YES24 </a:t>
            </a:r>
            <a:r>
              <a:rPr lang="ko-KR" altLang="en-US" sz="1400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크레마클럽은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어떤 기기로 이용하나요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→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YES24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크레마클럽은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Android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기기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iOS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기기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아이폰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아이패드 등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),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e-ink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단말기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터치 불가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), PC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뷰어에서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이용하실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자세한 앱 이용안내는 아래 링크를 참고해주세요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  <a:hlinkClick r:id="rId2"/>
              </a:rPr>
              <a:t>http://cremaclub.yes24.com/BookClub/Guide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rgbClr val="035CAD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3. </a:t>
            </a:r>
            <a:r>
              <a:rPr lang="ko-KR" altLang="en-US" sz="1400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서비스 대상 도서는 추가 되나요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→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서비스 대상 도서는 매일 정기적으로 업데이트 됩니다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[YES24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〉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신규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]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메뉴에서 매일 업데이트된 도서를 확인하실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rgbClr val="035CAD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713133"/>
            <a:ext cx="193193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자주하는 질문</a:t>
            </a:r>
          </a:p>
        </p:txBody>
      </p:sp>
    </p:spTree>
    <p:extLst>
      <p:ext uri="{BB962C8B-B14F-4D97-AF65-F5344CB8AC3E}">
        <p14:creationId xmlns:p14="http://schemas.microsoft.com/office/powerpoint/2010/main" val="277759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90" y="1205380"/>
            <a:ext cx="7156126" cy="530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4.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 무제한으로 사용할 수 있나요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→ 이용기간 내 도서를 무제한으로 열람할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동시에 열람 가능한 도서는 제한이 없으며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 [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나의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추가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], [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나의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크레마클럽에서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삭제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]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버튼을 통해 현재 열람할 도서를 고를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035CAD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5.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다운로드 받은 도서는 어디에서 볼 수 있나요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→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페이지에서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[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읽기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]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버튼을 통해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바로 책을 열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선택된 책은 책장의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[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기본 책장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]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에 다운로드 되므로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추후 책장에서도 선택한 도서를 열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※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도서는 대여도서처럼 이용기간이 함께 표기됩니다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rgbClr val="035CAD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6.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책을 선택하여 읽다가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[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선택 해제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]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시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하이라이트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메모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책갈피 등의 데이터가 유지 되나요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→ 하이라이트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메모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책갈피 등의 동기화 데이터는 유지됩니다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크레마클럽에서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이용한 도서를 추후 소장용으로 구매하셔도 하이라이트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메모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책갈피는 동기화됩니다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rgbClr val="035CAD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7. </a:t>
            </a:r>
            <a:r>
              <a:rPr lang="ko-KR" altLang="en-US" sz="1400" dirty="0" err="1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크레마클럽으로</a:t>
            </a:r>
            <a:r>
              <a:rPr lang="ko-KR" altLang="en-US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볼 수 있는 책들을 더 추가해 주세요</a:t>
            </a:r>
            <a:r>
              <a:rPr lang="en-US" altLang="ko-KR" sz="1400" dirty="0">
                <a:solidFill>
                  <a:srgbClr val="0070C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→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YES24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서비스 대상 도서는 매일 업데이트가 진행되고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[YES24 </a:t>
            </a:r>
            <a:r>
              <a:rPr lang="ko-KR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〉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신규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]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메뉴에서 매일 업데이트된 도서를 확인하실 수 있습니다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앞으로 더욱 다양한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eBook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을 제공할 수 있도록 노력하겠습니다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http://cremaclub.yes24.com/BookClub/New</a:t>
            </a:r>
          </a:p>
        </p:txBody>
      </p:sp>
    </p:spTree>
    <p:extLst>
      <p:ext uri="{BB962C8B-B14F-4D97-AF65-F5344CB8AC3E}">
        <p14:creationId xmlns:p14="http://schemas.microsoft.com/office/powerpoint/2010/main" val="171051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712" cy="509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0" y="5240055"/>
            <a:ext cx="8921558" cy="1472569"/>
          </a:xfrm>
          <a:prstGeom prst="roundRect">
            <a:avLst>
              <a:gd name="adj" fmla="val 4106"/>
            </a:avLst>
          </a:prstGeom>
          <a:noFill/>
          <a:ln w="2857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ct val="0"/>
              </a:spcBef>
              <a:buSzPct val="120000"/>
            </a:pPr>
            <a:r>
              <a:rPr lang="en-US" altLang="ko-KR" sz="3323" dirty="0">
                <a:latin typeface="Noto Sans KR" panose="020B0500000000000000" pitchFamily="34" charset="-127"/>
                <a:ea typeface="Noto Sans KR" panose="020B0500000000000000" pitchFamily="34" charset="-127"/>
              </a:rPr>
              <a:t>YES24 </a:t>
            </a:r>
            <a:r>
              <a:rPr lang="ko-KR" altLang="en-US" sz="3323" dirty="0">
                <a:latin typeface="Noto Sans KR" panose="020B0500000000000000" pitchFamily="34" charset="-127"/>
                <a:ea typeface="Noto Sans KR" panose="020B0500000000000000" pitchFamily="34" charset="-127"/>
              </a:rPr>
              <a:t>고객센터 운영</a:t>
            </a:r>
            <a:endParaRPr lang="en-US" altLang="ko-KR" sz="3323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lvl="1" algn="ctr">
              <a:lnSpc>
                <a:spcPct val="120000"/>
              </a:lnSpc>
              <a:spcBef>
                <a:spcPct val="0"/>
              </a:spcBef>
              <a:buSzPct val="120000"/>
            </a:pPr>
            <a:r>
              <a:rPr lang="en-US" altLang="ko-KR" sz="4000" b="1" dirty="0">
                <a:latin typeface="Noto Sans KR" panose="020B0500000000000000" pitchFamily="34" charset="-127"/>
                <a:ea typeface="Noto Sans KR" panose="020B0500000000000000" pitchFamily="34" charset="-127"/>
              </a:rPr>
              <a:t>1544-3800</a:t>
            </a:r>
            <a:endParaRPr lang="en-US" altLang="ko-KR" sz="4000" b="1" dirty="0">
              <a:latin typeface="Noto Sans KR" panose="020B0500000000000000" pitchFamily="34" charset="-127"/>
              <a:ea typeface="Noto Sans KR" panose="020B0500000000000000" pitchFamily="34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558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1886" y="2094821"/>
            <a:ext cx="78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</a:rPr>
              <a:t>‘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e-</a:t>
            </a:r>
            <a:r>
              <a:rPr lang="ko-KR" altLang="en-US" sz="2400" b="1" dirty="0" err="1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북드림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(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전자책 무료 구독 지원 서비스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  <a:cs typeface="Arial" panose="020B0604020202020204" pitchFamily="34" charset="0"/>
              </a:rPr>
              <a:t>)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</a:rPr>
              <a:t>’</a:t>
            </a:r>
            <a:r>
              <a:rPr lang="ko-KR" altLang="en-US" sz="2400" b="1" dirty="0">
                <a:latin typeface="Noto Sans KR" panose="020B0500000000000000" pitchFamily="34" charset="-127"/>
                <a:ea typeface="Noto Sans KR" panose="020B0500000000000000" pitchFamily="34" charset="-127"/>
              </a:rPr>
              <a:t> 이란 </a:t>
            </a:r>
            <a:r>
              <a:rPr lang="en-US" altLang="ko-KR" sz="2400" b="1" dirty="0">
                <a:latin typeface="Noto Sans KR" panose="020B0500000000000000" pitchFamily="34" charset="-127"/>
                <a:ea typeface="Noto Sans KR" panose="020B0500000000000000" pitchFamily="34" charset="-127"/>
              </a:rPr>
              <a:t>? </a:t>
            </a:r>
            <a:endParaRPr lang="ko-KR" altLang="en-US" sz="2400" b="1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20404" y="3737973"/>
            <a:ext cx="8823596" cy="1298841"/>
          </a:xfrm>
          <a:prstGeom prst="roundRect">
            <a:avLst>
              <a:gd name="adj" fmla="val 4106"/>
            </a:avLst>
          </a:prstGeom>
          <a:noFill/>
          <a:ln w="2857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SzPct val="120000"/>
            </a:pPr>
            <a:r>
              <a:rPr lang="ko-KR" altLang="en-US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프리미엄 무제한 월 정액 </a:t>
            </a:r>
            <a:r>
              <a:rPr lang="en-US" altLang="ko-KR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eBook </a:t>
            </a:r>
            <a:r>
              <a:rPr lang="ko-KR" altLang="en-US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서비스로써</a:t>
            </a:r>
            <a:r>
              <a:rPr lang="en-US" altLang="ko-KR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600" dirty="0" err="1"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크레마클럽에서</a:t>
            </a:r>
            <a:r>
              <a:rPr lang="ko-KR" altLang="en-US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제공해드리는 </a:t>
            </a:r>
            <a:endParaRPr lang="en-US" altLang="ko-KR" sz="1600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SzPct val="120000"/>
            </a:pPr>
            <a:r>
              <a:rPr lang="en-US" altLang="ko-KR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  </a:t>
            </a:r>
            <a:r>
              <a:rPr lang="ko-KR" altLang="en-US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모든 도서를 약정기간 동안 </a:t>
            </a:r>
            <a:r>
              <a:rPr lang="ko-KR" altLang="en-US" sz="1600" u="sng" dirty="0">
                <a:solidFill>
                  <a:srgbClr val="C0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무제한으로 독서 </a:t>
            </a:r>
            <a:r>
              <a:rPr lang="ko-KR" altLang="en-US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할 수 있는 서비스입니다</a:t>
            </a:r>
            <a:r>
              <a:rPr lang="en-US" altLang="ko-KR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SzPct val="120000"/>
            </a:pPr>
            <a:endParaRPr lang="en-US" altLang="ko-KR" sz="1600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SzPct val="120000"/>
            </a:pPr>
            <a:r>
              <a:rPr lang="ko-KR" altLang="en-US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각 지역의 </a:t>
            </a:r>
            <a:r>
              <a:rPr lang="ko-KR" altLang="en-US" sz="1600" dirty="0" err="1">
                <a:latin typeface="Noto Sans KR" panose="020B0500000000000000" pitchFamily="34" charset="-127"/>
                <a:ea typeface="Noto Sans KR" panose="020B0500000000000000" pitchFamily="34" charset="-127"/>
              </a:rPr>
              <a:t>독서교육종합지원시스템에</a:t>
            </a:r>
            <a:r>
              <a:rPr lang="ko-KR" altLang="en-US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로그인 후 이용 가능합니다</a:t>
            </a:r>
            <a:r>
              <a:rPr lang="en-US" altLang="ko-KR" sz="1600" dirty="0"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  <a:endParaRPr lang="en-US" altLang="ko-KR" sz="2800" dirty="0">
              <a:solidFill>
                <a:srgbClr val="3F2724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243413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8" y="2144782"/>
            <a:ext cx="6080769" cy="406575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569899" y="1817762"/>
            <a:ext cx="2477075" cy="40133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링크접속</a:t>
            </a:r>
            <a:br>
              <a:rPr lang="en-US" altLang="ko-KR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endParaRPr lang="ko-KR" altLang="en-US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① 해당 링크 클릭 후 본인 지역의 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독서교육종합지원시스템에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접속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228600" indent="-228600">
              <a:lnSpc>
                <a:spcPct val="120000"/>
              </a:lnSpc>
              <a:buAutoNum type="circleNumDbPlain" startAt="2"/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본인  계정 로그인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228600" indent="-228600">
              <a:lnSpc>
                <a:spcPct val="120000"/>
              </a:lnSpc>
              <a:buAutoNum type="circleNumDbPlain" startAt="2"/>
            </a:pP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228600" indent="-228600">
              <a:lnSpc>
                <a:spcPct val="120000"/>
              </a:lnSpc>
              <a:buFontTx/>
              <a:buAutoNum type="circleNumDbPlain" startAt="2"/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e-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북드림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배너  클릭 </a:t>
            </a: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이동 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228600" indent="-228600">
              <a:lnSpc>
                <a:spcPct val="120000"/>
              </a:lnSpc>
              <a:buAutoNum type="circleNumDbPlain" startAt="2"/>
            </a:pPr>
            <a:endParaRPr lang="ko-KR" altLang="en-US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>
          <a:xfrm>
            <a:off x="1896826" y="1417652"/>
            <a:ext cx="424827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/>
                <a:ea typeface="AppleMyungjo"/>
                <a:cs typeface="AppleMyungjo"/>
              </a:defRPr>
            </a:lvl9pPr>
          </a:lstStyle>
          <a:p>
            <a:pPr lvl="0">
              <a:defRPr/>
            </a:pPr>
            <a:r>
              <a:rPr lang="ko-KR" altLang="en-US" sz="2000" b="0">
                <a:solidFill>
                  <a:srgbClr val="3f2724"/>
                </a:solidFill>
                <a:latin typeface="Noto Sans KR"/>
                <a:ea typeface="Noto Sans KR"/>
                <a:hlinkClick r:id="rId3"/>
              </a:rPr>
              <a:t>독서교육종합지원시스템으로 이동하기</a:t>
            </a:r>
            <a:endParaRPr lang="ko-KR" altLang="en-US" sz="2000" b="0">
              <a:solidFill>
                <a:srgbClr val="3f2724"/>
              </a:solidFill>
              <a:latin typeface="Noto Sans KR"/>
              <a:ea typeface="Noto Sans KR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325766" y="1495394"/>
            <a:ext cx="383836" cy="263675"/>
          </a:xfrm>
          <a:prstGeom prst="rightArrow">
            <a:avLst/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288" y="1448430"/>
            <a:ext cx="1149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8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링크 </a:t>
            </a:r>
            <a:r>
              <a:rPr lang="en-US" altLang="ko-KR" sz="1600" spc="-8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Click!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722098"/>
            <a:ext cx="411522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접속 방법 </a:t>
            </a:r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 PC / MOBILE WEB )</a:t>
            </a:r>
            <a:endParaRPr lang="ko-KR" altLang="en-US" b="0" dirty="0">
              <a:solidFill>
                <a:srgbClr val="3F2724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195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37154"/>
            <a:ext cx="238879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PC 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 검색 방법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543527" y="1728292"/>
            <a:ext cx="2477075" cy="34353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 검색 방법</a:t>
            </a:r>
            <a:r>
              <a:rPr lang="en-US" altLang="ko-KR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웹사이트</a:t>
            </a:r>
            <a:r>
              <a:rPr lang="en-US" altLang="ko-KR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</a:t>
            </a:r>
            <a:br>
              <a:rPr lang="en-US" altLang="ko-KR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endParaRPr lang="ko-KR" altLang="en-US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 분야 전체보기</a:t>
            </a:r>
            <a:b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: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크레마클럽에서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이용 가능한 </a:t>
            </a:r>
            <a:b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모든 도서 분야별 검색 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인기도서 혹은 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신규도서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목록 中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     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분야별 검색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도서명 직접 검색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공지사항</a:t>
            </a: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이용안내</a:t>
            </a: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/FAQ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메뉴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읽고 싶은 도서를 찾으면</a:t>
            </a:r>
            <a:b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‘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나의 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추가</a:t>
            </a: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’ </a:t>
            </a: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클릭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200" b="1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※ </a:t>
            </a:r>
            <a:r>
              <a:rPr lang="ko-KR" altLang="en-US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웹사이트는</a:t>
            </a:r>
            <a:endParaRPr lang="en-US" altLang="ko-KR" sz="1200" spc="-100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</a:t>
            </a:r>
            <a:r>
              <a:rPr lang="ko-KR" altLang="en-US" sz="1200" u="sng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검색 및 </a:t>
            </a:r>
            <a:r>
              <a:rPr lang="ko-KR" altLang="en-US" sz="1200" u="sng" spc="-100" dirty="0" err="1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u="sng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추가만 가능</a:t>
            </a:r>
            <a:r>
              <a:rPr lang="ko-KR" altLang="en-US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함</a:t>
            </a:r>
            <a:endParaRPr lang="en-US" altLang="ko-KR" sz="1200" spc="-100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endParaRPr lang="en-US" altLang="ko-KR" sz="1200" spc="-100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※ </a:t>
            </a:r>
            <a:r>
              <a:rPr lang="ko-KR" altLang="en-US" sz="1200" spc="-100" dirty="0" err="1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</a:t>
            </a:r>
            <a:r>
              <a:rPr lang="ko-KR" altLang="en-US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추가한 도서는</a:t>
            </a:r>
            <a:endParaRPr lang="en-US" altLang="ko-KR" sz="1200" spc="-100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</a:t>
            </a:r>
            <a:r>
              <a:rPr lang="ko-KR" altLang="en-US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u="sng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Mobile</a:t>
            </a:r>
            <a:r>
              <a:rPr lang="ko-KR" altLang="en-US" sz="1200" u="sng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혹은</a:t>
            </a:r>
            <a:r>
              <a:rPr lang="en-US" altLang="ko-KR" sz="1200" u="sng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PC </a:t>
            </a:r>
            <a:r>
              <a:rPr lang="ko-KR" altLang="en-US" sz="1200" u="sng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뷰어를 통해서만</a:t>
            </a:r>
            <a:r>
              <a:rPr lang="ko-KR" altLang="en-US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endParaRPr lang="en-US" altLang="ko-KR" sz="1200" spc="-100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200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</a:t>
            </a:r>
            <a:r>
              <a:rPr lang="ko-KR" altLang="en-US" sz="1200" u="sng" spc="-1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독서 가능</a:t>
            </a:r>
          </a:p>
          <a:p>
            <a:pPr>
              <a:lnSpc>
                <a:spcPct val="120000"/>
              </a:lnSpc>
            </a:pP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20000"/>
              </a:lnSpc>
            </a:pPr>
            <a:endParaRPr lang="ko-KR" altLang="en-US" sz="1200" spc="-100" dirty="0">
              <a:solidFill>
                <a:srgbClr val="FF0000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54" y="1359370"/>
            <a:ext cx="5404899" cy="52207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38793" y="1557962"/>
            <a:ext cx="384664" cy="34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80766" y="1557962"/>
            <a:ext cx="596893" cy="34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389124" y="1557962"/>
            <a:ext cx="2007630" cy="34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6" name="직사각형 15"/>
          <p:cNvSpPr/>
          <p:nvPr/>
        </p:nvSpPr>
        <p:spPr>
          <a:xfrm>
            <a:off x="5396754" y="1557961"/>
            <a:ext cx="384664" cy="34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45" y="4417353"/>
            <a:ext cx="4406169" cy="175117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5217466" y="4923085"/>
            <a:ext cx="1144048" cy="340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98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15632" y="793815"/>
            <a:ext cx="293061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PC 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뷰어 다운로드 받기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4431849" y="917723"/>
            <a:ext cx="383836" cy="263675"/>
          </a:xfrm>
          <a:prstGeom prst="rightArrow">
            <a:avLst/>
          </a:prstGeom>
          <a:solidFill>
            <a:srgbClr val="005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8371" y="870759"/>
            <a:ext cx="1149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8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링크 </a:t>
            </a:r>
            <a:r>
              <a:rPr lang="en-US" altLang="ko-KR" sz="1600" spc="-8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Click!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3022" y="87075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oto Sans KR" panose="020B0500000000000000" pitchFamily="34" charset="-127"/>
                <a:ea typeface="Noto Sans KR" panose="020B0500000000000000" pitchFamily="34" charset="-127"/>
                <a:hlinkClick r:id="rId2"/>
              </a:rPr>
              <a:t>PC </a:t>
            </a:r>
            <a:r>
              <a:rPr lang="ko-KR" altLang="en-US" dirty="0">
                <a:latin typeface="Noto Sans KR" panose="020B0500000000000000" pitchFamily="34" charset="-127"/>
                <a:ea typeface="Noto Sans KR" panose="020B0500000000000000" pitchFamily="34" charset="-127"/>
                <a:hlinkClick r:id="rId2"/>
              </a:rPr>
              <a:t>뷰어 </a:t>
            </a:r>
            <a:r>
              <a:rPr lang="ko-KR" altLang="en-US" dirty="0" err="1">
                <a:latin typeface="Noto Sans KR" panose="020B0500000000000000" pitchFamily="34" charset="-127"/>
                <a:ea typeface="Noto Sans KR" panose="020B0500000000000000" pitchFamily="34" charset="-127"/>
                <a:hlinkClick r:id="rId2"/>
              </a:rPr>
              <a:t>바로가기</a:t>
            </a:r>
            <a:endParaRPr lang="ko-KR" altLang="en-US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r="3439"/>
          <a:stretch/>
        </p:blipFill>
        <p:spPr bwMode="auto">
          <a:xfrm>
            <a:off x="151042" y="1612010"/>
            <a:ext cx="1004366" cy="9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11813" y="1556194"/>
            <a:ext cx="625078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▶ PC </a:t>
            </a:r>
            <a:r>
              <a:rPr lang="ko-KR" altLang="en-US" sz="14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설치 </a:t>
            </a:r>
            <a:r>
              <a:rPr lang="ko-KR" altLang="en-US" sz="1400" spc="-80" dirty="0" err="1">
                <a:latin typeface="Noto Sans KR" panose="020B0500000000000000" pitchFamily="34" charset="-127"/>
                <a:ea typeface="Noto Sans KR" panose="020B0500000000000000" pitchFamily="34" charset="-127"/>
              </a:rPr>
              <a:t>최소사양</a:t>
            </a:r>
            <a:br>
              <a:rPr lang="en-US" altLang="ko-KR" sz="14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4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  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-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운영체제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: Windows 7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이상</a:t>
            </a:r>
            <a:endParaRPr lang="en-US" altLang="ko-KR" sz="1200" spc="-80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  -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프로세서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: Intel </a:t>
            </a:r>
            <a:r>
              <a:rPr lang="ko-KR" altLang="en-US" sz="1200" spc="-80" dirty="0" err="1">
                <a:latin typeface="Noto Sans KR" panose="020B0500000000000000" pitchFamily="34" charset="-127"/>
                <a:ea typeface="Noto Sans KR" panose="020B0500000000000000" pitchFamily="34" charset="-127"/>
              </a:rPr>
              <a:t>팬티엄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D 2.8MHz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이상 또는 호환 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CPU</a:t>
            </a:r>
          </a:p>
          <a:p>
            <a:pPr>
              <a:lnSpc>
                <a:spcPct val="110000"/>
              </a:lnSpc>
            </a:pP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  -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메모리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: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최소 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2GB</a:t>
            </a:r>
          </a:p>
          <a:p>
            <a:pPr>
              <a:lnSpc>
                <a:spcPct val="110000"/>
              </a:lnSpc>
            </a:pP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   -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하드드라이브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: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최소 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300MB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의 빈 공간</a:t>
            </a:r>
            <a:r>
              <a:rPr lang="en-US" altLang="ko-KR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200" spc="-80" dirty="0">
                <a:latin typeface="Noto Sans KR" panose="020B0500000000000000" pitchFamily="34" charset="-127"/>
                <a:ea typeface="Noto Sans KR" panose="020B0500000000000000" pitchFamily="34" charset="-127"/>
              </a:rPr>
              <a:t>도서 다운로드를 위한 추가 공간 필요</a:t>
            </a:r>
            <a:endParaRPr lang="en-US" altLang="ko-KR" sz="1200" spc="-80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233703" y="3297047"/>
            <a:ext cx="3781828" cy="337580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PC</a:t>
            </a:r>
            <a:r>
              <a:rPr lang="ko-KR" altLang="en-US" sz="14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뷰어에서는 나의 </a:t>
            </a:r>
            <a:r>
              <a:rPr lang="ko-KR" altLang="en-US" sz="14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</a:t>
            </a:r>
            <a:r>
              <a:rPr lang="ko-KR" altLang="en-US" sz="14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endParaRPr lang="en-US" altLang="ko-KR" sz="14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추가된 도서만 확인이 가능합니다</a:t>
            </a:r>
            <a:r>
              <a:rPr lang="en-US" altLang="ko-KR" sz="14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err="1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책선정은</a:t>
            </a:r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PC </a:t>
            </a:r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홈페이지나 앱에서만 가능합니다</a:t>
            </a:r>
            <a:r>
              <a:rPr lang="en-US" altLang="ko-KR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89" y="3263023"/>
            <a:ext cx="4960264" cy="340983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7412AC5-8B19-4644-B2A3-404F055FEE05}"/>
              </a:ext>
            </a:extLst>
          </p:cNvPr>
          <p:cNvSpPr/>
          <p:nvPr/>
        </p:nvSpPr>
        <p:spPr>
          <a:xfrm>
            <a:off x="4714613" y="3263023"/>
            <a:ext cx="276837" cy="165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E44947-F871-488B-9058-089391BF9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95" y="2868756"/>
            <a:ext cx="1582198" cy="13415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80F21C4-731D-42C9-9320-69B4FE90479B}"/>
              </a:ext>
            </a:extLst>
          </p:cNvPr>
          <p:cNvCxnSpPr>
            <a:stCxn id="3" idx="3"/>
          </p:cNvCxnSpPr>
          <p:nvPr/>
        </p:nvCxnSpPr>
        <p:spPr>
          <a:xfrm flipV="1">
            <a:off x="4991450" y="3154261"/>
            <a:ext cx="662730" cy="1917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2F35277-5541-4720-95AB-20A88DBA5676}"/>
              </a:ext>
            </a:extLst>
          </p:cNvPr>
          <p:cNvSpPr txBox="1"/>
          <p:nvPr/>
        </p:nvSpPr>
        <p:spPr>
          <a:xfrm>
            <a:off x="5896613" y="1741988"/>
            <a:ext cx="282793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* </a:t>
            </a:r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다음페이지 설명 참조할 것</a:t>
            </a:r>
            <a:endParaRPr lang="en-US" altLang="ko-KR" sz="12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  <a:p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ID : pc</a:t>
            </a:r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화면 </a:t>
            </a:r>
            <a:r>
              <a:rPr lang="ko-KR" altLang="en-US" sz="12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크레마클럽</a:t>
            </a:r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 </a:t>
            </a:r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ID</a:t>
            </a:r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 입력</a:t>
            </a:r>
            <a:endParaRPr lang="en-US" altLang="ko-KR" sz="12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  <a:p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PW: </a:t>
            </a:r>
            <a:r>
              <a:rPr lang="ko-KR" altLang="en-US" sz="12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독서교육종합지원시스템</a:t>
            </a:r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ID</a:t>
            </a:r>
          </a:p>
          <a:p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       (</a:t>
            </a:r>
            <a:r>
              <a:rPr lang="ko-KR" altLang="en-US" sz="11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대문자일경우</a:t>
            </a: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, </a:t>
            </a:r>
            <a:r>
              <a:rPr lang="ko-KR" altLang="en-US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소문자로 변경 입력</a:t>
            </a:r>
            <a:r>
              <a:rPr lang="en-US" altLang="ko-KR" sz="1100" dirty="0">
                <a:latin typeface="예스체" panose="020B0500000101010101" pitchFamily="50" charset="-127"/>
                <a:ea typeface="예스체" panose="020B0500000101010101" pitchFamily="50" charset="-127"/>
              </a:rPr>
              <a:t>) </a:t>
            </a:r>
            <a:endParaRPr lang="ko-KR" altLang="en-US" sz="12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sp>
        <p:nvSpPr>
          <p:cNvPr id="9" name="화살표: 위쪽 8">
            <a:extLst>
              <a:ext uri="{FF2B5EF4-FFF2-40B4-BE49-F238E27FC236}">
                <a16:creationId xmlns:a16="http://schemas.microsoft.com/office/drawing/2014/main" id="{A66BAA16-4235-480E-9988-67384FB12CE7}"/>
              </a:ext>
            </a:extLst>
          </p:cNvPr>
          <p:cNvSpPr/>
          <p:nvPr/>
        </p:nvSpPr>
        <p:spPr>
          <a:xfrm>
            <a:off x="6585358" y="2598111"/>
            <a:ext cx="262653" cy="27064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6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612" y="750946"/>
            <a:ext cx="642034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PC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화면에서 </a:t>
            </a:r>
            <a:r>
              <a:rPr lang="ko-KR" altLang="en-US" b="0" dirty="0" err="1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아이디 </a:t>
            </a:r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/ 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비밀번호 확인하기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7" y="1625314"/>
            <a:ext cx="6827732" cy="342839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347342" y="2584573"/>
            <a:ext cx="2081214" cy="2298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아래쪽 화살표 4"/>
          <p:cNvSpPr/>
          <p:nvPr/>
        </p:nvSpPr>
        <p:spPr>
          <a:xfrm>
            <a:off x="7103604" y="2011455"/>
            <a:ext cx="324952" cy="3098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09206" y="1538383"/>
            <a:ext cx="22124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마우스 커서 이동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463730" y="2699144"/>
            <a:ext cx="1745672" cy="18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solidFill>
                  <a:srgbClr val="0070C0"/>
                </a:solidFill>
                <a:latin typeface="+mj-ea"/>
                <a:ea typeface="+mj-ea"/>
              </a:rPr>
              <a:t>su-s1_psh</a:t>
            </a:r>
            <a:r>
              <a:rPr lang="en-US" altLang="ko-KR" sz="9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900" dirty="0">
                <a:solidFill>
                  <a:schemeClr val="tx1"/>
                </a:solidFill>
                <a:latin typeface="+mj-ea"/>
                <a:ea typeface="+mj-ea"/>
              </a:rPr>
              <a:t>님</a:t>
            </a:r>
            <a:r>
              <a:rPr lang="en-US" altLang="ko-KR" sz="900" dirty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900" dirty="0">
                <a:solidFill>
                  <a:schemeClr val="tx1"/>
                </a:solidFill>
                <a:latin typeface="+mj-ea"/>
                <a:ea typeface="+mj-ea"/>
              </a:rPr>
              <a:t>반갑습니다</a:t>
            </a:r>
            <a:r>
              <a:rPr lang="en-US" altLang="ko-KR" sz="900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endParaRPr lang="ko-KR" altLang="en-US" sz="9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79647" y="5491815"/>
            <a:ext cx="682773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en-US" altLang="ko-KR" sz="20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ID : PC</a:t>
            </a:r>
            <a:r>
              <a:rPr lang="ko-KR" altLang="en-US" sz="20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화면에서 우측 상단의       클릭하여 확인</a:t>
            </a:r>
            <a:endParaRPr lang="en-US" altLang="ko-KR" sz="2000" b="0" dirty="0">
              <a:solidFill>
                <a:srgbClr val="3F2724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r>
              <a:rPr lang="en-US" altLang="ko-KR" sz="20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PW : </a:t>
            </a:r>
            <a:r>
              <a:rPr lang="ko-KR" altLang="en-US" sz="2000" b="0" dirty="0" err="1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독서교육종합지원시스템</a:t>
            </a:r>
            <a:r>
              <a:rPr lang="ko-KR" altLang="en-US" sz="20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20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ID </a:t>
            </a:r>
            <a:r>
              <a:rPr lang="en-US" altLang="ko-KR" sz="16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sz="16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대문자일 경우</a:t>
            </a:r>
            <a:r>
              <a:rPr lang="en-US" altLang="ko-KR" sz="16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  <a:r>
              <a:rPr lang="ko-KR" altLang="en-US" sz="16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소문자로 변경 입력</a:t>
            </a:r>
            <a:r>
              <a:rPr lang="en-US" altLang="ko-KR" sz="1600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 </a:t>
            </a:r>
            <a:endParaRPr lang="ko-KR" altLang="en-US" b="0" dirty="0">
              <a:solidFill>
                <a:srgbClr val="3F2724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0FA3428-4E34-4464-9CCA-E82E2F5F4596}"/>
              </a:ext>
            </a:extLst>
          </p:cNvPr>
          <p:cNvSpPr/>
          <p:nvPr/>
        </p:nvSpPr>
        <p:spPr>
          <a:xfrm>
            <a:off x="7103604" y="2321293"/>
            <a:ext cx="253541" cy="181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59AF1BA-82F5-470C-ABFB-A131982AB001}"/>
              </a:ext>
            </a:extLst>
          </p:cNvPr>
          <p:cNvCxnSpPr>
            <a:cxnSpLocks/>
          </p:cNvCxnSpPr>
          <p:nvPr/>
        </p:nvCxnSpPr>
        <p:spPr>
          <a:xfrm flipH="1">
            <a:off x="5989739" y="2441196"/>
            <a:ext cx="1113865" cy="2579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D6D894B-1C22-4F26-8D9E-CBDB9EB5A562}"/>
              </a:ext>
            </a:extLst>
          </p:cNvPr>
          <p:cNvSpPr/>
          <p:nvPr/>
        </p:nvSpPr>
        <p:spPr>
          <a:xfrm>
            <a:off x="5463730" y="2699144"/>
            <a:ext cx="660233" cy="1971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4498235-627D-4BFD-BFF2-58D9B6C1B301}"/>
              </a:ext>
            </a:extLst>
          </p:cNvPr>
          <p:cNvCxnSpPr>
            <a:cxnSpLocks/>
          </p:cNvCxnSpPr>
          <p:nvPr/>
        </p:nvCxnSpPr>
        <p:spPr>
          <a:xfrm flipH="1">
            <a:off x="2213544" y="2938438"/>
            <a:ext cx="3342949" cy="25854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BF10454-28FA-4048-B7E3-0A0C4E4E7721}"/>
              </a:ext>
            </a:extLst>
          </p:cNvPr>
          <p:cNvSpPr/>
          <p:nvPr/>
        </p:nvSpPr>
        <p:spPr>
          <a:xfrm>
            <a:off x="2050563" y="5524424"/>
            <a:ext cx="325961" cy="32338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12EBEF3-B403-474E-A142-03B654F47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" y="5141456"/>
            <a:ext cx="1582198" cy="1341514"/>
          </a:xfrm>
          <a:prstGeom prst="rect">
            <a:avLst/>
          </a:prstGeom>
          <a:ln w="28575">
            <a:noFill/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78DCC25-9497-4B70-B875-C30FBE0CA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447" y="3338500"/>
            <a:ext cx="219106" cy="181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1BBF6EF-8250-4E21-8902-2A5A54052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593" y="5560022"/>
            <a:ext cx="219106" cy="252191"/>
          </a:xfrm>
          <a:prstGeom prst="rect">
            <a:avLst/>
          </a:prstGeom>
        </p:spPr>
      </p:pic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6F6C220D-C4E5-47FB-BEE4-1496C06FB99C}"/>
              </a:ext>
            </a:extLst>
          </p:cNvPr>
          <p:cNvSpPr/>
          <p:nvPr/>
        </p:nvSpPr>
        <p:spPr>
          <a:xfrm>
            <a:off x="1641553" y="5686116"/>
            <a:ext cx="338094" cy="3233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92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51762" y="882773"/>
            <a:ext cx="2376264" cy="55963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ko-KR" altLang="en-US" sz="14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상단 기본 메뉴</a:t>
            </a:r>
            <a:endParaRPr lang="en-US" altLang="ko-KR" sz="14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①내 서재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내가 다운로드 받은 도서 리스트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-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열기 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: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책 읽기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-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삭제 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: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내 서재에서 삭제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-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완독설정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: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완독일자를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저장하여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 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나만의  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‘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독서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히스토리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’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설정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② 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모든책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미사용 메뉴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YES24 eBook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을 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‘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구매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’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한 리스트</a:t>
            </a:r>
            <a:b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 -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이용자는 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eBook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을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별도로 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‘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구매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’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할 필요 없이</a:t>
            </a:r>
            <a:b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크레마클럽을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통해 자유롭게 이용 가능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③ </a:t>
            </a:r>
            <a:r>
              <a:rPr lang="ko-KR" altLang="en-US" sz="1200" spc="-100" dirty="0" err="1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</a:t>
            </a:r>
            <a:endParaRPr lang="en-US" altLang="ko-KR" sz="1200" spc="-10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YES24 </a:t>
            </a:r>
            <a:r>
              <a:rPr lang="ko-KR" altLang="en-US" sz="1200" spc="-100" dirty="0" err="1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크레마클럽에서</a:t>
            </a: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선택한 도서만</a:t>
            </a: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노출됨</a:t>
            </a:r>
            <a:r>
              <a:rPr lang="en-US" altLang="ko-KR" sz="1200" spc="-100" dirty="0">
                <a:solidFill>
                  <a:schemeClr val="tx1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1200" spc="-100" dirty="0">
              <a:solidFill>
                <a:schemeClr val="tx1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spc="-10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ko-KR" altLang="en-US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도서 검색 및 추가는 </a:t>
            </a:r>
            <a: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Mobile</a:t>
            </a:r>
            <a:r>
              <a:rPr lang="ko-KR" altLang="en-US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APP </a:t>
            </a:r>
            <a:b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ko-KR" altLang="en-US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또는</a:t>
            </a:r>
            <a: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YES24 </a:t>
            </a:r>
            <a:r>
              <a:rPr lang="ko-KR" altLang="en-US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웹사이트를 이용</a:t>
            </a:r>
            <a: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  <a:b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</a:br>
            <a: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* </a:t>
            </a:r>
            <a:r>
              <a:rPr lang="ko-KR" altLang="en-US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본 가이드 </a:t>
            </a:r>
            <a:r>
              <a:rPr lang="en-US" altLang="ko-KR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11 </a:t>
            </a:r>
            <a:r>
              <a:rPr lang="ko-KR" altLang="en-US" sz="1200" spc="-150" dirty="0">
                <a:solidFill>
                  <a:srgbClr val="005AAB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페이지에서 추가 설명</a:t>
            </a:r>
            <a:endParaRPr lang="en-US" altLang="ko-KR" sz="1200" spc="-150" dirty="0">
              <a:solidFill>
                <a:srgbClr val="005AAB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7" y="1964248"/>
            <a:ext cx="5939198" cy="413060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25" name="직사각형 24"/>
          <p:cNvSpPr/>
          <p:nvPr/>
        </p:nvSpPr>
        <p:spPr>
          <a:xfrm>
            <a:off x="2305956" y="1691447"/>
            <a:ext cx="369012" cy="307777"/>
          </a:xfrm>
          <a:prstGeom prst="rect">
            <a:avLst/>
          </a:prstGeom>
          <a:ln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①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3210901" y="1689964"/>
            <a:ext cx="369012" cy="307777"/>
          </a:xfrm>
          <a:prstGeom prst="rect">
            <a:avLst/>
          </a:prstGeom>
          <a:ln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②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018398" y="1689964"/>
            <a:ext cx="369012" cy="307777"/>
          </a:xfrm>
          <a:prstGeom prst="rect">
            <a:avLst/>
          </a:prstGeom>
          <a:ln>
            <a:noFill/>
            <a:prstDash val="sysDash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③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 rot="16200000">
            <a:off x="4491037" y="2214563"/>
            <a:ext cx="147637" cy="9158288"/>
          </a:xfrm>
          <a:prstGeom prst="rect">
            <a:avLst/>
          </a:prstGeom>
          <a:solidFill>
            <a:srgbClr val="3F2724"/>
          </a:solidFill>
          <a:ln>
            <a:noFill/>
          </a:ln>
          <a:effectLst/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AppleMyungjo"/>
                <a:cs typeface="AppleMyungjo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400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714580"/>
            <a:ext cx="238078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PC 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뷰어 메뉴 안내</a:t>
            </a:r>
          </a:p>
        </p:txBody>
      </p:sp>
    </p:spTree>
    <p:extLst>
      <p:ext uri="{BB962C8B-B14F-4D97-AF65-F5344CB8AC3E}">
        <p14:creationId xmlns:p14="http://schemas.microsoft.com/office/powerpoint/2010/main" val="294873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19132" y="729548"/>
            <a:ext cx="41873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교사만 해당 </a:t>
            </a:r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– 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모바일 사용 방법</a:t>
            </a:r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99303" y="1440672"/>
            <a:ext cx="2225802" cy="307777"/>
          </a:xfrm>
          <a:prstGeom prst="rect">
            <a:avLst/>
          </a:prstGeom>
          <a:ln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①  앱</a:t>
            </a:r>
            <a:r>
              <a:rPr lang="en-US" altLang="ko-KR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“yes24</a:t>
            </a:r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ebook</a:t>
            </a:r>
            <a:r>
              <a:rPr lang="en-US" altLang="ko-KR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” </a:t>
            </a:r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설치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835050" y="1440672"/>
            <a:ext cx="1269899" cy="307777"/>
          </a:xfrm>
          <a:prstGeom prst="rect">
            <a:avLst/>
          </a:prstGeom>
          <a:ln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KR" panose="020B0500000000000000" pitchFamily="34" charset="-127"/>
                <a:ea typeface="Noto Sans KR" panose="020B0500000000000000" pitchFamily="34" charset="-127"/>
              </a:rPr>
              <a:t>② 로그인 하기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D767EE-8616-40FB-AD24-F3418E24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302" y="2541149"/>
            <a:ext cx="3389602" cy="267312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B90730D-F988-4C3D-9244-BE500762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8" y="1748449"/>
            <a:ext cx="2054122" cy="351500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08F26DD-C299-4DED-A0CE-979A0BB1223E}"/>
              </a:ext>
            </a:extLst>
          </p:cNvPr>
          <p:cNvSpPr/>
          <p:nvPr/>
        </p:nvSpPr>
        <p:spPr>
          <a:xfrm>
            <a:off x="838899" y="2042218"/>
            <a:ext cx="725659" cy="1976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F08BE4-463D-4818-B3C5-B9610F1FD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21" y="1748449"/>
            <a:ext cx="2250501" cy="3515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B93E27B-3074-417E-8035-7B110F440727}"/>
              </a:ext>
            </a:extLst>
          </p:cNvPr>
          <p:cNvSpPr/>
          <p:nvPr/>
        </p:nvSpPr>
        <p:spPr>
          <a:xfrm>
            <a:off x="2893022" y="2441196"/>
            <a:ext cx="2148762" cy="880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E05697-4EDE-4925-8882-2FA9EE3804B8}"/>
              </a:ext>
            </a:extLst>
          </p:cNvPr>
          <p:cNvSpPr txBox="1"/>
          <p:nvPr/>
        </p:nvSpPr>
        <p:spPr>
          <a:xfrm>
            <a:off x="5373173" y="1421660"/>
            <a:ext cx="355586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ID : pc</a:t>
            </a:r>
            <a:r>
              <a:rPr lang="ko-KR" altLang="en-US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화면 </a:t>
            </a:r>
            <a:r>
              <a:rPr lang="ko-KR" altLang="en-US" sz="14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크레마클럽</a:t>
            </a:r>
            <a:r>
              <a:rPr lang="ko-KR" altLang="en-US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 아이디 입력</a:t>
            </a:r>
            <a:endParaRPr lang="en-US" altLang="ko-KR" sz="14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  <a:p>
            <a:r>
              <a:rPr lang="en-US" altLang="ko-KR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PW: </a:t>
            </a:r>
            <a:r>
              <a:rPr lang="ko-KR" altLang="en-US" sz="14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독서교육종합지원시스템</a:t>
            </a:r>
            <a:r>
              <a:rPr lang="en-US" altLang="ko-KR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ID</a:t>
            </a:r>
          </a:p>
          <a:p>
            <a:r>
              <a:rPr lang="en-US" altLang="ko-KR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       (</a:t>
            </a:r>
            <a:r>
              <a:rPr lang="ko-KR" altLang="en-US" sz="12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대문자일경우</a:t>
            </a:r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, </a:t>
            </a:r>
            <a:r>
              <a:rPr lang="ko-KR" altLang="en-US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소문자로 변경 입력</a:t>
            </a:r>
            <a:r>
              <a:rPr lang="en-US" altLang="ko-KR" sz="1200" dirty="0">
                <a:latin typeface="예스체" panose="020B0500000101010101" pitchFamily="50" charset="-127"/>
                <a:ea typeface="예스체" panose="020B0500000101010101" pitchFamily="50" charset="-127"/>
              </a:rPr>
              <a:t>) </a:t>
            </a:r>
            <a:endParaRPr lang="ko-KR" altLang="en-US" sz="14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AA2EFA27-2B3B-4E74-BD89-DDF319AC1172}"/>
              </a:ext>
            </a:extLst>
          </p:cNvPr>
          <p:cNvCxnSpPr>
            <a:cxnSpLocks/>
          </p:cNvCxnSpPr>
          <p:nvPr/>
        </p:nvCxnSpPr>
        <p:spPr>
          <a:xfrm flipV="1">
            <a:off x="4572000" y="1815101"/>
            <a:ext cx="801173" cy="626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53D8A03-95A6-4730-A8C5-A49DE9F3EEDC}"/>
              </a:ext>
            </a:extLst>
          </p:cNvPr>
          <p:cNvSpPr txBox="1"/>
          <p:nvPr/>
        </p:nvSpPr>
        <p:spPr>
          <a:xfrm>
            <a:off x="6017846" y="2141039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예스체" panose="020B0500000101010101" pitchFamily="50" charset="-127"/>
                <a:ea typeface="예스체" panose="020B0500000101010101" pitchFamily="50" charset="-127"/>
              </a:rPr>
              <a:t>&lt;6p. </a:t>
            </a:r>
            <a:r>
              <a:rPr lang="ko-KR" altLang="en-US" sz="2000" dirty="0">
                <a:latin typeface="예스체" panose="020B0500000101010101" pitchFamily="50" charset="-127"/>
                <a:ea typeface="예스체" panose="020B0500000101010101" pitchFamily="50" charset="-127"/>
              </a:rPr>
              <a:t>화면 참조</a:t>
            </a:r>
            <a:r>
              <a:rPr lang="en-US" altLang="ko-KR" sz="2000" dirty="0">
                <a:latin typeface="예스체" panose="020B0500000101010101" pitchFamily="50" charset="-127"/>
                <a:ea typeface="예스체" panose="020B0500000101010101" pitchFamily="50" charset="-127"/>
              </a:rPr>
              <a:t>&gt;</a:t>
            </a:r>
            <a:endParaRPr lang="ko-KR" altLang="en-US" sz="20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</p:txBody>
      </p:sp>
      <p:sp>
        <p:nvSpPr>
          <p:cNvPr id="34" name="화살표: 오른쪽 33">
            <a:extLst>
              <a:ext uri="{FF2B5EF4-FFF2-40B4-BE49-F238E27FC236}">
                <a16:creationId xmlns:a16="http://schemas.microsoft.com/office/drawing/2014/main" id="{06075CA9-737D-4910-931F-4B4137477D3D}"/>
              </a:ext>
            </a:extLst>
          </p:cNvPr>
          <p:cNvSpPr/>
          <p:nvPr/>
        </p:nvSpPr>
        <p:spPr>
          <a:xfrm>
            <a:off x="2663370" y="3171039"/>
            <a:ext cx="229650" cy="2579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20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19132" y="729548"/>
            <a:ext cx="540244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>
              <a:spcBef>
                <a:spcPct val="20000"/>
              </a:spcBef>
              <a:buFontTx/>
              <a:buNone/>
              <a:defRPr kumimoji="1" sz="2300" b="1">
                <a:solidFill>
                  <a:srgbClr val="005AAB"/>
                </a:solidFill>
                <a:latin typeface="맑은 고딕"/>
                <a:ea typeface="맑은 고딕"/>
                <a:cs typeface="AppleMyungjo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latin typeface="Times" pitchFamily="18" charset="0"/>
                <a:ea typeface="AppleMyungjo"/>
                <a:cs typeface="AppleMyungjo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latin typeface="Times" pitchFamily="18" charset="0"/>
                <a:ea typeface="AppleMyungjo"/>
                <a:cs typeface="AppleMyungjo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latin typeface="Times" pitchFamily="18" charset="0"/>
                <a:ea typeface="AppleMyungjo"/>
                <a:cs typeface="AppleMyungjo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latin typeface="Times" pitchFamily="18" charset="0"/>
                <a:ea typeface="AppleMyungjo"/>
                <a:cs typeface="AppleMyungjo"/>
              </a:defRPr>
            </a:lvl9pPr>
          </a:lstStyle>
          <a:p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(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학교 밖 청소년만 해당 </a:t>
            </a:r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– 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모바일 사용 방법</a:t>
            </a:r>
            <a:r>
              <a:rPr lang="en-US" altLang="ko-KR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)</a:t>
            </a:r>
            <a:r>
              <a:rPr lang="ko-KR" altLang="en-US" b="0" dirty="0">
                <a:solidFill>
                  <a:srgbClr val="3F2724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99303" y="1440672"/>
            <a:ext cx="2225802" cy="307777"/>
          </a:xfrm>
          <a:prstGeom prst="rect">
            <a:avLst/>
          </a:prstGeom>
          <a:ln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①  앱</a:t>
            </a:r>
            <a:r>
              <a:rPr lang="en-US" altLang="ko-KR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“yes24</a:t>
            </a:r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ebook</a:t>
            </a:r>
            <a:r>
              <a:rPr lang="en-US" altLang="ko-KR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” </a:t>
            </a:r>
            <a:r>
              <a:rPr lang="ko-KR" altLang="en-US" sz="1400" dirty="0">
                <a:solidFill>
                  <a:srgbClr val="FF0000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설치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835050" y="1440672"/>
            <a:ext cx="1309974" cy="307777"/>
          </a:xfrm>
          <a:prstGeom prst="rect">
            <a:avLst/>
          </a:prstGeom>
          <a:ln>
            <a:noFill/>
            <a:prstDash val="sysDot"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 KR" panose="020B0500000000000000" pitchFamily="34" charset="-127"/>
                <a:ea typeface="Noto Sans KR" panose="020B0500000000000000" pitchFamily="34" charset="-127"/>
              </a:rPr>
              <a:t>② 로그인 하기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90730D-F988-4C3D-9244-BE500762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8" y="1748449"/>
            <a:ext cx="2054122" cy="351500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08F26DD-C299-4DED-A0CE-979A0BB1223E}"/>
              </a:ext>
            </a:extLst>
          </p:cNvPr>
          <p:cNvSpPr/>
          <p:nvPr/>
        </p:nvSpPr>
        <p:spPr>
          <a:xfrm>
            <a:off x="838899" y="2042218"/>
            <a:ext cx="725659" cy="1976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F08BE4-463D-4818-B3C5-B9610F1F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21" y="1748449"/>
            <a:ext cx="2250501" cy="3515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B93E27B-3074-417E-8035-7B110F440727}"/>
              </a:ext>
            </a:extLst>
          </p:cNvPr>
          <p:cNvSpPr/>
          <p:nvPr/>
        </p:nvSpPr>
        <p:spPr>
          <a:xfrm>
            <a:off x="2893022" y="2441196"/>
            <a:ext cx="2148762" cy="880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E05697-4EDE-4925-8882-2FA9EE3804B8}"/>
              </a:ext>
            </a:extLst>
          </p:cNvPr>
          <p:cNvSpPr txBox="1"/>
          <p:nvPr/>
        </p:nvSpPr>
        <p:spPr>
          <a:xfrm>
            <a:off x="5507397" y="2727729"/>
            <a:ext cx="22505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사전 신청을 통해 </a:t>
            </a:r>
            <a:endParaRPr lang="en-US" altLang="ko-KR" sz="1400" dirty="0">
              <a:latin typeface="예스체" panose="020B0500000101010101" pitchFamily="50" charset="-127"/>
              <a:ea typeface="예스체" panose="020B0500000101010101" pitchFamily="50" charset="-127"/>
            </a:endParaRPr>
          </a:p>
          <a:p>
            <a:r>
              <a:rPr lang="ko-KR" altLang="en-US" sz="1400" dirty="0" err="1">
                <a:latin typeface="예스체" panose="020B0500000101010101" pitchFamily="50" charset="-127"/>
                <a:ea typeface="예스체" panose="020B0500000101010101" pitchFamily="50" charset="-127"/>
              </a:rPr>
              <a:t>부여받은</a:t>
            </a:r>
            <a:r>
              <a:rPr lang="ko-KR" altLang="en-US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 </a:t>
            </a:r>
            <a:r>
              <a:rPr lang="en-US" altLang="ko-KR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 ID / PW </a:t>
            </a:r>
            <a:r>
              <a:rPr lang="ko-KR" altLang="en-US" sz="1400" dirty="0">
                <a:latin typeface="예스체" panose="020B0500000101010101" pitchFamily="50" charset="-127"/>
                <a:ea typeface="예스체" panose="020B0500000101010101" pitchFamily="50" charset="-127"/>
              </a:rPr>
              <a:t>입력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95888F56-529E-440B-BA55-F341459E35E8}"/>
              </a:ext>
            </a:extLst>
          </p:cNvPr>
          <p:cNvSpPr/>
          <p:nvPr/>
        </p:nvSpPr>
        <p:spPr>
          <a:xfrm>
            <a:off x="2664354" y="3126997"/>
            <a:ext cx="229650" cy="2579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87856E9-E408-43DB-A70B-372A92DDE6A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041784" y="2881617"/>
            <a:ext cx="465613" cy="107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31977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>
            <a:latin typeface="예스체"/>
            <a:ea typeface="예스체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YES24</ep:Company>
  <ep:Words>739</ep:Words>
  <ep:PresentationFormat>화면 슬라이드 쇼(4:3)</ep:PresentationFormat>
  <ep:Paragraphs>168</ep:Paragraphs>
  <ep:Slides>14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2019-10-25T04:20:16.000</dcterms:created>
  <dc:creator>김진호</dc:creator>
  <cp:lastModifiedBy>user</cp:lastModifiedBy>
  <dcterms:modified xsi:type="dcterms:W3CDTF">2023-07-03T00:35:51.959</dcterms:modified>
  <cp:revision>617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