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removePersonalInfoOnSave="1">
  <p:sldMasterIdLst>
    <p:sldMasterId id="2147483660" r:id="rId1"/>
  </p:sldMasterIdLst>
  <p:notesMasterIdLst>
    <p:notesMasterId r:id="rId2"/>
  </p:notesMasterIdLst>
  <p:handoutMasterIdLst>
    <p:handoutMasterId r:id="rId3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21766" autoAdjust="0"/>
    <p:restoredTop sz="94660"/>
  </p:normalViewPr>
  <p:slideViewPr>
    <p:cSldViewPr>
      <p:cViewPr varScale="1">
        <p:scale>
          <a:sx n="100" d="100"/>
          <a:sy n="100" d="100"/>
        </p:scale>
        <p:origin x="1290" y="102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2"/>
      </p:cViewPr>
      <p:guideLst>
        <p:guide orient="horz" pos="2880"/>
        <p:guide pos="2159"/>
      </p:guideLst>
    </p:cSldViewPr>
  </p:notes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7.xml"  /><Relationship Id="rId11" Type="http://schemas.openxmlformats.org/officeDocument/2006/relationships/slide" Target="slides/slide8.xml"  /><Relationship Id="rId12" Type="http://schemas.openxmlformats.org/officeDocument/2006/relationships/slide" Target="slides/slide9.xml"  /><Relationship Id="rId13" Type="http://schemas.openxmlformats.org/officeDocument/2006/relationships/slide" Target="slides/slide10.xml"  /><Relationship Id="rId14" Type="http://schemas.openxmlformats.org/officeDocument/2006/relationships/slide" Target="slides/slide11.xml"  /><Relationship Id="rId15" Type="http://schemas.openxmlformats.org/officeDocument/2006/relationships/slide" Target="slides/slide12.xml"  /><Relationship Id="rId16" Type="http://schemas.openxmlformats.org/officeDocument/2006/relationships/presProps" Target="presProps.xml"  /><Relationship Id="rId17" Type="http://schemas.openxmlformats.org/officeDocument/2006/relationships/viewProps" Target="viewProps.xml"  /><Relationship Id="rId18" Type="http://schemas.openxmlformats.org/officeDocument/2006/relationships/theme" Target="theme/theme1.xml"  /><Relationship Id="rId19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handoutMaster" Target="handoutMasters/handout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slide" Target="slides/slide4.xml"  /><Relationship Id="rId8" Type="http://schemas.openxmlformats.org/officeDocument/2006/relationships/slide" Target="slides/slide5.xml"  /><Relationship Id="rId9" Type="http://schemas.openxmlformats.org/officeDocument/2006/relationships/slide" Target="slides/slide6.xml"  /></Relationships>
</file>

<file path=ppt/handoutMasters/_rels/handout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handoutMasters/handoutMaster1.xml><?xml version="1.0" encoding="utf-8"?>
<p:handout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176ACFF7-D7B0-454E-8AD3-7F6C88D9854F}" type="datetime1">
              <a:rPr lang="ko-KR" altLang="en-US"/>
              <a:pPr lvl="0">
                <a:defRPr/>
              </a:pPr>
              <a:t>2020-03-27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F557C4C-1EB0-4725-A9B3-7A96A791DE1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0405B032-FDD6-43BF-AF01-1BC88A43D91D}" type="datetime1">
              <a:rPr lang="ko-KR" altLang="en-US"/>
              <a:pPr lvl="0">
                <a:defRPr/>
              </a:pPr>
              <a:t>2020-03-27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F3EC4D8E-D134-4089-BAA9-0E031B4BE4D0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Relationship Id="rId2" Type="http://schemas.openxmlformats.org/officeDocument/2006/relationships/slide" Target="../slides/slide4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3EC4D8E-D134-4089-BAA9-0E031B4BE4D0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D8E-D134-4089-BAA9-0E031B4BE4D0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43119447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2.png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18-11-19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18-11-19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7DBD5-C8F2-471F-8D0D-D2CF04D8DD55}" type="datetimeFigureOut">
              <a:rPr lang="ko-KR" altLang="en-US" smtClean="0"/>
              <a:pPr/>
              <a:t>18-11-19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5" r:id="rId3"/>
    <p:sldLayoutId id="2147483658" r:id="rId4"/>
    <p:sldLayoutId id="2147483659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33214" y="15585"/>
            <a:ext cx="5040560" cy="1446550"/>
            <a:chOff x="33214" y="15585"/>
            <a:chExt cx="5040560" cy="1446550"/>
          </a:xfrm>
        </p:grpSpPr>
        <p:sp>
          <p:nvSpPr>
            <p:cNvPr id="7" name="TextBox 6"/>
            <p:cNvSpPr txBox="1"/>
            <p:nvPr/>
          </p:nvSpPr>
          <p:spPr>
            <a:xfrm>
              <a:off x="33214" y="15585"/>
              <a:ext cx="504056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44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Middle School</a:t>
              </a:r>
            </a:p>
            <a:p>
              <a:r>
                <a:rPr lang="en-US" altLang="ko-KR" sz="4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English  </a:t>
              </a:r>
            </a:p>
          </p:txBody>
        </p:sp>
        <p:sp>
          <p:nvSpPr>
            <p:cNvPr id="8" name="타원 7"/>
            <p:cNvSpPr/>
            <p:nvPr/>
          </p:nvSpPr>
          <p:spPr>
            <a:xfrm>
              <a:off x="2123728" y="764704"/>
              <a:ext cx="576064" cy="576064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3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3</a:t>
              </a:r>
              <a:endParaRPr lang="ko-KR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899592" y="2708920"/>
            <a:ext cx="1368152" cy="1296144"/>
          </a:xfrm>
          <a:prstGeom prst="roundRect">
            <a:avLst>
              <a:gd name="adj" fmla="val 19415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/>
              <a:t>Lesson</a:t>
            </a:r>
          </a:p>
          <a:p>
            <a:pPr algn="ctr"/>
            <a:r>
              <a:rPr lang="en-US" altLang="ko-KR" sz="4800" b="1" dirty="0" smtClean="0"/>
              <a:t>1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415881" y="2941493"/>
            <a:ext cx="58349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800" b="1" spc="-100" dirty="0" smtClean="0">
                <a:latin typeface="+mj-lt"/>
              </a:rPr>
              <a:t>Follow Your Dream</a:t>
            </a:r>
            <a:endParaRPr lang="ko-KR" altLang="en-US" sz="4800" spc="-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145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9552" y="111150"/>
            <a:ext cx="8100000" cy="6636341"/>
          </a:xfrm>
          <a:prstGeom prst="rect">
            <a:avLst/>
          </a:prstGeom>
        </p:spPr>
        <p:txBody>
          <a:bodyPr wrap="square" lIns="360000" tIns="360000" rIns="360000" bIns="360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  Second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, work hard.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Pursuing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 a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dream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 is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not easy. I became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a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photographer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through hard work.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  Third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, be bold. You need courage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to make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decisions that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will change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your life. I was afraid but I took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a chance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I truly hope you can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find a dream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pursue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it, and live it!</a:t>
            </a:r>
            <a:endParaRPr lang="ko-KR" altLang="ko-KR" sz="3200" b="1" dirty="0"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8064" y="1139735"/>
            <a:ext cx="1872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 =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추구하는 것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21077" y="4026550"/>
            <a:ext cx="1850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~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 하기 위해서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5517232"/>
            <a:ext cx="29523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I hope+(that)+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주어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+can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3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4"/>
          <p:cNvSpPr txBox="1">
            <a:spLocks/>
          </p:cNvSpPr>
          <p:nvPr/>
        </p:nvSpPr>
        <p:spPr>
          <a:xfrm>
            <a:off x="1979712" y="563999"/>
            <a:ext cx="4963426" cy="920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 Bank</a:t>
            </a:r>
            <a:endParaRPr lang="ko-KR" altLang="en-US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Group 79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334157"/>
              </p:ext>
            </p:extLst>
          </p:nvPr>
        </p:nvGraphicFramePr>
        <p:xfrm>
          <a:off x="1115616" y="1708808"/>
          <a:ext cx="7056784" cy="409645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1127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439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12057">
                <a:tc>
                  <a:txBody>
                    <a:bodyPr/>
                    <a:lstStyle/>
                    <a:p>
                      <a:pPr lvl="1" algn="l" latinLnBrk="1"/>
                      <a:r>
                        <a:rPr lang="en-US" altLang="ko-KR" sz="2400" b="1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n-cs"/>
                        </a:rPr>
                        <a:t>realize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v.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실현하다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en-US" altLang="ko-KR" sz="2400" b="1" dirty="0" smtClean="0"/>
                        <a:t>    inspire</a:t>
                      </a:r>
                      <a:endParaRPr lang="ko-KR" altLang="en-US" sz="2400" b="1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v.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영감을 주다</a:t>
                      </a:r>
                      <a:r>
                        <a:rPr lang="en-US" altLang="ko-KR" sz="1800" b="1" dirty="0" smtClean="0">
                          <a:latin typeface="+mj-lt"/>
                        </a:rPr>
                        <a:t>,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고무하다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en-US" altLang="ko-KR" sz="2400" b="1" dirty="0" smtClean="0"/>
                        <a:t>    lead</a:t>
                      </a:r>
                      <a:endParaRPr lang="ko-KR" altLang="en-US" sz="2400" b="1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v.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이끌다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en-US" altLang="ko-KR" sz="2400" b="1" dirty="0" smtClean="0"/>
                        <a:t>    major</a:t>
                      </a:r>
                      <a:endParaRPr lang="ko-KR" altLang="en-US" sz="2400" b="1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n.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전공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en-US" altLang="ko-KR" sz="2400" b="1" dirty="0" smtClean="0"/>
                        <a:t>    engineering</a:t>
                      </a:r>
                      <a:endParaRPr lang="ko-KR" altLang="en-US" sz="2400" b="1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n.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공학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</a:tr>
              <a:tr h="512057">
                <a:tc>
                  <a:txBody>
                    <a:bodyPr/>
                    <a:lstStyle/>
                    <a:p>
                      <a:r>
                        <a:rPr lang="en-US" altLang="ko-KR" sz="2400" b="1" dirty="0" smtClean="0"/>
                        <a:t>    stable</a:t>
                      </a:r>
                      <a:endParaRPr lang="ko-KR" altLang="en-US" sz="2400" b="1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a.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안정적인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en-US" altLang="ko-KR" sz="2400" b="1" dirty="0" smtClean="0"/>
                        <a:t>    chance</a:t>
                      </a:r>
                      <a:endParaRPr lang="ko-KR" altLang="en-US" sz="2400" b="1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n.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기회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r>
                        <a:rPr lang="en-US" altLang="ko-KR" sz="2400" b="1" dirty="0" smtClean="0"/>
                        <a:t>    beat</a:t>
                      </a:r>
                      <a:endParaRPr lang="ko-KR" altLang="en-US" sz="2400" b="1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v. (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심장이</a:t>
                      </a:r>
                      <a:r>
                        <a:rPr lang="en-US" altLang="ko-KR" sz="1800" b="1" dirty="0" smtClean="0">
                          <a:latin typeface="+mj-lt"/>
                        </a:rPr>
                        <a:t>)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고동치다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32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4"/>
          <p:cNvSpPr txBox="1">
            <a:spLocks/>
          </p:cNvSpPr>
          <p:nvPr/>
        </p:nvSpPr>
        <p:spPr>
          <a:xfrm>
            <a:off x="1979712" y="563999"/>
            <a:ext cx="4963426" cy="920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 Bank</a:t>
            </a:r>
            <a:endParaRPr lang="ko-KR" altLang="en-US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Group 79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884546"/>
              </p:ext>
            </p:extLst>
          </p:nvPr>
        </p:nvGraphicFramePr>
        <p:xfrm>
          <a:off x="1115616" y="1708808"/>
          <a:ext cx="7056784" cy="409645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1127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439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1205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trial</a:t>
                      </a:r>
                      <a:r>
                        <a:rPr lang="en-US" altLang="ko-KR" sz="2400" b="1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 error</a:t>
                      </a:r>
                      <a:endParaRPr lang="en-US" altLang="ko-KR" sz="2400" b="1" u="non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latin typeface="+mj-lt"/>
                        </a:rPr>
                        <a:t>시행착오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</a:tr>
              <a:tr h="51205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en-US" altLang="ko-KR" sz="2400" b="1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 decision</a:t>
                      </a:r>
                      <a:endParaRPr lang="en-US" altLang="ko-KR" sz="2400" b="1" u="non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latin typeface="+mj-lt"/>
                        </a:rPr>
                        <a:t>결정하다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bold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a.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용감한</a:t>
                      </a:r>
                      <a:r>
                        <a:rPr lang="en-US" altLang="ko-KR" sz="1800" b="1" dirty="0" smtClean="0">
                          <a:latin typeface="+mj-lt"/>
                        </a:rPr>
                        <a:t>,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대담한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pPr lvl="1" algn="l" latinLnBrk="1"/>
                      <a:r>
                        <a:rPr lang="en-US" altLang="ko-KR" sz="2400" b="1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  <a:cs typeface="+mn-cs"/>
                        </a:rPr>
                        <a:t>quit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v.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그만두다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u="none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</a:rPr>
                        <a:t>for a living</a:t>
                      </a:r>
                      <a:endParaRPr lang="ko-KR" altLang="en-US" sz="2400" b="1" u="none" dirty="0" smtClean="0">
                        <a:solidFill>
                          <a:schemeClr val="tx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latin typeface="+mj-lt"/>
                        </a:rPr>
                        <a:t>생계 수단으로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u="none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</a:rPr>
                        <a:t>professional</a:t>
                      </a:r>
                      <a:endParaRPr lang="ko-KR" altLang="en-US" sz="2400" b="1" u="none" dirty="0" smtClean="0">
                        <a:solidFill>
                          <a:schemeClr val="tx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a.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전문적인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pursue</a:t>
                      </a:r>
                      <a:endParaRPr lang="ko-KR" altLang="en-US" sz="2400" b="1" u="non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v.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추구하다</a:t>
                      </a:r>
                      <a:r>
                        <a:rPr lang="en-US" altLang="ko-KR" sz="1800" b="1" dirty="0" smtClean="0">
                          <a:latin typeface="+mj-lt"/>
                        </a:rPr>
                        <a:t>,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좇다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205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u="none" dirty="0" smtClean="0">
                          <a:solidFill>
                            <a:schemeClr val="tx1"/>
                          </a:solidFill>
                          <a:latin typeface="+mj-lt"/>
                          <a:ea typeface="+mj-ea"/>
                        </a:rPr>
                        <a:t>courage</a:t>
                      </a:r>
                      <a:endParaRPr lang="ko-KR" altLang="en-US" sz="2400" b="1" u="none" dirty="0" smtClean="0">
                        <a:solidFill>
                          <a:schemeClr val="tx1"/>
                        </a:solidFill>
                        <a:latin typeface="+mj-lt"/>
                        <a:ea typeface="+mj-ea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latin typeface="+mj-lt"/>
                        </a:rPr>
                        <a:t>n. </a:t>
                      </a:r>
                      <a:r>
                        <a:rPr lang="ko-KR" altLang="en-US" sz="1800" b="1" dirty="0" smtClean="0">
                          <a:latin typeface="+mj-lt"/>
                        </a:rPr>
                        <a:t>용기</a:t>
                      </a:r>
                      <a:endParaRPr lang="en-US" altLang="ko-KR" sz="1800" b="1" dirty="0" smtClean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31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39552" y="548680"/>
            <a:ext cx="8100000" cy="5760000"/>
          </a:xfrm>
          <a:prstGeom prst="rect">
            <a:avLst/>
          </a:prstGeom>
          <a:ln>
            <a:noFill/>
          </a:ln>
        </p:spPr>
        <p:txBody>
          <a:bodyPr wrap="square" lIns="360000" tIns="360000" rIns="360000" bIns="360000" anchor="ctr" anchorCtr="0">
            <a:noAutofit/>
          </a:bodyPr>
          <a:lstStyle/>
          <a:p>
            <a:pPr latinLnBrk="0">
              <a:lnSpc>
                <a:spcPct val="150000"/>
              </a:lnSpc>
            </a:pPr>
            <a:r>
              <a:rPr lang="en-US" altLang="ko-KR" sz="3200" b="1" spc="-1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Find a Dream and Live </a:t>
            </a:r>
            <a:r>
              <a:rPr lang="en-US" altLang="ko-KR" sz="3200" b="1" spc="-1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It!</a:t>
            </a:r>
            <a:r>
              <a:rPr lang="en-US" altLang="ko-KR" sz="3300" b="1" spc="-1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latinLnBrk="0">
              <a:lnSpc>
                <a:spcPct val="150000"/>
              </a:lnSpc>
            </a:pPr>
            <a:endParaRPr lang="ko-KR" altLang="en-US" sz="3300" b="1" spc="-1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atinLnBrk="0">
              <a:lnSpc>
                <a:spcPct val="150000"/>
              </a:lnSpc>
            </a:pPr>
            <a:r>
              <a:rPr lang="en-US" altLang="ko-KR" sz="3200" b="1" dirty="0" smtClean="0"/>
              <a:t>  Hello</a:t>
            </a:r>
            <a:r>
              <a:rPr lang="en-US" altLang="ko-KR" sz="3200" b="1" dirty="0"/>
              <a:t>, everyone. My name is David Parker, and I’m </a:t>
            </a:r>
            <a:r>
              <a:rPr lang="en-US" altLang="ko-KR" sz="3200" b="1" dirty="0" smtClean="0"/>
              <a:t>a photographer.</a:t>
            </a:r>
          </a:p>
          <a:p>
            <a:pPr latinLnBrk="0">
              <a:lnSpc>
                <a:spcPct val="150000"/>
              </a:lnSpc>
            </a:pPr>
            <a:r>
              <a:rPr lang="en-US" altLang="ko-KR" sz="3200" b="1" dirty="0" smtClean="0"/>
              <a:t>Today</a:t>
            </a:r>
            <a:r>
              <a:rPr lang="en-US" altLang="ko-KR" sz="3200" b="1" dirty="0"/>
              <a:t>, I’m going to tell you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how </a:t>
            </a:r>
          </a:p>
          <a:p>
            <a:pPr latinLnBrk="0">
              <a:lnSpc>
                <a:spcPct val="150000"/>
              </a:lnSpc>
            </a:pP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I found</a:t>
            </a:r>
            <a:r>
              <a:rPr lang="en-US" altLang="ko-KR" sz="3200" b="1" dirty="0" smtClean="0"/>
              <a:t> my dream and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realize</a:t>
            </a:r>
            <a:r>
              <a:rPr lang="en-US" altLang="ko-KR" sz="3200" b="1" dirty="0" smtClean="0"/>
              <a:t>d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it.</a:t>
            </a:r>
            <a:r>
              <a:rPr lang="en-US" altLang="ko-KR" sz="3200" b="1" dirty="0" smtClean="0"/>
              <a:t> </a:t>
            </a:r>
          </a:p>
          <a:p>
            <a:pPr latinLnBrk="0">
              <a:lnSpc>
                <a:spcPct val="150000"/>
              </a:lnSpc>
            </a:pP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I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hope my story can inspire</a:t>
            </a:r>
            <a:r>
              <a:rPr lang="en-US" altLang="ko-KR" sz="3200" b="1" dirty="0"/>
              <a:t> you</a:t>
            </a:r>
            <a:r>
              <a:rPr lang="en-US" altLang="ko-KR" sz="3200" b="1" dirty="0" smtClean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51897" y="4437112"/>
            <a:ext cx="2331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의문사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주어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동사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85087" y="5149630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= my dream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5656" y="5877272"/>
            <a:ext cx="4824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I hope+(that)+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주어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+can+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동사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1545" y="5178678"/>
            <a:ext cx="1374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i="1" dirty="0" smtClean="0">
                <a:solidFill>
                  <a:srgbClr val="FF0000"/>
                </a:solidFill>
              </a:rPr>
              <a:t>v.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실현하다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67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1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상자 2"/>
          <p:cNvSpPr txBox="1">
            <a:spLocks noChangeArrowheads="1"/>
          </p:cNvSpPr>
          <p:nvPr/>
        </p:nvSpPr>
        <p:spPr bwMode="auto">
          <a:xfrm>
            <a:off x="526349" y="549320"/>
            <a:ext cx="8100000" cy="5760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rot="0" vert="horz" wrap="square" lIns="360000" tIns="360000" rIns="360000" bIns="36000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 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When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I was young</a:t>
            </a:r>
            <a:r>
              <a:rPr lang="en-US" altLang="ko-KR" sz="3200" b="1" dirty="0"/>
              <a:t>, I loved stars. </a:t>
            </a:r>
            <a:endParaRPr lang="en-US" altLang="ko-KR" sz="3200" b="1" dirty="0" smtClean="0"/>
          </a:p>
          <a:p>
            <a:pPr>
              <a:lnSpc>
                <a:spcPct val="150000"/>
              </a:lnSpc>
            </a:pPr>
            <a:r>
              <a:rPr lang="en-US" altLang="ko-KR" sz="3200" b="1" dirty="0" smtClean="0"/>
              <a:t>I </a:t>
            </a:r>
            <a:r>
              <a:rPr lang="en-US" altLang="ko-KR" sz="3200" b="1" dirty="0"/>
              <a:t>also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liked</a:t>
            </a:r>
            <a:r>
              <a:rPr lang="en-US" altLang="ko-KR" sz="3200" b="1" dirty="0"/>
              <a:t> taking pictures.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/>
              <a:t>However, I never thought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these</a:t>
            </a:r>
            <a:r>
              <a:rPr lang="en-US" altLang="ko-KR" sz="3200" b="1" dirty="0"/>
              <a:t>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things</a:t>
            </a:r>
            <a:r>
              <a:rPr lang="en-US" altLang="ko-KR" sz="3200" b="1" dirty="0" smtClean="0"/>
              <a:t> could </a:t>
            </a:r>
            <a:r>
              <a:rPr lang="en-US" altLang="ko-KR" sz="3200" b="1" dirty="0"/>
              <a:t>lead to a job.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In fact</a:t>
            </a:r>
            <a:r>
              <a:rPr lang="en-US" altLang="ko-KR" sz="3200" b="1" dirty="0"/>
              <a:t>, </a:t>
            </a:r>
            <a:endParaRPr lang="en-US" altLang="ko-KR" sz="3200" b="1" dirty="0" smtClean="0"/>
          </a:p>
          <a:p>
            <a:pPr>
              <a:lnSpc>
                <a:spcPct val="150000"/>
              </a:lnSpc>
            </a:pPr>
            <a:r>
              <a:rPr lang="en-US" altLang="ko-KR" sz="3200" b="1" dirty="0" smtClean="0"/>
              <a:t>I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did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n’t</a:t>
            </a:r>
            <a:r>
              <a:rPr lang="en-US" altLang="ko-KR" sz="3200" b="1" dirty="0" smtClean="0"/>
              <a:t> </a:t>
            </a:r>
            <a:r>
              <a:rPr lang="en-US" altLang="ko-KR" sz="3200" b="1" dirty="0"/>
              <a:t>have a dream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at all</a:t>
            </a:r>
            <a:r>
              <a:rPr lang="en-US" altLang="ko-KR" sz="3200" b="1" dirty="0"/>
              <a:t>. </a:t>
            </a:r>
            <a:endParaRPr lang="ko-KR" altLang="ko-KR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35696" y="2226350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  <a:latin typeface="맑은 고딕"/>
                <a:ea typeface="맑은 고딕"/>
              </a:rPr>
              <a:t>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when (~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할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때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)+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주어</a:t>
            </a:r>
            <a:r>
              <a:rPr lang="en-US" altLang="ko-KR" sz="1600" b="1" dirty="0">
                <a:solidFill>
                  <a:srgbClr val="FF0000"/>
                </a:solidFill>
              </a:rPr>
              <a:t>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동사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9592" y="4427820"/>
            <a:ext cx="42484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=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별을 </a:t>
            </a:r>
            <a:r>
              <a:rPr lang="ko-KR" altLang="en-US" sz="1600" b="1" dirty="0">
                <a:solidFill>
                  <a:srgbClr val="FF0000"/>
                </a:solidFill>
              </a:rPr>
              <a:t>사랑한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것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사진 찍는 것</a:t>
            </a:r>
            <a:r>
              <a:rPr lang="ko-KR" altLang="en-US" sz="1600" b="1" dirty="0">
                <a:solidFill>
                  <a:srgbClr val="FF0000"/>
                </a:solidFill>
              </a:rPr>
              <a:t>을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 좋아한 것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07662" y="4427820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rgbClr val="FF0000"/>
                </a:solidFill>
              </a:rPr>
              <a:t>사실은</a:t>
            </a:r>
            <a:r>
              <a:rPr lang="en-US" altLang="ko-KR" sz="1600" b="1" dirty="0">
                <a:solidFill>
                  <a:srgbClr val="FF0000"/>
                </a:solidFill>
              </a:rPr>
              <a:t>, </a:t>
            </a:r>
            <a:r>
              <a:rPr lang="ko-KR" altLang="en-US" sz="1600" b="1" dirty="0">
                <a:solidFill>
                  <a:srgbClr val="FF0000"/>
                </a:solidFill>
              </a:rPr>
              <a:t>사실상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23728" y="5199293"/>
            <a:ext cx="3960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600" b="1" dirty="0" smtClean="0">
                <a:solidFill>
                  <a:srgbClr val="FF000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┗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not ~ at all :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전혀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~</a:t>
            </a:r>
            <a:r>
              <a:rPr lang="ko-KR" altLang="en-US" sz="1600" b="1" dirty="0">
                <a:solidFill>
                  <a:srgbClr val="FF0000"/>
                </a:solidFill>
              </a:rPr>
              <a:t>가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아니다 </a:t>
            </a:r>
            <a:r>
              <a:rPr lang="ko-KR" altLang="en-US" sz="1600" b="1" dirty="0">
                <a:solidFill>
                  <a:srgbClr val="FF000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┘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24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9552" y="479841"/>
            <a:ext cx="8100000" cy="5897678"/>
          </a:xfrm>
          <a:prstGeom prst="rect">
            <a:avLst/>
          </a:prstGeom>
        </p:spPr>
        <p:txBody>
          <a:bodyPr wrap="square" lIns="360000" tIns="360000" rIns="360000" bIns="360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dirty="0"/>
              <a:t> </a:t>
            </a:r>
            <a:r>
              <a:rPr lang="en-US" altLang="ko-KR" sz="3200" b="1" dirty="0" smtClean="0"/>
              <a:t> When </a:t>
            </a:r>
            <a:r>
              <a:rPr lang="en-US" altLang="ko-KR" sz="3200" b="1" dirty="0"/>
              <a:t>I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had to</a:t>
            </a:r>
            <a:r>
              <a:rPr lang="en-US" altLang="ko-KR" sz="3200" b="1" dirty="0"/>
              <a:t>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decide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on</a:t>
            </a:r>
            <a:r>
              <a:rPr lang="en-US" altLang="ko-KR" sz="3200" b="1" dirty="0"/>
              <a:t> </a:t>
            </a:r>
            <a:r>
              <a:rPr lang="en-US" altLang="ko-KR" sz="3200" b="1" dirty="0" smtClean="0"/>
              <a:t>a </a:t>
            </a:r>
            <a:r>
              <a:rPr lang="en-US" altLang="ko-KR" sz="3200" b="1" dirty="0"/>
              <a:t>major </a:t>
            </a:r>
            <a:endParaRPr lang="en-US" altLang="ko-KR" sz="3200" b="1" dirty="0" smtClean="0"/>
          </a:p>
          <a:p>
            <a:pPr>
              <a:lnSpc>
                <a:spcPct val="150000"/>
              </a:lnSpc>
            </a:pPr>
            <a:r>
              <a:rPr lang="en-US" altLang="ko-KR" sz="3200" b="1" dirty="0" smtClean="0"/>
              <a:t>in </a:t>
            </a:r>
            <a:r>
              <a:rPr lang="en-US" altLang="ko-KR" sz="3200" b="1" dirty="0"/>
              <a:t>college, I chose engineering.</a:t>
            </a:r>
          </a:p>
          <a:p>
            <a:pPr>
              <a:lnSpc>
                <a:spcPct val="150000"/>
              </a:lnSpc>
            </a:pP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Being an engineer</a:t>
            </a:r>
            <a:r>
              <a:rPr lang="en-US" altLang="ko-KR" sz="3200" b="1" dirty="0"/>
              <a:t>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looked OK</a:t>
            </a:r>
            <a:r>
              <a:rPr lang="en-US" altLang="ko-KR" sz="3200" b="1" dirty="0"/>
              <a:t>. </a:t>
            </a:r>
            <a:endParaRPr lang="en-US" altLang="ko-KR" sz="3200" b="1" dirty="0" smtClean="0"/>
          </a:p>
          <a:p>
            <a:pPr>
              <a:lnSpc>
                <a:spcPct val="150000"/>
              </a:lnSpc>
            </a:pPr>
            <a:r>
              <a:rPr lang="en-US" altLang="ko-KR" sz="3200" b="1" dirty="0" smtClean="0"/>
              <a:t>After </a:t>
            </a:r>
            <a:r>
              <a:rPr lang="en-US" altLang="ko-KR" sz="3200" b="1" dirty="0"/>
              <a:t>college, I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got a job</a:t>
            </a:r>
            <a:r>
              <a:rPr lang="en-US" altLang="ko-KR" sz="3200" b="1" dirty="0"/>
              <a:t> at an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/>
              <a:t>engineering company. It was a stable job, but I didn’t know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whether 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/>
              <a:t>I </a:t>
            </a:r>
            <a:r>
              <a:rPr lang="en-US" altLang="ko-KR" sz="3200" b="1" dirty="0"/>
              <a:t>really enjoyed it.</a:t>
            </a:r>
            <a:endParaRPr lang="ko-KR" altLang="ko-KR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15616" y="1484784"/>
            <a:ext cx="3312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had to+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동사원형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: ~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해야 했다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55976" y="1484785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rgbClr val="FF0000"/>
                </a:solidFill>
              </a:rPr>
              <a:t>~</a:t>
            </a:r>
            <a:r>
              <a:rPr lang="ko-KR" altLang="en-US" sz="1600" b="1" dirty="0">
                <a:solidFill>
                  <a:srgbClr val="FF0000"/>
                </a:solidFill>
              </a:rPr>
              <a:t>을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신중하게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)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결정하다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2946430"/>
            <a:ext cx="3528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rgbClr val="FF0000"/>
                </a:solidFill>
              </a:rPr>
              <a:t> </a:t>
            </a:r>
            <a:r>
              <a:rPr lang="en-US" altLang="ko-KR" sz="1600" b="1" dirty="0">
                <a:solidFill>
                  <a:srgbClr val="FF0000"/>
                </a:solidFill>
              </a:rPr>
              <a:t>look+</a:t>
            </a:r>
            <a:r>
              <a:rPr lang="ko-KR" altLang="en-US" sz="1600" b="1" dirty="0">
                <a:solidFill>
                  <a:srgbClr val="FF0000"/>
                </a:solidFill>
              </a:rPr>
              <a:t>형용사 </a:t>
            </a:r>
            <a:r>
              <a:rPr lang="en-US" altLang="ko-KR" sz="1600" b="1" dirty="0">
                <a:solidFill>
                  <a:srgbClr val="FF0000"/>
                </a:solidFill>
              </a:rPr>
              <a:t>:</a:t>
            </a:r>
            <a:r>
              <a:rPr lang="ko-KR" altLang="en-US" sz="1600" b="1" dirty="0">
                <a:solidFill>
                  <a:srgbClr val="FF0000"/>
                </a:solidFill>
              </a:rPr>
              <a:t> </a:t>
            </a:r>
            <a:r>
              <a:rPr lang="en-US" altLang="ko-KR" sz="1600" b="1" dirty="0">
                <a:solidFill>
                  <a:srgbClr val="FF0000"/>
                </a:solidFill>
              </a:rPr>
              <a:t>~</a:t>
            </a:r>
            <a:r>
              <a:rPr lang="ko-KR" altLang="en-US" sz="1600" b="1" dirty="0">
                <a:solidFill>
                  <a:srgbClr val="FF0000"/>
                </a:solidFill>
              </a:rPr>
              <a:t>해 보이다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03948" y="3717032"/>
            <a:ext cx="16021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=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직장을 얻다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068" y="5157192"/>
            <a:ext cx="2484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~</a:t>
            </a:r>
            <a:r>
              <a:rPr lang="ko-KR" altLang="en-US" sz="1600" b="1" dirty="0">
                <a:solidFill>
                  <a:srgbClr val="FF0000"/>
                </a:solidFill>
              </a:rPr>
              <a:t>인지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아닌지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(= if)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3648" y="2946430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=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엔지니어가 되는 것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5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9552" y="111150"/>
            <a:ext cx="8100000" cy="6636341"/>
          </a:xfrm>
          <a:prstGeom prst="rect">
            <a:avLst/>
          </a:prstGeom>
        </p:spPr>
        <p:txBody>
          <a:bodyPr wrap="square" lIns="360000" tIns="360000" rIns="360000" bIns="360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  Everything changed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when I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went </a:t>
            </a:r>
            <a:endParaRPr lang="en-US" altLang="ko-KR" sz="3200" b="1" u="sng" dirty="0" smtClean="0">
              <a:uFill>
                <a:solidFill>
                  <a:srgbClr val="FF0000"/>
                </a:solidFill>
              </a:uFill>
            </a:endParaRPr>
          </a:p>
          <a:p>
            <a:pPr>
              <a:lnSpc>
                <a:spcPct val="150000"/>
              </a:lnSpc>
            </a:pP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on vacation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to Iceland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one winter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. There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I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got a chance to see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the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Northern Lights.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The lights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 were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amazing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, and I took many pictures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of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the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dancing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  <a:latin typeface="+mj-lt"/>
              </a:rPr>
              <a:t>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lights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in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the sky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. For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the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first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time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in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many years, I could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feel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  <a:latin typeface="+mj-lt"/>
              </a:rPr>
              <a:t>my heart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  <a:latin typeface="+mj-lt"/>
              </a:rPr>
              <a:t>beating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  <a:latin typeface="+mj-lt"/>
              </a:rPr>
              <a:t>fast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  <a:latin typeface="+mj-lt"/>
              </a:rPr>
              <a:t>.</a:t>
            </a:r>
            <a:endParaRPr lang="ko-KR" altLang="ko-KR" sz="3200" b="1" dirty="0">
              <a:uFill>
                <a:solidFill>
                  <a:srgbClr val="FF0000"/>
                </a:solidFill>
              </a:u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845464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~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로 휴가를 가다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91718" y="3316982"/>
            <a:ext cx="2918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= the Northern Lights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1680" y="4788500"/>
            <a:ext cx="4464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= </a:t>
            </a:r>
            <a:r>
              <a:rPr lang="ko-KR" altLang="en-US" sz="1600" b="1" dirty="0">
                <a:solidFill>
                  <a:srgbClr val="FF0000"/>
                </a:solidFill>
              </a:rPr>
              <a:t>빛이 커튼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모양으로 춤추듯 </a:t>
            </a:r>
            <a:r>
              <a:rPr lang="ko-KR" altLang="en-US" sz="1600" b="1" dirty="0">
                <a:solidFill>
                  <a:srgbClr val="FF0000"/>
                </a:solidFill>
              </a:rPr>
              <a:t>넘실거리는 모습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36296" y="551787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지각동사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feel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＋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1580" y="6282141"/>
            <a:ext cx="3924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rgbClr val="FF0000"/>
                </a:solidFill>
              </a:rPr>
              <a:t>목적어＋</a:t>
            </a:r>
            <a:r>
              <a:rPr lang="en-US" altLang="ko-KR" sz="1600" b="1" dirty="0">
                <a:solidFill>
                  <a:srgbClr val="FF0000"/>
                </a:solidFill>
              </a:rPr>
              <a:t>-</a:t>
            </a:r>
            <a:r>
              <a:rPr lang="en-US" altLang="ko-KR" sz="1600" b="1" dirty="0" err="1">
                <a:solidFill>
                  <a:srgbClr val="FF0000"/>
                </a:solidFill>
              </a:rPr>
              <a:t>ing</a:t>
            </a:r>
            <a:r>
              <a:rPr lang="en-US" altLang="ko-KR" sz="1600" b="1" dirty="0">
                <a:solidFill>
                  <a:srgbClr val="FF0000"/>
                </a:solidFill>
              </a:rPr>
              <a:t> 〔</a:t>
            </a:r>
            <a:r>
              <a:rPr lang="ko-KR" altLang="en-US" sz="1600" b="1" dirty="0">
                <a:solidFill>
                  <a:srgbClr val="FF0000"/>
                </a:solidFill>
              </a:rPr>
              <a:t>동사원형</a:t>
            </a:r>
            <a:r>
              <a:rPr lang="en-US" altLang="ko-KR" sz="1600" b="1" dirty="0">
                <a:solidFill>
                  <a:srgbClr val="FF0000"/>
                </a:solidFill>
              </a:rPr>
              <a:t>〕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2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611560" y="476672"/>
            <a:ext cx="8100000" cy="5159014"/>
          </a:xfrm>
          <a:prstGeom prst="rect">
            <a:avLst/>
          </a:prstGeom>
        </p:spPr>
        <p:txBody>
          <a:bodyPr wrap="square" lIns="360000" tIns="360000" rIns="360000" bIns="360000" anchor="ctr" anchorCtr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3200" b="1" dirty="0" smtClean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  After </a:t>
            </a:r>
            <a:r>
              <a:rPr lang="en-US" altLang="ko-KR" sz="3200" b="1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I came back, I entered </a:t>
            </a:r>
            <a:r>
              <a:rPr lang="en-US" altLang="ko-KR" sz="3200" b="1" dirty="0" smtClean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a photo</a:t>
            </a:r>
            <a:r>
              <a:rPr lang="en-US" altLang="ko-KR" sz="3200" b="1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ko-KR" sz="3200" b="1" dirty="0" smtClean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contest with the pictures I took in Iceland. </a:t>
            </a:r>
            <a:r>
              <a:rPr lang="en-US" altLang="ko-KR" sz="3200" b="1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Surprisingly, </a:t>
            </a:r>
            <a:r>
              <a:rPr lang="en-US" altLang="ko-KR" sz="3200" b="1" dirty="0" smtClean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I won </a:t>
            </a:r>
            <a:r>
              <a:rPr lang="en-US" altLang="ko-KR" sz="3200" b="1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first prize, and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this</a:t>
            </a:r>
            <a:r>
              <a:rPr lang="en-US" altLang="ko-KR" sz="3200" b="1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 gave me a chance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to think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ko-KR" sz="3200" b="1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about my </a:t>
            </a:r>
            <a:r>
              <a:rPr lang="en-US" altLang="ko-KR" sz="3200" b="1" dirty="0" smtClean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life. I </a:t>
            </a:r>
            <a:r>
              <a:rPr lang="en-US" altLang="ko-KR" sz="3200" b="1" u="sng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realize</a:t>
            </a:r>
            <a:r>
              <a:rPr lang="en-US" altLang="ko-KR" sz="3200" b="1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d that taking pictures </a:t>
            </a:r>
            <a:r>
              <a:rPr lang="en-US" altLang="ko-KR" sz="3200" b="1" u="sng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made me happy</a:t>
            </a:r>
            <a:r>
              <a:rPr lang="en-US" altLang="ko-KR" sz="3200" b="1" dirty="0">
                <a:solidFill>
                  <a:prstClr val="black"/>
                </a:solidFill>
                <a:uFill>
                  <a:solidFill>
                    <a:srgbClr val="FF0000"/>
                  </a:solidFill>
                </a:uFill>
              </a:rPr>
              <a:t>.</a:t>
            </a:r>
            <a:endParaRPr lang="ko-KR" altLang="en-US" sz="3200" b="1" dirty="0">
              <a:solidFill>
                <a:prstClr val="black"/>
              </a:solidFill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9912" y="3666510"/>
            <a:ext cx="4176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=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사진 경연 대회에서 상을 받은 것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4407021"/>
            <a:ext cx="3036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rgbClr val="FF0000"/>
                </a:solidFill>
              </a:rPr>
              <a:t>t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o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부정사의 형용사적 용법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8144" y="4407021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i="1" dirty="0" smtClean="0">
                <a:solidFill>
                  <a:srgbClr val="FF0000"/>
                </a:solidFill>
              </a:rPr>
              <a:t>v.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깨닫다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264" y="1938744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∧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76256" y="2201278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that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생략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 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5147532"/>
            <a:ext cx="329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동사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목적어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목적보어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(5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형식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)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42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4448" y="849813"/>
            <a:ext cx="8100000" cy="5159014"/>
          </a:xfrm>
          <a:prstGeom prst="rect">
            <a:avLst/>
          </a:prstGeom>
        </p:spPr>
        <p:txBody>
          <a:bodyPr wrap="square" lIns="360000" tIns="360000" rIns="360000" bIns="360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Suddenly, I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wanted to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become </a:t>
            </a:r>
            <a:endParaRPr lang="en-US" altLang="ko-KR" sz="3200" b="1" dirty="0" smtClean="0">
              <a:uFill>
                <a:solidFill>
                  <a:srgbClr val="FF0000"/>
                </a:solidFill>
              </a:uFill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a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good photographer, so I started to learn more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about photography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. </a:t>
            </a:r>
            <a:endParaRPr lang="en-US" altLang="ko-KR" sz="3200" b="1" dirty="0" smtClean="0">
              <a:uFill>
                <a:solidFill>
                  <a:srgbClr val="FF0000"/>
                </a:solidFill>
              </a:uFill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After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years of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trial and error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, </a:t>
            </a:r>
            <a:endParaRPr lang="en-US" altLang="ko-KR" sz="3200" b="1" dirty="0" smtClean="0">
              <a:uFill>
                <a:solidFill>
                  <a:srgbClr val="FF0000"/>
                </a:solidFill>
              </a:uFill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I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got better, and I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began to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do some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part-time work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as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 a photographer.</a:t>
            </a:r>
            <a:endParaRPr lang="ko-KR" altLang="ko-KR" sz="3200" b="1" dirty="0"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5517232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시간제 일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아르바이트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3968" y="4005064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시행착오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43908" y="5517232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~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로써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22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4448" y="110510"/>
            <a:ext cx="8100000" cy="6636341"/>
          </a:xfrm>
          <a:prstGeom prst="rect">
            <a:avLst/>
          </a:prstGeom>
        </p:spPr>
        <p:txBody>
          <a:bodyPr wrap="square" lIns="360000" tIns="360000" rIns="360000" bIns="360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  Then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one day, I made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a 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bold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decision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. I quit my job and decided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to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take pictures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for a living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. I wasn’t sure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if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 I could succeed, but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I decided to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try. I really wanted to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do something</a:t>
            </a:r>
            <a:r>
              <a:rPr lang="en-US" altLang="ko-KR" sz="3200" b="1" u="sng" dirty="0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that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 made me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happy.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Now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, I’m a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professional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photographer,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and I’m happy.</a:t>
            </a:r>
            <a:endParaRPr lang="ko-KR" altLang="ko-KR" sz="3200" b="1" dirty="0"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1866310"/>
            <a:ext cx="6912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 =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직장을 </a:t>
            </a:r>
            <a:r>
              <a:rPr lang="ko-KR" altLang="en-US" sz="1600" b="1" dirty="0">
                <a:solidFill>
                  <a:srgbClr val="FF0000"/>
                </a:solidFill>
              </a:rPr>
              <a:t>그만두고 생계를 위해서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사진작가가 </a:t>
            </a:r>
            <a:r>
              <a:rPr lang="ko-KR" altLang="en-US" sz="1600" b="1" dirty="0">
                <a:solidFill>
                  <a:srgbClr val="FF0000"/>
                </a:solidFill>
              </a:rPr>
              <a:t>되기로 결심한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것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3808" y="4727942"/>
            <a:ext cx="223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rgbClr val="FF0000"/>
                </a:solidFill>
              </a:rPr>
              <a:t>주격관계대명사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that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19672" y="3306470"/>
            <a:ext cx="1850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~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인지 아닌지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960" y="2584364"/>
            <a:ext cx="20610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생계수단으로</a:t>
            </a:r>
            <a:endParaRPr lang="en-US" altLang="ko-KR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2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4448" y="480481"/>
            <a:ext cx="8100000" cy="5897678"/>
          </a:xfrm>
          <a:prstGeom prst="rect">
            <a:avLst/>
          </a:prstGeom>
        </p:spPr>
        <p:txBody>
          <a:bodyPr wrap="square" lIns="360000" tIns="360000" rIns="360000" bIns="36000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  So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do you want to find a dream </a:t>
            </a:r>
            <a:endParaRPr lang="en-US" altLang="ko-KR" sz="3200" b="1" dirty="0" smtClean="0">
              <a:uFill>
                <a:solidFill>
                  <a:srgbClr val="FF0000"/>
                </a:solidFill>
              </a:uFill>
            </a:endParaRP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and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realize it? Here’s some advice</a:t>
            </a:r>
          </a:p>
          <a:p>
            <a:pPr>
              <a:lnSpc>
                <a:spcPct val="150000"/>
              </a:lnSpc>
            </a:pP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to help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 you.</a:t>
            </a:r>
          </a:p>
          <a:p>
            <a:pPr>
              <a:lnSpc>
                <a:spcPct val="150000"/>
              </a:lnSpc>
            </a:pP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  First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, follow your heart.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Think about </a:t>
            </a:r>
            <a:r>
              <a:rPr lang="en-US" altLang="ko-KR" sz="3200" b="1" u="sng" dirty="0">
                <a:uFill>
                  <a:solidFill>
                    <a:srgbClr val="FF0000"/>
                  </a:solidFill>
                </a:uFill>
              </a:rPr>
              <a:t>what you like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 to do and </a:t>
            </a:r>
            <a:r>
              <a:rPr lang="en-US" altLang="ko-KR" sz="3200" b="1" dirty="0" smtClean="0">
                <a:uFill>
                  <a:solidFill>
                    <a:srgbClr val="FF0000"/>
                  </a:solidFill>
                </a:uFill>
              </a:rPr>
              <a:t>what makes </a:t>
            </a:r>
            <a:r>
              <a:rPr lang="en-US" altLang="ko-KR" sz="3200" b="1" dirty="0">
                <a:uFill>
                  <a:solidFill>
                    <a:srgbClr val="FF0000"/>
                  </a:solidFill>
                </a:uFill>
              </a:rPr>
              <a:t>you happy. In my case, it was taking pictures of stars.</a:t>
            </a:r>
            <a:endParaRPr lang="ko-KR" altLang="ko-KR" sz="3200" b="1" dirty="0"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294643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</a:rPr>
              <a:t> =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도와줄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23664" y="4386590"/>
            <a:ext cx="3360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rgbClr val="FF0000"/>
                </a:solidFill>
              </a:rPr>
              <a:t>의문사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주어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+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동사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간접의문문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)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3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</p:bld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748</ep:Words>
  <ep:PresentationFormat>화면 슬라이드 쇼(4:3)</ep:PresentationFormat>
  <ep:Paragraphs>121</ep:Paragraphs>
  <ep:Slides>12</ep:Slides>
  <ep:Notes>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ep:HeadingPairs>
  <ep:TitlesOfParts>
    <vt:vector size="13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2017-12-01T07:34:57.000</dcterms:created>
  <cp:lastModifiedBy>Admins</cp:lastModifiedBy>
  <dcterms:modified xsi:type="dcterms:W3CDTF">2020-03-27T01:18:20.151</dcterms:modified>
  <cp:revision>2</cp:revision>
  <cp:version/>
</cp:coreProperties>
</file>