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diagrams/colors1.xml" ContentType="application/vnd.openxmlformats-officedocument.drawingml.diagramColors+xml"/>
  <Override PartName="/ppt/diagrams/data1.xml" ContentType="application/vnd.openxmlformats-officedocument.drawingml.diagramData+xml"/>
  <Override PartName="/ppt/diagrams/drawing1.xml" ContentType="application/vnd.ms-office.drawingml.diagramDrawing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package/2006/relationships/metadata/thumbnail" Target="docProps/thumbnail.jpeg"  /><Relationship Id="rId3" Type="http://schemas.openxmlformats.org/package/2006/relationships/metadata/core-properties" Target="docProps/core.xml"  /><Relationship Id="rId4" Type="http://schemas.openxmlformats.org/officeDocument/2006/relationships/extended-properties" Target="docProps/app.xml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removePersonalInfoOnSave="1">
  <p:sldMasterIdLst>
    <p:sldMasterId id="2147483660" r:id="rId1"/>
  </p:sldMasterIdLst>
  <p:notesMasterIdLst>
    <p:notesMasterId r:id="rId2"/>
  </p:notesMasterIdLst>
  <p:handoutMasterIdLst>
    <p:handoutMasterId r:id="rId3"/>
  </p:handout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</p:sldIdLst>
  <p:sldSz cx="9144000" cy="6858000" type="screen4x3"/>
  <p:notesSz cx="6807200" cy="99393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showPr showNarration="1">
    <p:present/>
    <p:sldAll/>
    <p:penClr>
      <a:prstClr val="red"/>
    </p:penClr>
    <p:extLst>
      <p:ext uri="{2FDB2607-1784-4EEB-B798-7EB5836EED8A}">
        <p14:showMediaCtrls xmlns:p14="http://schemas.microsoft.com/office/powerpoint/2010/main" val="1"/>
      </p:ext>
    </p:extLst>
  </p:showPr>
</p:presentationPr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normalViewPr>
    <p:restoredLeft sz="34587" autoAdjust="0"/>
    <p:restoredTop sz="94700" autoAdjust="0"/>
  </p:normalViewPr>
  <p:slideViewPr>
    <p:cSldViewPr>
      <p:cViewPr varScale="1">
        <p:scale>
          <a:sx n="100" d="100"/>
          <a:sy n="100" d="100"/>
        </p:scale>
        <p:origin x="-1644" y="-84"/>
      </p:cViewPr>
      <p:guideLst>
        <p:guide orient="horz" pos="2158"/>
        <p:guide pos="287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3150" y="-72"/>
      </p:cViewPr>
      <p:guideLst>
        <p:guide orient="horz" pos="3130"/>
        <p:guide pos="2142"/>
      </p:guideLst>
    </p:cSldViewPr>
  </p:notesViewPr>
  <p:gridSpacing cx="72008" cy="72008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Master" Target="slideMasters/slideMaster1.xml"  /><Relationship Id="rId10" Type="http://schemas.openxmlformats.org/officeDocument/2006/relationships/slide" Target="slides/slide7.xml"  /><Relationship Id="rId11" Type="http://schemas.openxmlformats.org/officeDocument/2006/relationships/slide" Target="slides/slide8.xml"  /><Relationship Id="rId12" Type="http://schemas.openxmlformats.org/officeDocument/2006/relationships/slide" Target="slides/slide9.xml"  /><Relationship Id="rId13" Type="http://schemas.openxmlformats.org/officeDocument/2006/relationships/slide" Target="slides/slide10.xml"  /><Relationship Id="rId14" Type="http://schemas.openxmlformats.org/officeDocument/2006/relationships/slide" Target="slides/slide11.xml"  /><Relationship Id="rId15" Type="http://schemas.openxmlformats.org/officeDocument/2006/relationships/presProps" Target="presProps.xml"  /><Relationship Id="rId16" Type="http://schemas.openxmlformats.org/officeDocument/2006/relationships/viewProps" Target="viewProps.xml"  /><Relationship Id="rId17" Type="http://schemas.openxmlformats.org/officeDocument/2006/relationships/theme" Target="theme/theme1.xml"  /><Relationship Id="rId18" Type="http://schemas.openxmlformats.org/officeDocument/2006/relationships/tableStyles" Target="tableStyles.xml"  /><Relationship Id="rId2" Type="http://schemas.openxmlformats.org/officeDocument/2006/relationships/notesMaster" Target="notesMasters/notesMaster1.xml"  /><Relationship Id="rId3" Type="http://schemas.openxmlformats.org/officeDocument/2006/relationships/handoutMaster" Target="handoutMasters/handoutMaster1.xml"  /><Relationship Id="rId4" Type="http://schemas.openxmlformats.org/officeDocument/2006/relationships/slide" Target="slides/slide1.xml"  /><Relationship Id="rId5" Type="http://schemas.openxmlformats.org/officeDocument/2006/relationships/slide" Target="slides/slide2.xml"  /><Relationship Id="rId6" Type="http://schemas.openxmlformats.org/officeDocument/2006/relationships/slide" Target="slides/slide3.xml"  /><Relationship Id="rId7" Type="http://schemas.openxmlformats.org/officeDocument/2006/relationships/slide" Target="slides/slide4.xml"  /><Relationship Id="rId8" Type="http://schemas.openxmlformats.org/officeDocument/2006/relationships/slide" Target="slides/slide5.xml"  /><Relationship Id="rId9" Type="http://schemas.openxmlformats.org/officeDocument/2006/relationships/slide" Target="slides/slide6.xml" 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63A5F66-46DF-405D-90EE-CF536B771339}" type="doc">
      <dgm:prSet loTypeId="urn:microsoft.com/office/officeart/2005/8/layout/vList2" loCatId="list" qsTypeId="urn:microsoft.com/office/officeart/2005/8/quickstyle/simple1" qsCatId="simple" csTypeId="urn:microsoft.com/office/officeart/2005/8/colors/accent1_5" csCatId="accent1" phldr="1"/>
      <dgm:spPr/>
      <dgm:t>
        <a:bodyPr/>
        <a:lstStyle/>
        <a:p>
          <a:pPr latinLnBrk="1"/>
          <a:endParaRPr lang="ko-KR" altLang="en-US"/>
        </a:p>
      </dgm:t>
    </dgm:pt>
    <dgm:pt modelId="{744B177A-0F51-4052-B2A2-0CE5EBD369D8}">
      <dgm:prSet phldrT="[텍스트]"/>
      <dgm:spPr/>
      <dgm:t>
        <a:bodyPr/>
        <a:lstStyle/>
        <a:p>
          <a:pPr latinLnBrk="1"/>
          <a:r>
            <a:rPr lang="ko-KR" alt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  <a:cs typeface="함초롬돋움" pitchFamily="18" charset="-127"/>
            </a:rPr>
            <a:t>수여동사</a:t>
          </a:r>
          <a:endParaRPr lang="ko-KR" altLang="en-US" dirty="0"/>
        </a:p>
      </dgm:t>
    </dgm:pt>
    <dgm:pt modelId="{AD1213F7-256D-4759-90CD-C345D3BD15B0}" type="parTrans" cxnId="{D4532761-EE06-4A83-95E4-0111ADEEAB2A}">
      <dgm:prSet/>
      <dgm:spPr/>
      <dgm:t>
        <a:bodyPr/>
        <a:lstStyle/>
        <a:p>
          <a:pPr latinLnBrk="1"/>
          <a:endParaRPr lang="ko-KR" altLang="en-US"/>
        </a:p>
      </dgm:t>
    </dgm:pt>
    <dgm:pt modelId="{BE8B5CCE-7AA6-4405-B754-EE1E6AE425BA}" type="sibTrans" cxnId="{D4532761-EE06-4A83-95E4-0111ADEEAB2A}">
      <dgm:prSet/>
      <dgm:spPr/>
      <dgm:t>
        <a:bodyPr/>
        <a:lstStyle/>
        <a:p>
          <a:pPr latinLnBrk="1"/>
          <a:endParaRPr lang="ko-KR" altLang="en-US"/>
        </a:p>
      </dgm:t>
    </dgm:pt>
    <dgm:pt modelId="{404C0519-9EAF-416C-A8C0-6B4950C7063D}">
      <dgm:prSet/>
      <dgm:spPr/>
      <dgm:t>
        <a:bodyPr/>
        <a:lstStyle/>
        <a:p>
          <a:pPr latinLnBrk="1"/>
          <a:r>
            <a:rPr lang="en-US" altLang="ko-KR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cs typeface="함초롬돋움" pitchFamily="18" charset="-127"/>
            </a:rPr>
            <a:t>4</a:t>
          </a:r>
          <a:r>
            <a:rPr lang="ko-KR" alt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cs typeface="함초롬돋움" pitchFamily="18" charset="-127"/>
            </a:rPr>
            <a:t>형식 문장</a:t>
          </a:r>
          <a:endParaRPr lang="en-US" altLang="ko-KR" b="1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ea"/>
            <a:cs typeface="함초롬돋움" pitchFamily="18" charset="-127"/>
          </a:endParaRPr>
        </a:p>
      </dgm:t>
    </dgm:pt>
    <dgm:pt modelId="{8F313DE5-2FB9-4979-9E6F-01294F41B052}" type="parTrans" cxnId="{8FF0EA30-2B64-40BB-994A-5C15A5F0B6B5}">
      <dgm:prSet/>
      <dgm:spPr/>
      <dgm:t>
        <a:bodyPr/>
        <a:lstStyle/>
        <a:p>
          <a:pPr latinLnBrk="1"/>
          <a:endParaRPr lang="ko-KR" altLang="en-US"/>
        </a:p>
      </dgm:t>
    </dgm:pt>
    <dgm:pt modelId="{411DB086-D3EF-4674-B57F-62C51F6B88EA}" type="sibTrans" cxnId="{8FF0EA30-2B64-40BB-994A-5C15A5F0B6B5}">
      <dgm:prSet/>
      <dgm:spPr/>
      <dgm:t>
        <a:bodyPr/>
        <a:lstStyle/>
        <a:p>
          <a:pPr latinLnBrk="1"/>
          <a:endParaRPr lang="ko-KR" altLang="en-US"/>
        </a:p>
      </dgm:t>
    </dgm:pt>
    <dgm:pt modelId="{4A7FBF28-32E9-4A54-BE8F-B11CB6454AFB}">
      <dgm:prSet/>
      <dgm:spPr/>
      <dgm:t>
        <a:bodyPr/>
        <a:lstStyle/>
        <a:p>
          <a:pPr latinLnBrk="1"/>
          <a:r>
            <a:rPr lang="en-US" altLang="ko-KR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cs typeface="함초롬돋움" pitchFamily="18" charset="-127"/>
            </a:rPr>
            <a:t>4</a:t>
          </a:r>
          <a:r>
            <a:rPr lang="ko-KR" alt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cs typeface="함초롬돋움" pitchFamily="18" charset="-127"/>
            </a:rPr>
            <a:t>형식 문장을 </a:t>
          </a:r>
          <a:r>
            <a:rPr lang="en-US" altLang="ko-KR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cs typeface="함초롬돋움" pitchFamily="18" charset="-127"/>
            </a:rPr>
            <a:t>3</a:t>
          </a:r>
          <a:r>
            <a:rPr lang="ko-KR" alt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cs typeface="함초롬돋움" pitchFamily="18" charset="-127"/>
            </a:rPr>
            <a:t>형식으로 </a:t>
          </a:r>
          <a:endParaRPr lang="ko-KR" alt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ea"/>
            <a:cs typeface="함초롬돋움" pitchFamily="18" charset="-127"/>
          </a:endParaRPr>
        </a:p>
      </dgm:t>
    </dgm:pt>
    <dgm:pt modelId="{B4C481B7-4892-4173-AB48-95D854A45812}" type="parTrans" cxnId="{17E2091D-F1E1-40CC-A85E-E76144B4AC71}">
      <dgm:prSet/>
      <dgm:spPr/>
      <dgm:t>
        <a:bodyPr/>
        <a:lstStyle/>
        <a:p>
          <a:pPr latinLnBrk="1"/>
          <a:endParaRPr lang="ko-KR" altLang="en-US"/>
        </a:p>
      </dgm:t>
    </dgm:pt>
    <dgm:pt modelId="{A0C332BB-500E-4953-96C4-C35AF21558CB}" type="sibTrans" cxnId="{17E2091D-F1E1-40CC-A85E-E76144B4AC71}">
      <dgm:prSet/>
      <dgm:spPr/>
      <dgm:t>
        <a:bodyPr/>
        <a:lstStyle/>
        <a:p>
          <a:pPr latinLnBrk="1"/>
          <a:endParaRPr lang="ko-KR" altLang="en-US"/>
        </a:p>
      </dgm:t>
    </dgm:pt>
    <dgm:pt modelId="{AB579EE1-DA87-4708-A6B8-6BA7D286CFF9}" type="pres">
      <dgm:prSet presAssocID="{463A5F66-46DF-405D-90EE-CF536B77133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3712B272-63E5-4DD6-981B-2F3EC532501C}" type="pres">
      <dgm:prSet presAssocID="{744B177A-0F51-4052-B2A2-0CE5EBD369D8}" presName="parentText" presStyleLbl="node1" presStyleIdx="0" presStyleCnt="3" custLinFactNeighborX="-173" custLinFactNeighborY="-23336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D73FD7AC-6DBB-4EC2-8F1E-BBFFADC871F8}" type="pres">
      <dgm:prSet presAssocID="{BE8B5CCE-7AA6-4405-B754-EE1E6AE425BA}" presName="spacer" presStyleCnt="0"/>
      <dgm:spPr/>
    </dgm:pt>
    <dgm:pt modelId="{B263168E-384B-4ACD-A08C-6DED751CEAE5}" type="pres">
      <dgm:prSet presAssocID="{404C0519-9EAF-416C-A8C0-6B4950C7063D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D33EB591-A04A-4E34-917A-B7C60EA284F1}" type="pres">
      <dgm:prSet presAssocID="{411DB086-D3EF-4674-B57F-62C51F6B88EA}" presName="spacer" presStyleCnt="0"/>
      <dgm:spPr/>
    </dgm:pt>
    <dgm:pt modelId="{60B133C1-6102-4B5A-AFC9-8D4356F96D65}" type="pres">
      <dgm:prSet presAssocID="{4A7FBF28-32E9-4A54-BE8F-B11CB6454AFB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17E2091D-F1E1-40CC-A85E-E76144B4AC71}" srcId="{463A5F66-46DF-405D-90EE-CF536B771339}" destId="{4A7FBF28-32E9-4A54-BE8F-B11CB6454AFB}" srcOrd="2" destOrd="0" parTransId="{B4C481B7-4892-4173-AB48-95D854A45812}" sibTransId="{A0C332BB-500E-4953-96C4-C35AF21558CB}"/>
    <dgm:cxn modelId="{8AC99AB6-50AE-4DF6-98B3-7B16A46C5E8E}" type="presOf" srcId="{404C0519-9EAF-416C-A8C0-6B4950C7063D}" destId="{B263168E-384B-4ACD-A08C-6DED751CEAE5}" srcOrd="0" destOrd="0" presId="urn:microsoft.com/office/officeart/2005/8/layout/vList2"/>
    <dgm:cxn modelId="{D4532761-EE06-4A83-95E4-0111ADEEAB2A}" srcId="{463A5F66-46DF-405D-90EE-CF536B771339}" destId="{744B177A-0F51-4052-B2A2-0CE5EBD369D8}" srcOrd="0" destOrd="0" parTransId="{AD1213F7-256D-4759-90CD-C345D3BD15B0}" sibTransId="{BE8B5CCE-7AA6-4405-B754-EE1E6AE425BA}"/>
    <dgm:cxn modelId="{B750CFC9-286F-41F8-ABFD-F86E418391AE}" type="presOf" srcId="{744B177A-0F51-4052-B2A2-0CE5EBD369D8}" destId="{3712B272-63E5-4DD6-981B-2F3EC532501C}" srcOrd="0" destOrd="0" presId="urn:microsoft.com/office/officeart/2005/8/layout/vList2"/>
    <dgm:cxn modelId="{A5197E8D-A168-49B9-A9F2-A2FC0A528912}" type="presOf" srcId="{4A7FBF28-32E9-4A54-BE8F-B11CB6454AFB}" destId="{60B133C1-6102-4B5A-AFC9-8D4356F96D65}" srcOrd="0" destOrd="0" presId="urn:microsoft.com/office/officeart/2005/8/layout/vList2"/>
    <dgm:cxn modelId="{413EE206-3A0C-4F24-96DC-184619965EA9}" type="presOf" srcId="{463A5F66-46DF-405D-90EE-CF536B771339}" destId="{AB579EE1-DA87-4708-A6B8-6BA7D286CFF9}" srcOrd="0" destOrd="0" presId="urn:microsoft.com/office/officeart/2005/8/layout/vList2"/>
    <dgm:cxn modelId="{8FF0EA30-2B64-40BB-994A-5C15A5F0B6B5}" srcId="{463A5F66-46DF-405D-90EE-CF536B771339}" destId="{404C0519-9EAF-416C-A8C0-6B4950C7063D}" srcOrd="1" destOrd="0" parTransId="{8F313DE5-2FB9-4979-9E6F-01294F41B052}" sibTransId="{411DB086-D3EF-4674-B57F-62C51F6B88EA}"/>
    <dgm:cxn modelId="{7B683929-2390-4EA1-AE0D-3B08F7701870}" type="presParOf" srcId="{AB579EE1-DA87-4708-A6B8-6BA7D286CFF9}" destId="{3712B272-63E5-4DD6-981B-2F3EC532501C}" srcOrd="0" destOrd="0" presId="urn:microsoft.com/office/officeart/2005/8/layout/vList2"/>
    <dgm:cxn modelId="{0F314313-3089-46D4-A54F-C8AE401EC12D}" type="presParOf" srcId="{AB579EE1-DA87-4708-A6B8-6BA7D286CFF9}" destId="{D73FD7AC-6DBB-4EC2-8F1E-BBFFADC871F8}" srcOrd="1" destOrd="0" presId="urn:microsoft.com/office/officeart/2005/8/layout/vList2"/>
    <dgm:cxn modelId="{F9403B89-E45E-432F-AFA8-718070A89BBA}" type="presParOf" srcId="{AB579EE1-DA87-4708-A6B8-6BA7D286CFF9}" destId="{B263168E-384B-4ACD-A08C-6DED751CEAE5}" srcOrd="2" destOrd="0" presId="urn:microsoft.com/office/officeart/2005/8/layout/vList2"/>
    <dgm:cxn modelId="{8786229E-0C0C-47FB-BF32-58F945094413}" type="presParOf" srcId="{AB579EE1-DA87-4708-A6B8-6BA7D286CFF9}" destId="{D33EB591-A04A-4E34-917A-B7C60EA284F1}" srcOrd="3" destOrd="0" presId="urn:microsoft.com/office/officeart/2005/8/layout/vList2"/>
    <dgm:cxn modelId="{753B80D6-0C61-4578-8F31-D788DD294A6A}" type="presParOf" srcId="{AB579EE1-DA87-4708-A6B8-6BA7D286CFF9}" destId="{60B133C1-6102-4B5A-AFC9-8D4356F96D65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12B272-63E5-4DD6-981B-2F3EC532501C}">
      <dsp:nvSpPr>
        <dsp:cNvPr id="0" name=""/>
        <dsp:cNvSpPr/>
      </dsp:nvSpPr>
      <dsp:spPr>
        <a:xfrm>
          <a:off x="0" y="0"/>
          <a:ext cx="6110141" cy="1066601"/>
        </a:xfrm>
        <a:prstGeom prst="roundRect">
          <a:avLst/>
        </a:prstGeom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l" defTabSz="1511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3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  <a:cs typeface="함초롬돋움" pitchFamily="18" charset="-127"/>
            </a:rPr>
            <a:t>수여동사</a:t>
          </a:r>
          <a:endParaRPr lang="ko-KR" altLang="en-US" sz="3400" kern="1200" dirty="0"/>
        </a:p>
      </dsp:txBody>
      <dsp:txXfrm>
        <a:off x="52067" y="52067"/>
        <a:ext cx="6006007" cy="962467"/>
      </dsp:txXfrm>
    </dsp:sp>
    <dsp:sp modelId="{B263168E-384B-4ACD-A08C-6DED751CEAE5}">
      <dsp:nvSpPr>
        <dsp:cNvPr id="0" name=""/>
        <dsp:cNvSpPr/>
      </dsp:nvSpPr>
      <dsp:spPr>
        <a:xfrm>
          <a:off x="0" y="1174663"/>
          <a:ext cx="6110141" cy="1066601"/>
        </a:xfrm>
        <a:prstGeom prst="roundRect">
          <a:avLst/>
        </a:prstGeom>
        <a:solidFill>
          <a:schemeClr val="accent1">
            <a:alpha val="90000"/>
            <a:hueOff val="0"/>
            <a:satOff val="0"/>
            <a:lumOff val="0"/>
            <a:alphaOff val="-2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l" defTabSz="1511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3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cs typeface="함초롬돋움" pitchFamily="18" charset="-127"/>
            </a:rPr>
            <a:t>4</a:t>
          </a:r>
          <a:r>
            <a:rPr lang="ko-KR" altLang="en-US" sz="3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cs typeface="함초롬돋움" pitchFamily="18" charset="-127"/>
            </a:rPr>
            <a:t>형식 문장</a:t>
          </a:r>
          <a:endParaRPr lang="en-US" altLang="ko-KR" sz="3400" b="1" kern="1200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ea"/>
            <a:cs typeface="함초롬돋움" pitchFamily="18" charset="-127"/>
          </a:endParaRPr>
        </a:p>
      </dsp:txBody>
      <dsp:txXfrm>
        <a:off x="52067" y="1226730"/>
        <a:ext cx="6006007" cy="962467"/>
      </dsp:txXfrm>
    </dsp:sp>
    <dsp:sp modelId="{60B133C1-6102-4B5A-AFC9-8D4356F96D65}">
      <dsp:nvSpPr>
        <dsp:cNvPr id="0" name=""/>
        <dsp:cNvSpPr/>
      </dsp:nvSpPr>
      <dsp:spPr>
        <a:xfrm>
          <a:off x="0" y="2339184"/>
          <a:ext cx="6110141" cy="1066601"/>
        </a:xfrm>
        <a:prstGeom prst="roundRect">
          <a:avLst/>
        </a:prstGeom>
        <a:solidFill>
          <a:schemeClr val="accent1">
            <a:alpha val="90000"/>
            <a:hueOff val="0"/>
            <a:satOff val="0"/>
            <a:lumOff val="0"/>
            <a:alphaOff val="-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l" defTabSz="1511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3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cs typeface="함초롬돋움" pitchFamily="18" charset="-127"/>
            </a:rPr>
            <a:t>4</a:t>
          </a:r>
          <a:r>
            <a:rPr lang="ko-KR" altLang="en-US" sz="3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cs typeface="함초롬돋움" pitchFamily="18" charset="-127"/>
            </a:rPr>
            <a:t>형식 문장을 </a:t>
          </a:r>
          <a:r>
            <a:rPr lang="en-US" altLang="ko-KR" sz="3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cs typeface="함초롬돋움" pitchFamily="18" charset="-127"/>
            </a:rPr>
            <a:t>3</a:t>
          </a:r>
          <a:r>
            <a:rPr lang="ko-KR" altLang="en-US" sz="3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cs typeface="함초롬돋움" pitchFamily="18" charset="-127"/>
            </a:rPr>
            <a:t>형식으로 </a:t>
          </a:r>
          <a:endParaRPr lang="ko-KR" altLang="en-US" sz="34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j-ea"/>
            <a:cs typeface="함초롬돋움" pitchFamily="18" charset="-127"/>
          </a:endParaRPr>
        </a:p>
      </dsp:txBody>
      <dsp:txXfrm>
        <a:off x="52067" y="2391251"/>
        <a:ext cx="6006007" cy="96246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3.xml"  /></Relationships>
</file>

<file path=ppt/handoutMasters/handoutMaster1.xml><?xml version="1.0" encoding="utf-8"?>
<p:handout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 idx="0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/>
            </a:pPr>
            <a:fld id="{176ACFF7-D7B0-454E-8AD3-7F6C88D9854F}" type="datetime1">
              <a:rPr lang="ko-KR" altLang="en-US"/>
              <a:pPr lvl="0">
                <a:defRPr/>
              </a:pPr>
              <a:t>2020-03-28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/>
            </a:pPr>
            <a:fld id="{FF557C4C-1EB0-4725-A9B3-7A96A791DE13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2.xml"  /></Relationships>
</file>

<file path=ppt/notesMasters/notesMaster1.xml><?xml version="1.0" encoding="utf-8"?>
<p:notes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 idx="0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/>
            </a:pPr>
            <a:fld id="{0405B032-FDD6-43BF-AF01-1BC88A43D91D}" type="datetime1">
              <a:rPr lang="ko-KR" altLang="en-US"/>
              <a:pPr lvl="0">
                <a:defRPr/>
              </a:pPr>
              <a:t>2020-03-28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vert="horz" lIns="91440" tIns="45720" rIns="91440" bIns="45720"/>
          <a:lstStyle/>
          <a:p>
            <a:pPr lvl="0">
              <a:defRPr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/>
            </a:pPr>
            <a:fld id="{F3EC4D8E-D134-4089-BAA9-0E031B4BE4D0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1" Type="http://schemas.openxmlformats.org/officeDocument/2006/relationships/slide" Target="../slides/slide4.xml"  /><Relationship Id="rId2" Type="http://schemas.openxmlformats.org/officeDocument/2006/relationships/notesMaster" Target="../notesMasters/notesMaster1.xml"  /></Relationships>
</file>

<file path=ppt/notesSlides/_rels/notesSlide2.xml.rels><?xml version="1.0" encoding="UTF-8" standalone="yes" ?><Relationships xmlns="http://schemas.openxmlformats.org/package/2006/relationships"><Relationship Id="rId1" Type="http://schemas.openxmlformats.org/officeDocument/2006/relationships/slide" Target="../slides/slide5.xml"  /><Relationship Id="rId2" Type="http://schemas.openxmlformats.org/officeDocument/2006/relationships/notesMaster" Target="../notesMasters/notesMaster1.xml"  /></Relationships>
</file>

<file path=ppt/notesSlides/notesSlide1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F3EC4D8E-D134-4089-BAA9-0E031B4BE4D0}" type="slidenum">
              <a:rPr lang="en-US" altLang="en-US"/>
              <a:pPr lvl="0">
                <a:defRPr/>
              </a:pPr>
              <a:t>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 idx="0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F3EC4D8E-D134-4089-BAA9-0E031B4BE4D0}" type="slidenum">
              <a:rPr lang="en-US" altLang="en-US"/>
              <a:pPr lvl="0">
                <a:defRPr/>
              </a:pPr>
              <a:t>5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1.png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2.png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627784" y="1268910"/>
            <a:ext cx="4003998" cy="2088082"/>
          </a:xfrm>
        </p:spPr>
        <p:txBody>
          <a:bodyPr/>
          <a:lstStyle>
            <a:lvl1pPr>
              <a:defRPr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987824" y="3429000"/>
            <a:ext cx="3249306" cy="1152128"/>
          </a:xfrm>
        </p:spPr>
        <p:txBody>
          <a:bodyPr>
            <a:noAutofit/>
          </a:bodyPr>
          <a:lstStyle>
            <a:lvl1pPr marL="0" indent="0" algn="ctr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 smtClean="0"/>
              <a:t>마스터 부제목 스타일 편집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DBD5-C8F2-471F-8D0D-D2CF04D8DD55}" type="datetimeFigureOut">
              <a:rPr lang="ko-KR" altLang="en-US" smtClean="0"/>
              <a:pPr/>
              <a:t>18-05-21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06807-4BF5-4495-8C3A-92E5FF07C049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grpSp>
        <p:nvGrpSpPr>
          <p:cNvPr id="27" name="그룹 25"/>
          <p:cNvGrpSpPr/>
          <p:nvPr userDrawn="1"/>
        </p:nvGrpSpPr>
        <p:grpSpPr>
          <a:xfrm>
            <a:off x="8062" y="1548"/>
            <a:ext cx="9144000" cy="6858000"/>
            <a:chOff x="-1588" y="44624"/>
            <a:chExt cx="9147176" cy="6749702"/>
          </a:xfrm>
          <a:solidFill>
            <a:srgbClr val="95D3DF">
              <a:alpha val="50000"/>
            </a:srgbClr>
          </a:solidFill>
        </p:grpSpPr>
        <p:sp>
          <p:nvSpPr>
            <p:cNvPr id="28" name="직사각형 27"/>
            <p:cNvSpPr/>
            <p:nvPr/>
          </p:nvSpPr>
          <p:spPr>
            <a:xfrm>
              <a:off x="0" y="44624"/>
              <a:ext cx="9144000" cy="2880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9" name="직사각형 28"/>
            <p:cNvSpPr/>
            <p:nvPr/>
          </p:nvSpPr>
          <p:spPr>
            <a:xfrm>
              <a:off x="0" y="770037"/>
              <a:ext cx="9144000" cy="2880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0" name="직사각형 29"/>
            <p:cNvSpPr/>
            <p:nvPr/>
          </p:nvSpPr>
          <p:spPr>
            <a:xfrm>
              <a:off x="0" y="1484784"/>
              <a:ext cx="9144000" cy="2880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1" name="직사각형 30"/>
            <p:cNvSpPr/>
            <p:nvPr/>
          </p:nvSpPr>
          <p:spPr>
            <a:xfrm>
              <a:off x="0" y="2210197"/>
              <a:ext cx="9144000" cy="2880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2" name="직사각형 31"/>
            <p:cNvSpPr/>
            <p:nvPr/>
          </p:nvSpPr>
          <p:spPr>
            <a:xfrm>
              <a:off x="0" y="2934469"/>
              <a:ext cx="9144000" cy="2880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3" name="직사각형 32"/>
            <p:cNvSpPr/>
            <p:nvPr/>
          </p:nvSpPr>
          <p:spPr>
            <a:xfrm>
              <a:off x="0" y="3659882"/>
              <a:ext cx="9144000" cy="2880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4" name="직사각형 33"/>
            <p:cNvSpPr/>
            <p:nvPr/>
          </p:nvSpPr>
          <p:spPr>
            <a:xfrm>
              <a:off x="0" y="4374629"/>
              <a:ext cx="9144000" cy="2880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5" name="직사각형 34"/>
            <p:cNvSpPr/>
            <p:nvPr/>
          </p:nvSpPr>
          <p:spPr>
            <a:xfrm>
              <a:off x="0" y="5100042"/>
              <a:ext cx="9144000" cy="2880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6" name="직사각형 35"/>
            <p:cNvSpPr/>
            <p:nvPr/>
          </p:nvSpPr>
          <p:spPr>
            <a:xfrm>
              <a:off x="-1588" y="5805264"/>
              <a:ext cx="9144000" cy="2880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7" name="직사각형 36"/>
            <p:cNvSpPr/>
            <p:nvPr/>
          </p:nvSpPr>
          <p:spPr>
            <a:xfrm>
              <a:off x="1588" y="6506294"/>
              <a:ext cx="9144000" cy="2880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38" name="모서리가 둥근 직사각형 37"/>
          <p:cNvSpPr/>
          <p:nvPr userDrawn="1"/>
        </p:nvSpPr>
        <p:spPr>
          <a:xfrm>
            <a:off x="438013" y="371897"/>
            <a:ext cx="8280921" cy="6081439"/>
          </a:xfrm>
          <a:prstGeom prst="roundRect">
            <a:avLst/>
          </a:prstGeom>
          <a:solidFill>
            <a:schemeClr val="bg1">
              <a:alpha val="75000"/>
            </a:schemeClr>
          </a:solidFill>
          <a:ln w="60325">
            <a:solidFill>
              <a:srgbClr val="95D3D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bg>
      <p:bgPr>
        <a:blipFill dpi="0" rotWithShape="1">
          <a:blip r:embed="rId2"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DBD5-C8F2-471F-8D0D-D2CF04D8DD55}" type="datetimeFigureOut">
              <a:rPr lang="ko-KR" altLang="en-US" smtClean="0"/>
              <a:pPr/>
              <a:t>18-05-21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88224" y="6381328"/>
            <a:ext cx="2133600" cy="365125"/>
          </a:xfrm>
        </p:spPr>
        <p:txBody>
          <a:bodyPr/>
          <a:lstStyle/>
          <a:p>
            <a:fld id="{0F806807-4BF5-4495-8C3A-92E5FF07C049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grpSp>
        <p:nvGrpSpPr>
          <p:cNvPr id="12" name="그룹 11"/>
          <p:cNvGrpSpPr/>
          <p:nvPr userDrawn="1"/>
        </p:nvGrpSpPr>
        <p:grpSpPr>
          <a:xfrm>
            <a:off x="453205" y="260648"/>
            <a:ext cx="7825407" cy="834102"/>
            <a:chOff x="453205" y="260648"/>
            <a:chExt cx="7825407" cy="884723"/>
          </a:xfrm>
        </p:grpSpPr>
        <p:sp>
          <p:nvSpPr>
            <p:cNvPr id="10" name="눈물 방울 9"/>
            <p:cNvSpPr/>
            <p:nvPr userDrawn="1"/>
          </p:nvSpPr>
          <p:spPr>
            <a:xfrm rot="6641149">
              <a:off x="553148" y="301263"/>
              <a:ext cx="500455" cy="478549"/>
            </a:xfrm>
            <a:prstGeom prst="teardrop">
              <a:avLst/>
            </a:prstGeom>
            <a:solidFill>
              <a:srgbClr val="FDD9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1" name="눈물 방울 10"/>
            <p:cNvSpPr/>
            <p:nvPr userDrawn="1"/>
          </p:nvSpPr>
          <p:spPr>
            <a:xfrm rot="2032929">
              <a:off x="453205" y="805054"/>
              <a:ext cx="334564" cy="340317"/>
            </a:xfrm>
            <a:prstGeom prst="teardrop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7" name="그룹 6"/>
            <p:cNvGrpSpPr/>
            <p:nvPr userDrawn="1"/>
          </p:nvGrpSpPr>
          <p:grpSpPr>
            <a:xfrm>
              <a:off x="645763" y="260648"/>
              <a:ext cx="7632849" cy="830997"/>
              <a:chOff x="683567" y="260648"/>
              <a:chExt cx="7632849" cy="830997"/>
            </a:xfrm>
          </p:grpSpPr>
          <p:sp>
            <p:nvSpPr>
              <p:cNvPr id="8" name="TextBox 7"/>
              <p:cNvSpPr txBox="1"/>
              <p:nvPr/>
            </p:nvSpPr>
            <p:spPr>
              <a:xfrm>
                <a:off x="973908" y="260648"/>
                <a:ext cx="2987824" cy="830997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ko-KR" altLang="en-US" sz="4800" b="1" dirty="0">
                  <a:solidFill>
                    <a:srgbClr val="95D3D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ea"/>
                  <a:ea typeface="+mj-ea"/>
                </a:endParaRPr>
              </a:p>
            </p:txBody>
          </p:sp>
          <p:cxnSp>
            <p:nvCxnSpPr>
              <p:cNvPr id="9" name="직선 연결선 8"/>
              <p:cNvCxnSpPr/>
              <p:nvPr/>
            </p:nvCxnSpPr>
            <p:spPr>
              <a:xfrm>
                <a:off x="683567" y="1091645"/>
                <a:ext cx="7632849" cy="0"/>
              </a:xfrm>
              <a:prstGeom prst="line">
                <a:avLst/>
              </a:prstGeom>
              <a:ln w="22225">
                <a:solidFill>
                  <a:srgbClr val="B3DFE8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1" name="제목 개체 틀 1"/>
          <p:cNvSpPr>
            <a:spLocks noGrp="1"/>
          </p:cNvSpPr>
          <p:nvPr>
            <p:ph type="title"/>
          </p:nvPr>
        </p:nvSpPr>
        <p:spPr>
          <a:xfrm>
            <a:off x="803375" y="274638"/>
            <a:ext cx="7475237" cy="7694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4800" b="1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강B" pitchFamily="18" charset="-127"/>
                <a:ea typeface="HY강B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DBD5-C8F2-471F-8D0D-D2CF04D8DD55}" type="datetimeFigureOut">
              <a:rPr lang="ko-KR" altLang="en-US" smtClean="0"/>
              <a:pPr/>
              <a:t>18-05-21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06807-4BF5-4495-8C3A-92E5FF07C049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16" name="TextBox 15"/>
          <p:cNvSpPr txBox="1"/>
          <p:nvPr userDrawn="1"/>
        </p:nvSpPr>
        <p:spPr>
          <a:xfrm>
            <a:off x="1259632" y="252195"/>
            <a:ext cx="2987824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endParaRPr lang="ko-KR" altLang="en-US" sz="4800" b="1" dirty="0">
              <a:solidFill>
                <a:srgbClr val="95D3D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grpSp>
        <p:nvGrpSpPr>
          <p:cNvPr id="18" name="그룹 17"/>
          <p:cNvGrpSpPr/>
          <p:nvPr userDrawn="1"/>
        </p:nvGrpSpPr>
        <p:grpSpPr>
          <a:xfrm>
            <a:off x="453205" y="260648"/>
            <a:ext cx="7825407" cy="834102"/>
            <a:chOff x="453205" y="260648"/>
            <a:chExt cx="7825407" cy="884723"/>
          </a:xfrm>
        </p:grpSpPr>
        <p:sp>
          <p:nvSpPr>
            <p:cNvPr id="19" name="눈물 방울 18"/>
            <p:cNvSpPr/>
            <p:nvPr userDrawn="1"/>
          </p:nvSpPr>
          <p:spPr>
            <a:xfrm rot="6641149">
              <a:off x="553148" y="301263"/>
              <a:ext cx="500455" cy="478549"/>
            </a:xfrm>
            <a:prstGeom prst="teardrop">
              <a:avLst/>
            </a:prstGeom>
            <a:solidFill>
              <a:srgbClr val="FDD9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0" name="눈물 방울 19"/>
            <p:cNvSpPr/>
            <p:nvPr userDrawn="1"/>
          </p:nvSpPr>
          <p:spPr>
            <a:xfrm rot="2032929">
              <a:off x="453205" y="805054"/>
              <a:ext cx="334564" cy="340317"/>
            </a:xfrm>
            <a:prstGeom prst="teardrop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21" name="그룹 20"/>
            <p:cNvGrpSpPr/>
            <p:nvPr userDrawn="1"/>
          </p:nvGrpSpPr>
          <p:grpSpPr>
            <a:xfrm>
              <a:off x="645763" y="260648"/>
              <a:ext cx="7632849" cy="830997"/>
              <a:chOff x="683567" y="260648"/>
              <a:chExt cx="7632849" cy="830997"/>
            </a:xfrm>
          </p:grpSpPr>
          <p:sp>
            <p:nvSpPr>
              <p:cNvPr id="22" name="TextBox 21"/>
              <p:cNvSpPr txBox="1"/>
              <p:nvPr/>
            </p:nvSpPr>
            <p:spPr>
              <a:xfrm>
                <a:off x="973908" y="260648"/>
                <a:ext cx="2987824" cy="830997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ko-KR" altLang="en-US" sz="4800" b="1" dirty="0">
                  <a:solidFill>
                    <a:srgbClr val="95D3D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ea"/>
                  <a:ea typeface="+mj-ea"/>
                </a:endParaRPr>
              </a:p>
            </p:txBody>
          </p:sp>
          <p:cxnSp>
            <p:nvCxnSpPr>
              <p:cNvPr id="23" name="직선 연결선 22"/>
              <p:cNvCxnSpPr/>
              <p:nvPr/>
            </p:nvCxnSpPr>
            <p:spPr>
              <a:xfrm>
                <a:off x="683567" y="1091645"/>
                <a:ext cx="7632849" cy="0"/>
              </a:xfrm>
              <a:prstGeom prst="line">
                <a:avLst/>
              </a:prstGeom>
              <a:ln w="22225">
                <a:solidFill>
                  <a:srgbClr val="B3DFE8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DBD5-C8F2-471F-8D0D-D2CF04D8DD55}" type="datetimeFigureOut">
              <a:rPr lang="ko-KR" altLang="en-US" smtClean="0"/>
              <a:pPr/>
              <a:t>18-05-21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06807-4BF5-4495-8C3A-92E5FF07C049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grpSp>
        <p:nvGrpSpPr>
          <p:cNvPr id="14" name="그룹 13"/>
          <p:cNvGrpSpPr/>
          <p:nvPr userDrawn="1"/>
        </p:nvGrpSpPr>
        <p:grpSpPr>
          <a:xfrm>
            <a:off x="453205" y="260648"/>
            <a:ext cx="7825407" cy="834102"/>
            <a:chOff x="453205" y="260648"/>
            <a:chExt cx="7825407" cy="884723"/>
          </a:xfrm>
        </p:grpSpPr>
        <p:sp>
          <p:nvSpPr>
            <p:cNvPr id="15" name="눈물 방울 14"/>
            <p:cNvSpPr/>
            <p:nvPr userDrawn="1"/>
          </p:nvSpPr>
          <p:spPr>
            <a:xfrm rot="6641149">
              <a:off x="553148" y="301263"/>
              <a:ext cx="500455" cy="478549"/>
            </a:xfrm>
            <a:prstGeom prst="teardrop">
              <a:avLst/>
            </a:prstGeom>
            <a:solidFill>
              <a:srgbClr val="FDD9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눈물 방울 15"/>
            <p:cNvSpPr/>
            <p:nvPr userDrawn="1"/>
          </p:nvSpPr>
          <p:spPr>
            <a:xfrm rot="2032929">
              <a:off x="453205" y="805054"/>
              <a:ext cx="334564" cy="340317"/>
            </a:xfrm>
            <a:prstGeom prst="teardrop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7" name="그룹 16"/>
            <p:cNvGrpSpPr/>
            <p:nvPr userDrawn="1"/>
          </p:nvGrpSpPr>
          <p:grpSpPr>
            <a:xfrm>
              <a:off x="645763" y="260648"/>
              <a:ext cx="7632849" cy="830997"/>
              <a:chOff x="683567" y="260648"/>
              <a:chExt cx="7632849" cy="830997"/>
            </a:xfrm>
          </p:grpSpPr>
          <p:sp>
            <p:nvSpPr>
              <p:cNvPr id="18" name="TextBox 17"/>
              <p:cNvSpPr txBox="1"/>
              <p:nvPr/>
            </p:nvSpPr>
            <p:spPr>
              <a:xfrm>
                <a:off x="973908" y="260648"/>
                <a:ext cx="2987824" cy="830997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ko-KR" altLang="en-US" sz="4800" b="1" dirty="0">
                  <a:solidFill>
                    <a:srgbClr val="95D3D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ea"/>
                  <a:ea typeface="+mj-ea"/>
                </a:endParaRPr>
              </a:p>
            </p:txBody>
          </p:sp>
          <p:cxnSp>
            <p:nvCxnSpPr>
              <p:cNvPr id="19" name="직선 연결선 18"/>
              <p:cNvCxnSpPr/>
              <p:nvPr/>
            </p:nvCxnSpPr>
            <p:spPr>
              <a:xfrm>
                <a:off x="683567" y="1091645"/>
                <a:ext cx="7632849" cy="0"/>
              </a:xfrm>
              <a:prstGeom prst="line">
                <a:avLst/>
              </a:prstGeom>
              <a:ln w="22225">
                <a:solidFill>
                  <a:srgbClr val="B3DFE8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모서리가 둥근 직사각형 17"/>
          <p:cNvSpPr/>
          <p:nvPr userDrawn="1"/>
        </p:nvSpPr>
        <p:spPr>
          <a:xfrm>
            <a:off x="438013" y="371897"/>
            <a:ext cx="8280921" cy="6194998"/>
          </a:xfrm>
          <a:prstGeom prst="roundRect">
            <a:avLst/>
          </a:prstGeom>
          <a:solidFill>
            <a:schemeClr val="bg1">
              <a:alpha val="75000"/>
            </a:schemeClr>
          </a:solidFill>
          <a:ln w="60325">
            <a:solidFill>
              <a:srgbClr val="95D3D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7" name="그룹 25"/>
          <p:cNvGrpSpPr/>
          <p:nvPr userDrawn="1"/>
        </p:nvGrpSpPr>
        <p:grpSpPr>
          <a:xfrm>
            <a:off x="6473" y="0"/>
            <a:ext cx="9144000" cy="6858000"/>
            <a:chOff x="-1588" y="44624"/>
            <a:chExt cx="9147176" cy="6749702"/>
          </a:xfrm>
          <a:solidFill>
            <a:srgbClr val="95D3DF">
              <a:alpha val="50000"/>
            </a:srgbClr>
          </a:solidFill>
        </p:grpSpPr>
        <p:sp>
          <p:nvSpPr>
            <p:cNvPr id="8" name="직사각형 7"/>
            <p:cNvSpPr/>
            <p:nvPr/>
          </p:nvSpPr>
          <p:spPr>
            <a:xfrm>
              <a:off x="0" y="44624"/>
              <a:ext cx="9144000" cy="2880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" name="직사각형 8"/>
            <p:cNvSpPr/>
            <p:nvPr/>
          </p:nvSpPr>
          <p:spPr>
            <a:xfrm>
              <a:off x="0" y="770037"/>
              <a:ext cx="9144000" cy="2880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직사각형 9"/>
            <p:cNvSpPr/>
            <p:nvPr/>
          </p:nvSpPr>
          <p:spPr>
            <a:xfrm>
              <a:off x="0" y="1484784"/>
              <a:ext cx="9144000" cy="2880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1" name="직사각형 10"/>
            <p:cNvSpPr/>
            <p:nvPr/>
          </p:nvSpPr>
          <p:spPr>
            <a:xfrm>
              <a:off x="0" y="2210197"/>
              <a:ext cx="9144000" cy="2880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직사각형 11"/>
            <p:cNvSpPr/>
            <p:nvPr/>
          </p:nvSpPr>
          <p:spPr>
            <a:xfrm>
              <a:off x="0" y="2934469"/>
              <a:ext cx="9144000" cy="2880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0" y="3659882"/>
              <a:ext cx="9144000" cy="2880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0" y="4374629"/>
              <a:ext cx="9144000" cy="2880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0" y="5100042"/>
              <a:ext cx="9144000" cy="2880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-1588" y="5805264"/>
              <a:ext cx="9144000" cy="2880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7" name="직사각형 16"/>
            <p:cNvSpPr/>
            <p:nvPr/>
          </p:nvSpPr>
          <p:spPr>
            <a:xfrm>
              <a:off x="1588" y="6506294"/>
              <a:ext cx="9144000" cy="2880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4142" y="2657365"/>
            <a:ext cx="6876170" cy="114300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DBD5-C8F2-471F-8D0D-D2CF04D8DD55}" type="datetimeFigureOut">
              <a:rPr lang="ko-KR" altLang="en-US" smtClean="0"/>
              <a:pPr/>
              <a:t>18-05-21</a:t>
            </a:fld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06807-4BF5-4495-8C3A-92E5FF07C049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6" name="모서리가 둥근 직사각형 5"/>
          <p:cNvSpPr/>
          <p:nvPr userDrawn="1"/>
        </p:nvSpPr>
        <p:spPr>
          <a:xfrm>
            <a:off x="611560" y="548680"/>
            <a:ext cx="7920880" cy="5832648"/>
          </a:xfrm>
          <a:prstGeom prst="roundRect">
            <a:avLst/>
          </a:prstGeom>
          <a:solidFill>
            <a:srgbClr val="B3DF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9" name="포인트가 5개인 별 18"/>
          <p:cNvSpPr/>
          <p:nvPr userDrawn="1"/>
        </p:nvSpPr>
        <p:spPr>
          <a:xfrm rot="2709543">
            <a:off x="7795467" y="5122721"/>
            <a:ext cx="615656" cy="598202"/>
          </a:xfrm>
          <a:prstGeom prst="star5">
            <a:avLst>
              <a:gd name="adj" fmla="val 25043"/>
              <a:gd name="hf" fmla="val 105146"/>
              <a:gd name="vf" fmla="val 11055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0" name="포인트가 5개인 별 19"/>
          <p:cNvSpPr/>
          <p:nvPr userDrawn="1"/>
        </p:nvSpPr>
        <p:spPr>
          <a:xfrm rot="1614719">
            <a:off x="6753981" y="5053469"/>
            <a:ext cx="1156890" cy="1127070"/>
          </a:xfrm>
          <a:prstGeom prst="star5">
            <a:avLst>
              <a:gd name="adj" fmla="val 25043"/>
              <a:gd name="hf" fmla="val 105146"/>
              <a:gd name="vf" fmla="val 11055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DBD5-C8F2-471F-8D0D-D2CF04D8DD55}" type="datetimeFigureOut">
              <a:rPr lang="ko-KR" altLang="en-US" smtClean="0"/>
              <a:pPr/>
              <a:t>18-05-21</a:t>
            </a:fld>
            <a:endParaRPr lang="ko-KR" altLang="en-US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06807-4BF5-4495-8C3A-92E5FF07C049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grpSp>
        <p:nvGrpSpPr>
          <p:cNvPr id="19" name="그룹 18"/>
          <p:cNvGrpSpPr/>
          <p:nvPr userDrawn="1"/>
        </p:nvGrpSpPr>
        <p:grpSpPr>
          <a:xfrm>
            <a:off x="6473" y="0"/>
            <a:ext cx="9144000" cy="6858000"/>
            <a:chOff x="6473" y="0"/>
            <a:chExt cx="9144000" cy="6858000"/>
          </a:xfrm>
        </p:grpSpPr>
        <p:grpSp>
          <p:nvGrpSpPr>
            <p:cNvPr id="6" name="그룹 25"/>
            <p:cNvGrpSpPr/>
            <p:nvPr userDrawn="1"/>
          </p:nvGrpSpPr>
          <p:grpSpPr>
            <a:xfrm>
              <a:off x="6473" y="0"/>
              <a:ext cx="9144000" cy="6858000"/>
              <a:chOff x="-1588" y="44624"/>
              <a:chExt cx="9147176" cy="6749702"/>
            </a:xfrm>
            <a:solidFill>
              <a:srgbClr val="FDD9E3">
                <a:alpha val="50000"/>
              </a:srgbClr>
            </a:solidFill>
          </p:grpSpPr>
          <p:sp>
            <p:nvSpPr>
              <p:cNvPr id="7" name="직사각형 6"/>
              <p:cNvSpPr/>
              <p:nvPr/>
            </p:nvSpPr>
            <p:spPr>
              <a:xfrm>
                <a:off x="0" y="44624"/>
                <a:ext cx="9144000" cy="28803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8" name="직사각형 7"/>
              <p:cNvSpPr/>
              <p:nvPr/>
            </p:nvSpPr>
            <p:spPr>
              <a:xfrm>
                <a:off x="0" y="770037"/>
                <a:ext cx="9144000" cy="28803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9" name="직사각형 8"/>
              <p:cNvSpPr/>
              <p:nvPr/>
            </p:nvSpPr>
            <p:spPr>
              <a:xfrm>
                <a:off x="0" y="1484784"/>
                <a:ext cx="9144000" cy="28803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0" name="직사각형 9"/>
              <p:cNvSpPr/>
              <p:nvPr/>
            </p:nvSpPr>
            <p:spPr>
              <a:xfrm>
                <a:off x="0" y="2210197"/>
                <a:ext cx="9144000" cy="28803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1" name="직사각형 10"/>
              <p:cNvSpPr/>
              <p:nvPr/>
            </p:nvSpPr>
            <p:spPr>
              <a:xfrm>
                <a:off x="0" y="2934469"/>
                <a:ext cx="9144000" cy="28803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2" name="직사각형 11"/>
              <p:cNvSpPr/>
              <p:nvPr/>
            </p:nvSpPr>
            <p:spPr>
              <a:xfrm>
                <a:off x="0" y="3659882"/>
                <a:ext cx="9144000" cy="28803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3" name="직사각형 12"/>
              <p:cNvSpPr/>
              <p:nvPr/>
            </p:nvSpPr>
            <p:spPr>
              <a:xfrm>
                <a:off x="0" y="4374629"/>
                <a:ext cx="9144000" cy="28803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4" name="직사각형 13"/>
              <p:cNvSpPr/>
              <p:nvPr/>
            </p:nvSpPr>
            <p:spPr>
              <a:xfrm>
                <a:off x="0" y="5100042"/>
                <a:ext cx="9144000" cy="28803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5" name="직사각형 14"/>
              <p:cNvSpPr/>
              <p:nvPr/>
            </p:nvSpPr>
            <p:spPr>
              <a:xfrm>
                <a:off x="-1588" y="5805264"/>
                <a:ext cx="9144000" cy="28803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6" name="직사각형 15"/>
              <p:cNvSpPr/>
              <p:nvPr/>
            </p:nvSpPr>
            <p:spPr>
              <a:xfrm>
                <a:off x="1588" y="6506294"/>
                <a:ext cx="9144000" cy="28803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sp>
          <p:nvSpPr>
            <p:cNvPr id="17" name="눈물 방울 16"/>
            <p:cNvSpPr/>
            <p:nvPr userDrawn="1"/>
          </p:nvSpPr>
          <p:spPr>
            <a:xfrm flipH="1">
              <a:off x="683568" y="548680"/>
              <a:ext cx="6208158" cy="5828295"/>
            </a:xfrm>
            <a:prstGeom prst="teardrop">
              <a:avLst/>
            </a:prstGeom>
            <a:solidFill>
              <a:schemeClr val="bg1">
                <a:alpha val="71000"/>
              </a:schemeClr>
            </a:solidFill>
            <a:ln w="47625">
              <a:solidFill>
                <a:srgbClr val="FA98B4">
                  <a:alpha val="31000"/>
                </a:srgb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8" name="눈물 방울 17"/>
            <p:cNvSpPr/>
            <p:nvPr userDrawn="1"/>
          </p:nvSpPr>
          <p:spPr>
            <a:xfrm>
              <a:off x="5220072" y="2934688"/>
              <a:ext cx="3561164" cy="3742030"/>
            </a:xfrm>
            <a:prstGeom prst="teardrop">
              <a:avLst/>
            </a:prstGeom>
            <a:solidFill>
              <a:srgbClr val="FDD9E3">
                <a:alpha val="88000"/>
              </a:srgbClr>
            </a:solidFill>
            <a:ln w="38100">
              <a:solidFill>
                <a:srgbClr val="FA98B4">
                  <a:alpha val="37000"/>
                </a:srgb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cxnSp>
        <p:nvCxnSpPr>
          <p:cNvPr id="35" name="직선 연결선 34"/>
          <p:cNvCxnSpPr/>
          <p:nvPr userDrawn="1"/>
        </p:nvCxnSpPr>
        <p:spPr>
          <a:xfrm>
            <a:off x="1835696" y="3501008"/>
            <a:ext cx="3528392" cy="36004"/>
          </a:xfrm>
          <a:prstGeom prst="line">
            <a:avLst/>
          </a:prstGeom>
          <a:ln w="31750">
            <a:solidFill>
              <a:schemeClr val="tx1">
                <a:lumMod val="85000"/>
                <a:lumOff val="1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캡션 있는 콘텐츠">
    <p:bg>
      <p:bgPr>
        <a:blipFill dpi="0" rotWithShape="1">
          <a:blip r:embed="rId2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771520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DBD5-C8F2-471F-8D0D-D2CF04D8DD55}" type="datetimeFigureOut">
              <a:rPr lang="ko-KR" altLang="en-US" smtClean="0"/>
              <a:pPr/>
              <a:t>18-05-21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06807-4BF5-4495-8C3A-92E5FF07C049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grpSp>
        <p:nvGrpSpPr>
          <p:cNvPr id="12" name="그룹 11"/>
          <p:cNvGrpSpPr/>
          <p:nvPr userDrawn="1"/>
        </p:nvGrpSpPr>
        <p:grpSpPr>
          <a:xfrm>
            <a:off x="453205" y="260648"/>
            <a:ext cx="7825407" cy="834102"/>
            <a:chOff x="453205" y="260648"/>
            <a:chExt cx="7825407" cy="884723"/>
          </a:xfrm>
        </p:grpSpPr>
        <p:sp>
          <p:nvSpPr>
            <p:cNvPr id="13" name="눈물 방울 12"/>
            <p:cNvSpPr/>
            <p:nvPr userDrawn="1"/>
          </p:nvSpPr>
          <p:spPr>
            <a:xfrm rot="6641149">
              <a:off x="553148" y="301263"/>
              <a:ext cx="500455" cy="478549"/>
            </a:xfrm>
            <a:prstGeom prst="teardrop">
              <a:avLst/>
            </a:prstGeom>
            <a:solidFill>
              <a:srgbClr val="FDD9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4" name="눈물 방울 13"/>
            <p:cNvSpPr/>
            <p:nvPr userDrawn="1"/>
          </p:nvSpPr>
          <p:spPr>
            <a:xfrm rot="2032929">
              <a:off x="453205" y="805054"/>
              <a:ext cx="334564" cy="340317"/>
            </a:xfrm>
            <a:prstGeom prst="teardrop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15" name="그룹 14"/>
            <p:cNvGrpSpPr/>
            <p:nvPr userDrawn="1"/>
          </p:nvGrpSpPr>
          <p:grpSpPr>
            <a:xfrm>
              <a:off x="645763" y="260648"/>
              <a:ext cx="7632849" cy="830997"/>
              <a:chOff x="683567" y="260648"/>
              <a:chExt cx="7632849" cy="830997"/>
            </a:xfrm>
          </p:grpSpPr>
          <p:sp>
            <p:nvSpPr>
              <p:cNvPr id="16" name="TextBox 15"/>
              <p:cNvSpPr txBox="1"/>
              <p:nvPr/>
            </p:nvSpPr>
            <p:spPr>
              <a:xfrm>
                <a:off x="973908" y="260648"/>
                <a:ext cx="2987824" cy="830997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ko-KR" altLang="en-US" sz="4800" b="1" dirty="0">
                  <a:solidFill>
                    <a:srgbClr val="95D3D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ea"/>
                  <a:ea typeface="+mj-ea"/>
                </a:endParaRPr>
              </a:p>
            </p:txBody>
          </p:sp>
          <p:cxnSp>
            <p:nvCxnSpPr>
              <p:cNvPr id="17" name="직선 연결선 16"/>
              <p:cNvCxnSpPr/>
              <p:nvPr/>
            </p:nvCxnSpPr>
            <p:spPr>
              <a:xfrm>
                <a:off x="683567" y="1091645"/>
                <a:ext cx="7632849" cy="0"/>
              </a:xfrm>
              <a:prstGeom prst="line">
                <a:avLst/>
              </a:prstGeom>
              <a:ln w="22225">
                <a:solidFill>
                  <a:srgbClr val="B3DFE8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DBD5-C8F2-471F-8D0D-D2CF04D8DD55}" type="datetimeFigureOut">
              <a:rPr lang="ko-KR" altLang="en-US" smtClean="0"/>
              <a:pPr/>
              <a:t>18-05-21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06807-4BF5-4495-8C3A-92E5FF07C049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7DBD5-C8F2-471F-8D0D-D2CF04D8DD55}" type="datetimeFigureOut">
              <a:rPr lang="ko-KR" altLang="en-US" smtClean="0"/>
              <a:pPr/>
              <a:t>18-05-21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06807-4BF5-4495-8C3A-92E5FF07C049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theme" Target="../theme/theme1.xml"  /><Relationship Id="rId2" Type="http://schemas.openxmlformats.org/officeDocument/2006/relationships/slideLayout" Target="../slideLayouts/slideLayout2.xml"  /><Relationship Id="rId3" Type="http://schemas.openxmlformats.org/officeDocument/2006/relationships/slideLayout" Target="../slideLayouts/slideLayout3.xml"  /><Relationship Id="rId4" Type="http://schemas.openxmlformats.org/officeDocument/2006/relationships/slideLayout" Target="../slideLayouts/slideLayout4.xml"  /><Relationship Id="rId5" Type="http://schemas.openxmlformats.org/officeDocument/2006/relationships/slideLayout" Target="../slideLayouts/slideLayout5.xml"  /><Relationship Id="rId6" Type="http://schemas.openxmlformats.org/officeDocument/2006/relationships/slideLayout" Target="../slideLayouts/slideLayout6.xml"  /><Relationship Id="rId7" Type="http://schemas.openxmlformats.org/officeDocument/2006/relationships/slideLayout" Target="../slideLayouts/slideLayout7.xml"  /><Relationship Id="rId8" Type="http://schemas.openxmlformats.org/officeDocument/2006/relationships/slideLayout" Target="../slideLayouts/slideLayout8.xml"  /><Relationship Id="rId9" Type="http://schemas.openxmlformats.org/officeDocument/2006/relationships/slideLayout" Target="../slideLayouts/slideLayout9.xml" 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17DBD5-C8F2-471F-8D0D-D2CF04D8DD55}" type="datetimeFigureOut">
              <a:rPr lang="ko-KR" altLang="en-US" smtClean="0"/>
              <a:pPr/>
              <a:t>18-05-21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06807-4BF5-4495-8C3A-92E5FF07C049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4" r:id="rId5"/>
    <p:sldLayoutId id="2147483655" r:id="rId6"/>
    <p:sldLayoutId id="2147483656" r:id="rId7"/>
    <p:sldLayoutId id="2147483658" r:id="rId8"/>
    <p:sldLayoutId id="2147483659" r:id="rId9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/Relationships>
</file>

<file path=ppt/slides/_rels/slide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diagramData" Target="../diagrams/data1.xml"  /><Relationship Id="rId3" Type="http://schemas.openxmlformats.org/officeDocument/2006/relationships/diagramLayout" Target="../diagrams/layout1.xml"  /><Relationship Id="rId4" Type="http://schemas.openxmlformats.org/officeDocument/2006/relationships/diagramQuickStyle" Target="../diagrams/quickStyle1.xml"  /><Relationship Id="rId5" Type="http://schemas.openxmlformats.org/officeDocument/2006/relationships/diagramColors" Target="../diagrams/colors1.xml"  /><Relationship Id="rId6" Type="http://schemas.microsoft.com/office/2007/relationships/diagramDrawing" Target="../diagrams/drawing1.xml"  /></Relationships>
</file>

<file path=ppt/slides/_rels/slide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3.png"  /></Relationships>
</file>

<file path=ppt/slides/_rels/slide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notesSlide" Target="../notesSlides/notesSlide1.xml"  /><Relationship Id="rId3" Type="http://schemas.openxmlformats.org/officeDocument/2006/relationships/image" Target="../media/image3.png"  /></Relationships>
</file>

<file path=ppt/slides/_rels/slide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notesSlide" Target="../notesSlides/notesSlide2.xml"  /><Relationship Id="rId3" Type="http://schemas.openxmlformats.org/officeDocument/2006/relationships/image" Target="../media/image3.png"  /></Relationships>
</file>

<file path=ppt/slides/_rels/slide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6.xml"  /></Relationships>
</file>

<file path=ppt/slides/_rels/slide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1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_rels/slide1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그룹 94"/>
          <p:cNvGrpSpPr/>
          <p:nvPr/>
        </p:nvGrpSpPr>
        <p:grpSpPr>
          <a:xfrm>
            <a:off x="1508354" y="1474317"/>
            <a:ext cx="5770418" cy="3045124"/>
            <a:chOff x="1508354" y="1474317"/>
            <a:chExt cx="5770418" cy="3045124"/>
          </a:xfrm>
        </p:grpSpPr>
        <p:grpSp>
          <p:nvGrpSpPr>
            <p:cNvPr id="83" name="그룹 82"/>
            <p:cNvGrpSpPr/>
            <p:nvPr/>
          </p:nvGrpSpPr>
          <p:grpSpPr>
            <a:xfrm>
              <a:off x="1878173" y="1999040"/>
              <a:ext cx="5400599" cy="2520401"/>
              <a:chOff x="1878173" y="1999040"/>
              <a:chExt cx="5400599" cy="2520401"/>
            </a:xfrm>
          </p:grpSpPr>
          <p:sp>
            <p:nvSpPr>
              <p:cNvPr id="6" name="TextBox 5"/>
              <p:cNvSpPr txBox="1"/>
              <p:nvPr/>
            </p:nvSpPr>
            <p:spPr>
              <a:xfrm>
                <a:off x="1878173" y="1999040"/>
                <a:ext cx="5400599" cy="21236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48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j-ea"/>
                  </a:rPr>
                  <a:t>Middle School </a:t>
                </a:r>
                <a:r>
                  <a:rPr lang="en-US" altLang="ko-KR" sz="4800" b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j-ea"/>
                    <a:ea typeface="+mj-ea"/>
                  </a:rPr>
                  <a:t>English Grammar </a:t>
                </a:r>
              </a:p>
              <a:p>
                <a:pPr algn="ctr"/>
                <a:endParaRPr lang="en-US" altLang="ko-KR" sz="36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ea"/>
                  <a:ea typeface="+mj-ea"/>
                </a:endParaRPr>
              </a:p>
            </p:txBody>
          </p:sp>
          <p:cxnSp>
            <p:nvCxnSpPr>
              <p:cNvPr id="76" name="직선 연결선 75"/>
              <p:cNvCxnSpPr/>
              <p:nvPr/>
            </p:nvCxnSpPr>
            <p:spPr>
              <a:xfrm>
                <a:off x="3491880" y="3681028"/>
                <a:ext cx="1893446" cy="0"/>
              </a:xfrm>
              <a:prstGeom prst="line">
                <a:avLst/>
              </a:prstGeom>
              <a:ln w="3175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0" name="TextBox 79"/>
              <p:cNvSpPr txBox="1"/>
              <p:nvPr/>
            </p:nvSpPr>
            <p:spPr>
              <a:xfrm>
                <a:off x="2814276" y="3873110"/>
                <a:ext cx="352839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3600" b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j-ea"/>
                    <a:ea typeface="+mj-ea"/>
                  </a:rPr>
                  <a:t>[4</a:t>
                </a:r>
                <a:r>
                  <a:rPr lang="ko-KR" altLang="en-US" sz="3600" b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j-ea"/>
                    <a:ea typeface="+mj-ea"/>
                  </a:rPr>
                  <a:t>형식 수여동사</a:t>
                </a:r>
                <a:r>
                  <a:rPr lang="en-US" altLang="ko-KR" sz="3600" b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j-ea"/>
                    <a:ea typeface="+mj-ea"/>
                  </a:rPr>
                  <a:t>]</a:t>
                </a:r>
                <a:endParaRPr lang="ko-KR" altLang="en-US" sz="3600" b="1" dirty="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ea"/>
                  <a:ea typeface="+mj-ea"/>
                </a:endParaRPr>
              </a:p>
            </p:txBody>
          </p:sp>
        </p:grpSp>
        <p:grpSp>
          <p:nvGrpSpPr>
            <p:cNvPr id="94" name="그룹 93"/>
            <p:cNvGrpSpPr/>
            <p:nvPr/>
          </p:nvGrpSpPr>
          <p:grpSpPr>
            <a:xfrm rot="20830429">
              <a:off x="1508354" y="1474317"/>
              <a:ext cx="796862" cy="1049446"/>
              <a:chOff x="1524673" y="1438772"/>
              <a:chExt cx="796862" cy="1049446"/>
            </a:xfrm>
          </p:grpSpPr>
          <p:sp>
            <p:nvSpPr>
              <p:cNvPr id="92" name="눈물 방울 91"/>
              <p:cNvSpPr/>
              <p:nvPr/>
            </p:nvSpPr>
            <p:spPr>
              <a:xfrm rot="7479509">
                <a:off x="1737122" y="1466746"/>
                <a:ext cx="612387" cy="556439"/>
              </a:xfrm>
              <a:prstGeom prst="teardrop">
                <a:avLst/>
              </a:prstGeom>
              <a:solidFill>
                <a:srgbClr val="FDD9E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93" name="눈물 방울 92"/>
              <p:cNvSpPr/>
              <p:nvPr/>
            </p:nvSpPr>
            <p:spPr>
              <a:xfrm rot="2032929">
                <a:off x="1524673" y="2029524"/>
                <a:ext cx="456904" cy="458694"/>
              </a:xfrm>
              <a:prstGeom prst="teardrop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Box 45"/>
          <p:cNvSpPr txBox="1"/>
          <p:nvPr/>
        </p:nvSpPr>
        <p:spPr>
          <a:xfrm>
            <a:off x="936104" y="260648"/>
            <a:ext cx="2987824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4800" b="1" dirty="0">
                <a:solidFill>
                  <a:srgbClr val="95D3D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C</a:t>
            </a:r>
            <a:r>
              <a:rPr lang="en-US" altLang="ko-KR" sz="4800" b="1" dirty="0" smtClean="0">
                <a:solidFill>
                  <a:srgbClr val="95D3D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ontents</a:t>
            </a:r>
            <a:endParaRPr lang="ko-KR" altLang="en-US" sz="4800" b="1" dirty="0">
              <a:solidFill>
                <a:srgbClr val="95D3D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53" name="눈물 방울 52"/>
          <p:cNvSpPr/>
          <p:nvPr/>
        </p:nvSpPr>
        <p:spPr>
          <a:xfrm rot="6641149">
            <a:off x="553148" y="301263"/>
            <a:ext cx="500455" cy="478549"/>
          </a:xfrm>
          <a:prstGeom prst="teardrop">
            <a:avLst/>
          </a:prstGeom>
          <a:solidFill>
            <a:srgbClr val="FDD9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aphicFrame>
        <p:nvGraphicFramePr>
          <p:cNvPr id="10" name="다이어그램 9"/>
          <p:cNvGraphicFramePr/>
          <p:nvPr>
            <p:extLst>
              <p:ext uri="{D42A27DB-BD31-4B8C-83A1-F6EECF244321}">
                <p14:modId xmlns:p14="http://schemas.microsoft.com/office/powerpoint/2010/main" val="2001441367"/>
              </p:ext>
            </p:extLst>
          </p:nvPr>
        </p:nvGraphicFramePr>
        <p:xfrm>
          <a:off x="1414186" y="1916832"/>
          <a:ext cx="6110141" cy="34159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43608" y="291426"/>
            <a:ext cx="3419872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강B" pitchFamily="18" charset="-127"/>
                <a:ea typeface="HY강B" pitchFamily="18" charset="-127"/>
              </a:rPr>
              <a:t>1. </a:t>
            </a:r>
            <a:r>
              <a:rPr lang="ko-KR" alt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강B" pitchFamily="18" charset="-127"/>
                <a:ea typeface="HY강B" pitchFamily="18" charset="-127"/>
              </a:rPr>
              <a:t>수여동사</a:t>
            </a:r>
            <a:endParaRPr lang="en-US" altLang="ko-KR" sz="4400" b="1" dirty="0">
              <a:latin typeface="HY견명조" pitchFamily="18" charset="-127"/>
              <a:ea typeface="HY견명조" pitchFamily="18" charset="-127"/>
            </a:endParaRPr>
          </a:p>
        </p:txBody>
      </p:sp>
      <p:grpSp>
        <p:nvGrpSpPr>
          <p:cNvPr id="8" name="그룹 7"/>
          <p:cNvGrpSpPr/>
          <p:nvPr/>
        </p:nvGrpSpPr>
        <p:grpSpPr>
          <a:xfrm>
            <a:off x="467544" y="1268760"/>
            <a:ext cx="8042279" cy="1584176"/>
            <a:chOff x="717442" y="1268760"/>
            <a:chExt cx="7792219" cy="1430341"/>
          </a:xfrm>
        </p:grpSpPr>
        <p:sp>
          <p:nvSpPr>
            <p:cNvPr id="5" name="모서리가 둥근 사각형 설명선 4"/>
            <p:cNvSpPr/>
            <p:nvPr/>
          </p:nvSpPr>
          <p:spPr>
            <a:xfrm>
              <a:off x="717442" y="1268760"/>
              <a:ext cx="6552728" cy="1430341"/>
            </a:xfrm>
            <a:prstGeom prst="wedgeRoundRectCallout">
              <a:avLst>
                <a:gd name="adj1" fmla="val 53758"/>
                <a:gd name="adj2" fmla="val -18102"/>
                <a:gd name="adj3" fmla="val 16667"/>
              </a:avLst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342900" indent="-342900">
                <a:buFont typeface="Wingdings" pitchFamily="2" charset="2"/>
                <a:buChar char="Ø"/>
              </a:pPr>
              <a:r>
                <a:rPr lang="ko-KR" altLang="en-US" sz="2400" b="1" dirty="0" smtClean="0">
                  <a:solidFill>
                    <a:schemeClr val="tx1"/>
                  </a:solidFill>
                </a:rPr>
                <a:t>‘</a:t>
              </a:r>
              <a:r>
                <a:rPr lang="en-US" altLang="ko-KR" sz="2400" b="1" dirty="0" smtClean="0">
                  <a:solidFill>
                    <a:schemeClr val="tx1"/>
                  </a:solidFill>
                </a:rPr>
                <a:t>~</a:t>
              </a:r>
              <a:r>
                <a:rPr lang="ko-KR" altLang="en-US" sz="2400" b="1" dirty="0" smtClean="0">
                  <a:solidFill>
                    <a:schemeClr val="tx1"/>
                  </a:solidFill>
                </a:rPr>
                <a:t>에게 </a:t>
              </a:r>
              <a:r>
                <a:rPr lang="en-US" altLang="ko-KR" sz="2400" b="1" dirty="0" smtClean="0">
                  <a:solidFill>
                    <a:schemeClr val="tx1"/>
                  </a:solidFill>
                </a:rPr>
                <a:t>∙∙∙</a:t>
              </a:r>
              <a:r>
                <a:rPr lang="ko-KR" altLang="en-US" sz="2400" b="1" dirty="0" smtClean="0">
                  <a:solidFill>
                    <a:schemeClr val="tx1"/>
                  </a:solidFill>
                </a:rPr>
                <a:t>을 해 주다’의 의미를 가지는 동사입니다</a:t>
              </a:r>
              <a:r>
                <a:rPr lang="en-US" altLang="ko-KR" sz="2400" b="1" dirty="0" smtClean="0">
                  <a:solidFill>
                    <a:schemeClr val="tx1"/>
                  </a:solidFill>
                </a:rPr>
                <a:t>. </a:t>
              </a:r>
              <a:endParaRPr lang="en-US" altLang="ko-KR" sz="2400" b="1" dirty="0">
                <a:solidFill>
                  <a:schemeClr val="tx1"/>
                </a:solidFill>
                <a:latin typeface="+mj-ea"/>
                <a:ea typeface="+mj-ea"/>
              </a:endParaRPr>
            </a:p>
          </p:txBody>
        </p:sp>
        <p:pic>
          <p:nvPicPr>
            <p:cNvPr id="6" name="Picture 21" descr="Toolbar _Find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01382" y="1413201"/>
              <a:ext cx="908279" cy="9109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내용 개체 틀 2"/>
          <p:cNvSpPr txBox="1">
            <a:spLocks/>
          </p:cNvSpPr>
          <p:nvPr/>
        </p:nvSpPr>
        <p:spPr>
          <a:xfrm>
            <a:off x="717442" y="2907170"/>
            <a:ext cx="7887006" cy="3785652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3200" b="1" dirty="0" smtClean="0"/>
              <a:t>give</a:t>
            </a:r>
            <a:r>
              <a:rPr lang="en-US" altLang="ko-KR" sz="2400" b="1" dirty="0" smtClean="0"/>
              <a:t> (~</a:t>
            </a:r>
            <a:r>
              <a:rPr lang="ko-KR" altLang="en-US" sz="2400" b="1" dirty="0" smtClean="0"/>
              <a:t>에게 </a:t>
            </a:r>
            <a:r>
              <a:rPr lang="en-US" altLang="ko-KR" sz="2400" b="1" dirty="0" smtClean="0"/>
              <a:t>∙∙∙</a:t>
            </a:r>
            <a:r>
              <a:rPr lang="ko-KR" altLang="en-US" sz="2400" b="1" dirty="0" smtClean="0"/>
              <a:t>을</a:t>
            </a:r>
            <a:r>
              <a:rPr lang="en-US" altLang="ko-KR" sz="2400" b="1" dirty="0" smtClean="0"/>
              <a:t>) </a:t>
            </a:r>
            <a:r>
              <a:rPr lang="ko-KR" altLang="en-US" sz="2400" b="1" dirty="0" smtClean="0"/>
              <a:t>주다</a:t>
            </a:r>
          </a:p>
          <a:p>
            <a:pPr>
              <a:lnSpc>
                <a:spcPct val="150000"/>
              </a:lnSpc>
            </a:pPr>
            <a:r>
              <a:rPr lang="en-US" altLang="ko-KR" sz="3200" b="1" dirty="0" smtClean="0"/>
              <a:t>send</a:t>
            </a:r>
            <a:r>
              <a:rPr lang="en-US" altLang="ko-KR" sz="2400" b="1" dirty="0" smtClean="0"/>
              <a:t> (~</a:t>
            </a:r>
            <a:r>
              <a:rPr lang="ko-KR" altLang="en-US" sz="2400" b="1" dirty="0" smtClean="0"/>
              <a:t>에게 </a:t>
            </a:r>
            <a:r>
              <a:rPr lang="en-US" altLang="ko-KR" sz="2400" b="1" dirty="0" smtClean="0"/>
              <a:t>∙∙∙</a:t>
            </a:r>
            <a:r>
              <a:rPr lang="ko-KR" altLang="en-US" sz="2400" b="1" dirty="0" smtClean="0"/>
              <a:t>을</a:t>
            </a:r>
            <a:r>
              <a:rPr lang="en-US" altLang="ko-KR" sz="2400" b="1" dirty="0" smtClean="0"/>
              <a:t>) </a:t>
            </a:r>
            <a:r>
              <a:rPr lang="ko-KR" altLang="en-US" sz="2400" b="1" dirty="0" smtClean="0"/>
              <a:t>보내 주다</a:t>
            </a:r>
          </a:p>
          <a:p>
            <a:pPr>
              <a:lnSpc>
                <a:spcPct val="150000"/>
              </a:lnSpc>
            </a:pPr>
            <a:r>
              <a:rPr lang="en-US" altLang="ko-KR" sz="3200" b="1" dirty="0" smtClean="0"/>
              <a:t>show</a:t>
            </a:r>
            <a:r>
              <a:rPr lang="en-US" altLang="ko-KR" sz="2400" b="1" dirty="0" smtClean="0"/>
              <a:t> (~</a:t>
            </a:r>
            <a:r>
              <a:rPr lang="ko-KR" altLang="en-US" sz="2400" b="1" dirty="0" smtClean="0"/>
              <a:t>에게 </a:t>
            </a:r>
            <a:r>
              <a:rPr lang="en-US" altLang="ko-KR" sz="2400" b="1" dirty="0" smtClean="0"/>
              <a:t>∙∙∙</a:t>
            </a:r>
            <a:r>
              <a:rPr lang="ko-KR" altLang="en-US" sz="2400" b="1" dirty="0" smtClean="0"/>
              <a:t>을</a:t>
            </a:r>
            <a:r>
              <a:rPr lang="en-US" altLang="ko-KR" sz="2400" b="1" dirty="0" smtClean="0"/>
              <a:t>) </a:t>
            </a:r>
            <a:r>
              <a:rPr lang="ko-KR" altLang="en-US" sz="2400" b="1" dirty="0" smtClean="0"/>
              <a:t>보여 주다</a:t>
            </a:r>
          </a:p>
          <a:p>
            <a:pPr>
              <a:lnSpc>
                <a:spcPct val="150000"/>
              </a:lnSpc>
            </a:pPr>
            <a:r>
              <a:rPr lang="en-US" altLang="ko-KR" sz="3200" b="1" dirty="0" smtClean="0"/>
              <a:t>make</a:t>
            </a:r>
            <a:r>
              <a:rPr lang="en-US" altLang="ko-KR" sz="2400" b="1" dirty="0" smtClean="0"/>
              <a:t> (~</a:t>
            </a:r>
            <a:r>
              <a:rPr lang="ko-KR" altLang="en-US" sz="2400" b="1" dirty="0" smtClean="0"/>
              <a:t>에게 </a:t>
            </a:r>
            <a:r>
              <a:rPr lang="en-US" altLang="ko-KR" sz="2400" b="1" dirty="0" smtClean="0"/>
              <a:t>∙∙∙</a:t>
            </a:r>
            <a:r>
              <a:rPr lang="ko-KR" altLang="en-US" sz="2400" b="1" dirty="0" smtClean="0"/>
              <a:t>을</a:t>
            </a:r>
            <a:r>
              <a:rPr lang="en-US" altLang="ko-KR" sz="2400" b="1" dirty="0" smtClean="0"/>
              <a:t>) </a:t>
            </a:r>
            <a:r>
              <a:rPr lang="ko-KR" altLang="en-US" sz="2400" b="1" dirty="0" smtClean="0"/>
              <a:t>만들어 주다</a:t>
            </a:r>
          </a:p>
          <a:p>
            <a:pPr>
              <a:lnSpc>
                <a:spcPct val="150000"/>
              </a:lnSpc>
            </a:pPr>
            <a:r>
              <a:rPr lang="en-US" altLang="ko-KR" sz="3200" b="1" dirty="0" smtClean="0"/>
              <a:t>buy</a:t>
            </a:r>
            <a:r>
              <a:rPr lang="en-US" altLang="ko-KR" sz="2400" b="1" dirty="0" smtClean="0"/>
              <a:t> (~</a:t>
            </a:r>
            <a:r>
              <a:rPr lang="ko-KR" altLang="en-US" sz="2400" b="1" dirty="0" smtClean="0"/>
              <a:t>에게 </a:t>
            </a:r>
            <a:r>
              <a:rPr lang="en-US" altLang="ko-KR" sz="2400" b="1" dirty="0" smtClean="0"/>
              <a:t>∙∙∙</a:t>
            </a:r>
            <a:r>
              <a:rPr lang="ko-KR" altLang="en-US" sz="2400" b="1" dirty="0" smtClean="0"/>
              <a:t>을</a:t>
            </a:r>
            <a:r>
              <a:rPr lang="en-US" altLang="ko-KR" sz="2400" b="1" dirty="0" smtClean="0"/>
              <a:t>) </a:t>
            </a:r>
            <a:r>
              <a:rPr lang="ko-KR" altLang="en-US" sz="2400" b="1" dirty="0" smtClean="0"/>
              <a:t>사 주다</a:t>
            </a:r>
            <a:endParaRPr lang="en-US" altLang="ko-KR" sz="2000" b="1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483695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43608" y="291426"/>
            <a:ext cx="6814882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강B" pitchFamily="18" charset="-127"/>
                <a:ea typeface="HY강B" pitchFamily="18" charset="-127"/>
              </a:rPr>
              <a:t>2. 4</a:t>
            </a:r>
            <a:r>
              <a:rPr lang="ko-KR" alt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강B" pitchFamily="18" charset="-127"/>
                <a:ea typeface="HY강B" pitchFamily="18" charset="-127"/>
              </a:rPr>
              <a:t>형식 문장</a:t>
            </a:r>
            <a:endParaRPr lang="en-US" altLang="ko-KR" sz="4400" b="1" dirty="0">
              <a:latin typeface="HY견명조" pitchFamily="18" charset="-127"/>
              <a:ea typeface="HY견명조" pitchFamily="18" charset="-127"/>
            </a:endParaRPr>
          </a:p>
        </p:txBody>
      </p:sp>
      <p:sp>
        <p:nvSpPr>
          <p:cNvPr id="56" name="직사각형 55"/>
          <p:cNvSpPr/>
          <p:nvPr/>
        </p:nvSpPr>
        <p:spPr>
          <a:xfrm>
            <a:off x="642910" y="3786190"/>
            <a:ext cx="807249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sz="2800" b="1" dirty="0" smtClean="0"/>
              <a:t>She </a:t>
            </a:r>
            <a:r>
              <a:rPr lang="en-US" sz="2800" b="1" dirty="0" smtClean="0">
                <a:solidFill>
                  <a:srgbClr val="C00000"/>
                </a:solidFill>
              </a:rPr>
              <a:t>gave</a:t>
            </a:r>
            <a:r>
              <a:rPr lang="en-US" sz="2800" b="1" dirty="0" smtClean="0"/>
              <a:t> </a:t>
            </a:r>
            <a:r>
              <a:rPr lang="en-US" sz="2800" b="1" u="sng" dirty="0" smtClean="0"/>
              <a:t>me</a:t>
            </a:r>
            <a:r>
              <a:rPr lang="en-US" sz="2800" b="1" dirty="0" smtClean="0"/>
              <a:t> </a:t>
            </a:r>
            <a:r>
              <a:rPr lang="en-US" sz="2800" b="1" u="sng" dirty="0" smtClean="0"/>
              <a:t>the book</a:t>
            </a:r>
            <a:r>
              <a:rPr lang="en-US" sz="2800" b="1" dirty="0" smtClean="0"/>
              <a:t>. </a:t>
            </a:r>
            <a:r>
              <a:rPr lang="ko-KR" altLang="en-US" sz="2000" b="1" dirty="0" smtClean="0"/>
              <a:t>그녀는 내게 그 책을 </a:t>
            </a:r>
            <a:r>
              <a:rPr lang="ko-KR" altLang="en-US" sz="2000" b="1" dirty="0" smtClean="0">
                <a:solidFill>
                  <a:srgbClr val="C00000"/>
                </a:solidFill>
              </a:rPr>
              <a:t>주었습니다</a:t>
            </a:r>
            <a:r>
              <a:rPr lang="en-US" altLang="ko-KR" sz="2000" b="1" dirty="0" smtClean="0"/>
              <a:t>. </a:t>
            </a:r>
            <a:endParaRPr lang="en-US" sz="2400" b="1" dirty="0" smtClean="0"/>
          </a:p>
          <a:p>
            <a:pPr>
              <a:lnSpc>
                <a:spcPct val="150000"/>
              </a:lnSpc>
            </a:pPr>
            <a:r>
              <a:rPr lang="en-US" sz="2800" b="1" dirty="0" smtClean="0"/>
              <a:t>He </a:t>
            </a:r>
            <a:r>
              <a:rPr lang="en-US" sz="2800" b="1" dirty="0" smtClean="0">
                <a:solidFill>
                  <a:srgbClr val="C00000"/>
                </a:solidFill>
              </a:rPr>
              <a:t>showed</a:t>
            </a:r>
            <a:r>
              <a:rPr lang="en-US" sz="2800" b="1" dirty="0" smtClean="0"/>
              <a:t> </a:t>
            </a:r>
            <a:r>
              <a:rPr lang="en-US" sz="2800" b="1" u="sng" dirty="0" smtClean="0"/>
              <a:t>his friends</a:t>
            </a:r>
            <a:r>
              <a:rPr lang="en-US" sz="2800" b="1" dirty="0" smtClean="0"/>
              <a:t> </a:t>
            </a:r>
            <a:r>
              <a:rPr lang="en-US" sz="2800" b="1" u="sng" dirty="0" smtClean="0"/>
              <a:t>his new puppy</a:t>
            </a:r>
            <a:r>
              <a:rPr lang="en-US" sz="2800" b="1" dirty="0" smtClean="0"/>
              <a:t>. </a:t>
            </a:r>
          </a:p>
          <a:p>
            <a:pPr>
              <a:lnSpc>
                <a:spcPct val="250000"/>
              </a:lnSpc>
            </a:pPr>
            <a:r>
              <a:rPr lang="en-US" sz="2800" b="1" dirty="0" smtClean="0"/>
              <a:t>Mr. Kim </a:t>
            </a:r>
            <a:r>
              <a:rPr lang="en-US" sz="2800" b="1" dirty="0" smtClean="0">
                <a:solidFill>
                  <a:srgbClr val="C00000"/>
                </a:solidFill>
              </a:rPr>
              <a:t>bought</a:t>
            </a:r>
            <a:r>
              <a:rPr lang="en-US" sz="2800" b="1" dirty="0" smtClean="0"/>
              <a:t> </a:t>
            </a:r>
            <a:r>
              <a:rPr lang="en-US" sz="2800" b="1" u="sng" dirty="0" smtClean="0"/>
              <a:t>us</a:t>
            </a:r>
            <a:r>
              <a:rPr lang="en-US" sz="2800" b="1" dirty="0" smtClean="0"/>
              <a:t> </a:t>
            </a:r>
            <a:r>
              <a:rPr lang="en-US" sz="2800" b="1" u="sng" dirty="0" smtClean="0"/>
              <a:t>ice cream</a:t>
            </a:r>
            <a:r>
              <a:rPr lang="en-US" sz="2800" b="1" dirty="0" smtClean="0"/>
              <a:t>. </a:t>
            </a:r>
            <a:endParaRPr lang="en-US" sz="2800" b="1" dirty="0"/>
          </a:p>
        </p:txBody>
      </p:sp>
      <p:grpSp>
        <p:nvGrpSpPr>
          <p:cNvPr id="59" name="그룹 58"/>
          <p:cNvGrpSpPr/>
          <p:nvPr/>
        </p:nvGrpSpPr>
        <p:grpSpPr>
          <a:xfrm>
            <a:off x="539552" y="1268760"/>
            <a:ext cx="7970271" cy="2520280"/>
            <a:chOff x="539552" y="1268760"/>
            <a:chExt cx="7970271" cy="2520280"/>
          </a:xfrm>
        </p:grpSpPr>
        <p:sp>
          <p:nvSpPr>
            <p:cNvPr id="60" name="모서리가 둥근 사각형 설명선 59"/>
            <p:cNvSpPr/>
            <p:nvPr/>
          </p:nvSpPr>
          <p:spPr>
            <a:xfrm>
              <a:off x="539552" y="1268760"/>
              <a:ext cx="6480720" cy="2520280"/>
            </a:xfrm>
            <a:prstGeom prst="wedgeRoundRectCallout">
              <a:avLst>
                <a:gd name="adj1" fmla="val 57707"/>
                <a:gd name="adj2" fmla="val -18102"/>
                <a:gd name="adj3" fmla="val 16667"/>
              </a:avLst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342900" indent="-342900">
                <a:buFont typeface="Wingdings" pitchFamily="2" charset="2"/>
                <a:buChar char="Ø"/>
              </a:pPr>
              <a:r>
                <a:rPr lang="ko-KR" altLang="en-US" sz="2400" b="1" dirty="0" smtClean="0">
                  <a:solidFill>
                    <a:schemeClr val="tx1"/>
                  </a:solidFill>
                </a:rPr>
                <a:t>수여동사는 목적어를 </a:t>
              </a:r>
              <a:r>
                <a:rPr lang="en-US" altLang="ko-KR" sz="2400" b="1" dirty="0" smtClean="0">
                  <a:solidFill>
                    <a:schemeClr val="tx1"/>
                  </a:solidFill>
                </a:rPr>
                <a:t>2</a:t>
              </a:r>
              <a:r>
                <a:rPr lang="ko-KR" altLang="en-US" sz="2400" b="1" dirty="0" smtClean="0">
                  <a:solidFill>
                    <a:schemeClr val="tx1"/>
                  </a:solidFill>
                </a:rPr>
                <a:t>개 가집니다</a:t>
              </a:r>
              <a:r>
                <a:rPr lang="en-US" altLang="ko-KR" sz="2400" b="1" dirty="0" smtClean="0">
                  <a:solidFill>
                    <a:schemeClr val="tx1"/>
                  </a:solidFill>
                </a:rPr>
                <a:t>. ‘~</a:t>
              </a:r>
              <a:r>
                <a:rPr lang="ko-KR" altLang="en-US" sz="2400" b="1" dirty="0" smtClean="0">
                  <a:solidFill>
                    <a:schemeClr val="tx1"/>
                  </a:solidFill>
                </a:rPr>
                <a:t>에게’는 간접목적어</a:t>
              </a:r>
              <a:r>
                <a:rPr lang="en-US" altLang="ko-KR" sz="2400" b="1" dirty="0" smtClean="0">
                  <a:solidFill>
                    <a:schemeClr val="tx1"/>
                  </a:solidFill>
                </a:rPr>
                <a:t>, ‘∙∙∙</a:t>
              </a:r>
              <a:r>
                <a:rPr lang="ko-KR" altLang="en-US" sz="2400" b="1" dirty="0" smtClean="0">
                  <a:solidFill>
                    <a:schemeClr val="tx1"/>
                  </a:solidFill>
                </a:rPr>
                <a:t>을’은 직접목적어입니다</a:t>
              </a:r>
              <a:r>
                <a:rPr lang="en-US" altLang="ko-KR" sz="2400" b="1" dirty="0" smtClean="0">
                  <a:solidFill>
                    <a:schemeClr val="tx1"/>
                  </a:solidFill>
                </a:rPr>
                <a:t>. </a:t>
              </a:r>
              <a:endParaRPr lang="en-US" altLang="ko-KR" sz="2400" b="1" dirty="0" smtClean="0">
                <a:solidFill>
                  <a:schemeClr val="tx1"/>
                </a:solidFill>
                <a:latin typeface="+mj-ea"/>
                <a:ea typeface="+mj-ea"/>
              </a:endParaRPr>
            </a:p>
            <a:p>
              <a:pPr marL="342900" indent="-342900">
                <a:buFont typeface="Wingdings" pitchFamily="2" charset="2"/>
                <a:buChar char="Ø"/>
              </a:pPr>
              <a:r>
                <a:rPr lang="ko-KR" altLang="en-US" sz="2400" b="1" dirty="0" smtClean="0">
                  <a:solidFill>
                    <a:schemeClr val="tx1"/>
                  </a:solidFill>
                </a:rPr>
                <a:t>「주어</a:t>
              </a:r>
              <a:r>
                <a:rPr lang="en-US" altLang="ko-KR" sz="2400" b="1" dirty="0" smtClean="0">
                  <a:solidFill>
                    <a:schemeClr val="tx1"/>
                  </a:solidFill>
                </a:rPr>
                <a:t>+</a:t>
              </a:r>
              <a:r>
                <a:rPr lang="ko-KR" altLang="en-US" sz="2400" b="1" dirty="0" smtClean="0">
                  <a:solidFill>
                    <a:schemeClr val="tx1"/>
                  </a:solidFill>
                </a:rPr>
                <a:t>수여동사</a:t>
              </a:r>
              <a:r>
                <a:rPr lang="en-US" altLang="ko-KR" sz="2400" b="1" dirty="0" smtClean="0">
                  <a:solidFill>
                    <a:schemeClr val="tx1"/>
                  </a:solidFill>
                </a:rPr>
                <a:t>+</a:t>
              </a:r>
              <a:r>
                <a:rPr lang="ko-KR" altLang="en-US" sz="2400" b="1" dirty="0" smtClean="0">
                  <a:solidFill>
                    <a:schemeClr val="tx1"/>
                  </a:solidFill>
                </a:rPr>
                <a:t>간접목적어</a:t>
              </a:r>
              <a:r>
                <a:rPr lang="en-US" altLang="ko-KR" sz="2400" b="1" dirty="0" smtClean="0">
                  <a:solidFill>
                    <a:schemeClr val="tx1"/>
                  </a:solidFill>
                </a:rPr>
                <a:t>+</a:t>
              </a:r>
              <a:r>
                <a:rPr lang="ko-KR" altLang="en-US" sz="2400" b="1" dirty="0" smtClean="0">
                  <a:solidFill>
                    <a:schemeClr val="tx1"/>
                  </a:solidFill>
                </a:rPr>
                <a:t>직접목적어」의 구조로 이루어진 문장을 「</a:t>
              </a:r>
              <a:r>
                <a:rPr lang="en-US" altLang="ko-KR" sz="2400" b="1" dirty="0" smtClean="0">
                  <a:solidFill>
                    <a:schemeClr val="tx1"/>
                  </a:solidFill>
                </a:rPr>
                <a:t>4</a:t>
              </a:r>
              <a:r>
                <a:rPr lang="ko-KR" altLang="en-US" sz="2400" b="1" dirty="0" smtClean="0">
                  <a:solidFill>
                    <a:schemeClr val="tx1"/>
                  </a:solidFill>
                </a:rPr>
                <a:t>형식 문장」이라고 합니다</a:t>
              </a:r>
              <a:r>
                <a:rPr lang="en-US" altLang="ko-KR" sz="2400" b="1" dirty="0" smtClean="0">
                  <a:solidFill>
                    <a:schemeClr val="tx1"/>
                  </a:solidFill>
                </a:rPr>
                <a:t>. </a:t>
              </a:r>
              <a:endParaRPr lang="en-US" altLang="ko-KR" sz="2400" b="1" dirty="0">
                <a:solidFill>
                  <a:schemeClr val="tx1"/>
                </a:solidFill>
                <a:latin typeface="+mj-ea"/>
              </a:endParaRPr>
            </a:p>
          </p:txBody>
        </p:sp>
        <p:pic>
          <p:nvPicPr>
            <p:cNvPr id="61" name="Picture 21" descr="Toolbar _Find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72396" y="1643050"/>
              <a:ext cx="937427" cy="10089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2" name="TextBox 61"/>
          <p:cNvSpPr txBox="1"/>
          <p:nvPr/>
        </p:nvSpPr>
        <p:spPr>
          <a:xfrm>
            <a:off x="2128122" y="4545895"/>
            <a:ext cx="11147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간접목적어</a:t>
            </a:r>
            <a:endParaRPr lang="ko-KR" altLang="en-US" sz="1400" b="1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3242904" y="4549983"/>
            <a:ext cx="11147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직접목적어</a:t>
            </a:r>
            <a:endParaRPr lang="ko-KR" altLang="en-US" sz="1400" b="1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642910" y="5286388"/>
            <a:ext cx="72866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그는 그의 </a:t>
            </a:r>
            <a:r>
              <a:rPr lang="ko-KR" altLang="en-US" sz="2000" b="1" dirty="0" smtClean="0">
                <a:latin typeface="+mj-ea"/>
                <a:ea typeface="+mj-ea"/>
              </a:rPr>
              <a:t>친구들에게 </a:t>
            </a:r>
            <a:r>
              <a:rPr lang="ko-KR" altLang="en-US" sz="2000" b="1" dirty="0">
                <a:latin typeface="+mj-ea"/>
                <a:ea typeface="+mj-ea"/>
              </a:rPr>
              <a:t>그</a:t>
            </a:r>
            <a:r>
              <a:rPr lang="ko-KR" altLang="en-US" sz="2000" b="1" dirty="0" smtClean="0">
                <a:latin typeface="+mj-ea"/>
                <a:ea typeface="+mj-ea"/>
              </a:rPr>
              <a:t>의 새 강아지를 </a:t>
            </a:r>
            <a:r>
              <a:rPr lang="ko-KR" altLang="en-US" sz="2000" b="1" dirty="0" smtClean="0">
                <a:solidFill>
                  <a:srgbClr val="C00000"/>
                </a:solidFill>
                <a:latin typeface="+mj-ea"/>
                <a:ea typeface="+mj-ea"/>
              </a:rPr>
              <a:t>보여 주었습니다</a:t>
            </a:r>
            <a:r>
              <a:rPr lang="en-US" altLang="ko-KR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.</a:t>
            </a:r>
            <a:endParaRPr lang="ko-KR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642910" y="6215082"/>
            <a:ext cx="72866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김 선생님은 우리에게 아이스크림을 </a:t>
            </a:r>
            <a:r>
              <a:rPr lang="ko-KR" altLang="en-US" sz="2000" b="1" dirty="0" smtClean="0">
                <a:solidFill>
                  <a:srgbClr val="C00000"/>
                </a:solidFill>
                <a:latin typeface="+mj-ea"/>
                <a:ea typeface="+mj-ea"/>
              </a:rPr>
              <a:t>사 주셨습니다</a:t>
            </a:r>
            <a:r>
              <a:rPr lang="en-US" altLang="ko-KR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. </a:t>
            </a:r>
            <a:endParaRPr lang="ko-KR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94097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43608" y="291426"/>
            <a:ext cx="6814882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강B" pitchFamily="18" charset="-127"/>
                <a:ea typeface="HY강B" pitchFamily="18" charset="-127"/>
              </a:rPr>
              <a:t>3. 4</a:t>
            </a:r>
            <a:r>
              <a:rPr lang="ko-KR" alt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강B" pitchFamily="18" charset="-127"/>
                <a:ea typeface="HY강B" pitchFamily="18" charset="-127"/>
              </a:rPr>
              <a:t>형식 문장을 </a:t>
            </a:r>
            <a:r>
              <a:rPr lang="en-US" altLang="ko-KR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강B" pitchFamily="18" charset="-127"/>
                <a:ea typeface="HY강B" pitchFamily="18" charset="-127"/>
              </a:rPr>
              <a:t>3</a:t>
            </a:r>
            <a:r>
              <a:rPr lang="ko-KR" alt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강B" pitchFamily="18" charset="-127"/>
                <a:ea typeface="HY강B" pitchFamily="18" charset="-127"/>
              </a:rPr>
              <a:t>형식으로</a:t>
            </a:r>
            <a:endParaRPr lang="en-US" altLang="ko-KR" sz="4400" b="1" dirty="0">
              <a:latin typeface="HY견명조" pitchFamily="18" charset="-127"/>
              <a:ea typeface="HY견명조" pitchFamily="18" charset="-127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571472" y="1357298"/>
            <a:ext cx="7938351" cy="3303248"/>
            <a:chOff x="539552" y="1268760"/>
            <a:chExt cx="7938351" cy="2088802"/>
          </a:xfrm>
        </p:grpSpPr>
        <p:sp>
          <p:nvSpPr>
            <p:cNvPr id="10" name="모서리가 둥근 사각형 설명선 9"/>
            <p:cNvSpPr/>
            <p:nvPr/>
          </p:nvSpPr>
          <p:spPr>
            <a:xfrm>
              <a:off x="539552" y="1268760"/>
              <a:ext cx="7215238" cy="2088802"/>
            </a:xfrm>
            <a:prstGeom prst="wedgeRoundRectCallout">
              <a:avLst>
                <a:gd name="adj1" fmla="val 53582"/>
                <a:gd name="adj2" fmla="val -19188"/>
                <a:gd name="adj3" fmla="val 16667"/>
              </a:avLst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342900" indent="-342900">
                <a:buFont typeface="Wingdings" pitchFamily="2" charset="2"/>
                <a:buChar char="Ø"/>
              </a:pPr>
              <a:r>
                <a:rPr lang="en-US" altLang="ko-KR" sz="2400" b="1" dirty="0" smtClean="0">
                  <a:solidFill>
                    <a:schemeClr val="tx1"/>
                  </a:solidFill>
                  <a:latin typeface="+mj-ea"/>
                  <a:ea typeface="+mj-ea"/>
                </a:rPr>
                <a:t>4</a:t>
              </a:r>
              <a:r>
                <a:rPr lang="ko-KR" altLang="en-US" sz="2400" b="1" dirty="0" smtClean="0">
                  <a:solidFill>
                    <a:schemeClr val="tx1"/>
                  </a:solidFill>
                  <a:latin typeface="+mj-ea"/>
                  <a:ea typeface="+mj-ea"/>
                </a:rPr>
                <a:t>형식 문장은 </a:t>
              </a:r>
              <a:r>
                <a:rPr lang="ko-KR" altLang="en-US" sz="2400" b="1" dirty="0" smtClean="0">
                  <a:solidFill>
                    <a:schemeClr val="tx1"/>
                  </a:solidFill>
                </a:rPr>
                <a:t>「주어</a:t>
              </a:r>
              <a:r>
                <a:rPr lang="en-US" altLang="ko-KR" sz="2400" b="1" dirty="0" smtClean="0">
                  <a:solidFill>
                    <a:schemeClr val="tx1"/>
                  </a:solidFill>
                </a:rPr>
                <a:t>+</a:t>
              </a:r>
              <a:r>
                <a:rPr lang="ko-KR" altLang="en-US" sz="2400" b="1" dirty="0" smtClean="0">
                  <a:solidFill>
                    <a:schemeClr val="tx1"/>
                  </a:solidFill>
                </a:rPr>
                <a:t>수여동사</a:t>
              </a:r>
              <a:r>
                <a:rPr lang="en-US" altLang="ko-KR" sz="2400" b="1" dirty="0" smtClean="0">
                  <a:solidFill>
                    <a:schemeClr val="tx1"/>
                  </a:solidFill>
                </a:rPr>
                <a:t>+(</a:t>
              </a:r>
              <a:r>
                <a:rPr lang="ko-KR" altLang="en-US" sz="2400" b="1" dirty="0" smtClean="0">
                  <a:solidFill>
                    <a:schemeClr val="tx1"/>
                  </a:solidFill>
                </a:rPr>
                <a:t>직접</a:t>
              </a:r>
              <a:r>
                <a:rPr lang="en-US" altLang="ko-KR" sz="2400" b="1" dirty="0" smtClean="0">
                  <a:solidFill>
                    <a:schemeClr val="tx1"/>
                  </a:solidFill>
                </a:rPr>
                <a:t>)</a:t>
              </a:r>
              <a:r>
                <a:rPr lang="ko-KR" altLang="en-US" sz="2400" b="1" dirty="0" smtClean="0">
                  <a:solidFill>
                    <a:schemeClr val="tx1"/>
                  </a:solidFill>
                </a:rPr>
                <a:t>목적어</a:t>
              </a:r>
              <a:r>
                <a:rPr lang="en-US" altLang="ko-KR" sz="2400" b="1" dirty="0" smtClean="0">
                  <a:solidFill>
                    <a:schemeClr val="tx1"/>
                  </a:solidFill>
                </a:rPr>
                <a:t>+</a:t>
              </a:r>
              <a:r>
                <a:rPr lang="ko-KR" altLang="en-US" sz="2400" b="1" dirty="0" smtClean="0">
                  <a:solidFill>
                    <a:schemeClr val="tx1"/>
                  </a:solidFill>
                </a:rPr>
                <a:t>전치사</a:t>
              </a:r>
              <a:r>
                <a:rPr lang="en-US" altLang="ko-KR" sz="2400" b="1" dirty="0" smtClean="0">
                  <a:solidFill>
                    <a:schemeClr val="tx1"/>
                  </a:solidFill>
                </a:rPr>
                <a:t>+</a:t>
              </a:r>
              <a:r>
                <a:rPr lang="ko-KR" altLang="en-US" sz="2400" b="1" dirty="0" smtClean="0">
                  <a:solidFill>
                    <a:schemeClr val="tx1"/>
                  </a:solidFill>
                </a:rPr>
                <a:t>명사</a:t>
              </a:r>
              <a:r>
                <a:rPr lang="en-US" altLang="ko-KR" sz="2400" b="1" dirty="0" smtClean="0">
                  <a:solidFill>
                    <a:schemeClr val="tx1"/>
                  </a:solidFill>
                </a:rPr>
                <a:t>(</a:t>
              </a:r>
              <a:r>
                <a:rPr lang="ko-KR" altLang="en-US" sz="2400" b="1" dirty="0" smtClean="0">
                  <a:solidFill>
                    <a:schemeClr val="tx1"/>
                  </a:solidFill>
                </a:rPr>
                <a:t>간접목적어</a:t>
              </a:r>
              <a:r>
                <a:rPr lang="en-US" altLang="ko-KR" sz="2400" b="1" dirty="0" smtClean="0">
                  <a:solidFill>
                    <a:schemeClr val="tx1"/>
                  </a:solidFill>
                </a:rPr>
                <a:t>)</a:t>
              </a:r>
              <a:r>
                <a:rPr lang="ko-KR" altLang="en-US" sz="2400" b="1" dirty="0" smtClean="0">
                  <a:solidFill>
                    <a:schemeClr val="tx1"/>
                  </a:solidFill>
                </a:rPr>
                <a:t>」의 구조로 바꿀 수 있습니다</a:t>
              </a:r>
              <a:r>
                <a:rPr lang="en-US" altLang="ko-KR" sz="2400" b="1" dirty="0" smtClean="0">
                  <a:solidFill>
                    <a:schemeClr val="tx1"/>
                  </a:solidFill>
                </a:rPr>
                <a:t>. </a:t>
              </a:r>
              <a:endParaRPr lang="en-US" altLang="ko-KR" sz="2400" b="1" dirty="0" smtClean="0">
                <a:solidFill>
                  <a:schemeClr val="tx1"/>
                </a:solidFill>
                <a:latin typeface="+mj-ea"/>
                <a:ea typeface="+mj-ea"/>
              </a:endParaRPr>
            </a:p>
            <a:p>
              <a:pPr marL="342900" indent="-342900">
                <a:buFont typeface="Wingdings" pitchFamily="2" charset="2"/>
                <a:buChar char="Ø"/>
              </a:pPr>
              <a:r>
                <a:rPr lang="ko-KR" altLang="en-US" sz="2400" b="1" dirty="0" smtClean="0">
                  <a:solidFill>
                    <a:schemeClr val="tx1"/>
                  </a:solidFill>
                  <a:latin typeface="+mj-ea"/>
                </a:rPr>
                <a:t>바꾼 문장에는 목적어가 하나이므로 </a:t>
              </a:r>
              <a:r>
                <a:rPr lang="en-US" altLang="ko-KR" sz="2400" b="1" dirty="0" smtClean="0">
                  <a:solidFill>
                    <a:schemeClr val="tx1"/>
                  </a:solidFill>
                  <a:latin typeface="+mj-ea"/>
                </a:rPr>
                <a:t>3</a:t>
              </a:r>
              <a:r>
                <a:rPr lang="ko-KR" altLang="en-US" sz="2400" b="1" dirty="0" smtClean="0">
                  <a:solidFill>
                    <a:schemeClr val="tx1"/>
                  </a:solidFill>
                  <a:latin typeface="+mj-ea"/>
                </a:rPr>
                <a:t>형식이 됩니다</a:t>
              </a:r>
              <a:r>
                <a:rPr lang="en-US" altLang="ko-KR" sz="2400" b="1" dirty="0" smtClean="0">
                  <a:solidFill>
                    <a:schemeClr val="tx1"/>
                  </a:solidFill>
                  <a:latin typeface="+mj-ea"/>
                </a:rPr>
                <a:t>.</a:t>
              </a:r>
            </a:p>
            <a:p>
              <a:pPr marL="342900" indent="-342900">
                <a:buFont typeface="Wingdings" pitchFamily="2" charset="2"/>
                <a:buChar char="Ø"/>
              </a:pPr>
              <a:r>
                <a:rPr lang="ko-KR" altLang="en-US" sz="2400" b="1" dirty="0" smtClean="0">
                  <a:solidFill>
                    <a:schemeClr val="tx1"/>
                  </a:solidFill>
                  <a:latin typeface="+mj-ea"/>
                </a:rPr>
                <a:t>전치사는 동사에 따라 달라집니다</a:t>
              </a:r>
              <a:r>
                <a:rPr lang="en-US" altLang="ko-KR" sz="2400" b="1" dirty="0" smtClean="0">
                  <a:solidFill>
                    <a:schemeClr val="tx1"/>
                  </a:solidFill>
                  <a:latin typeface="+mj-ea"/>
                </a:rPr>
                <a:t>. </a:t>
              </a:r>
            </a:p>
            <a:p>
              <a:r>
                <a:rPr lang="en-US" sz="2400" b="1" dirty="0">
                  <a:solidFill>
                    <a:schemeClr val="tx1"/>
                  </a:solidFill>
                  <a:latin typeface="+mj-ea"/>
                </a:rPr>
                <a:t> </a:t>
              </a:r>
              <a:r>
                <a:rPr lang="en-US" sz="2400" b="1" dirty="0" smtClean="0">
                  <a:solidFill>
                    <a:schemeClr val="tx1"/>
                  </a:solidFill>
                  <a:latin typeface="+mj-ea"/>
                </a:rPr>
                <a:t>    </a:t>
              </a:r>
              <a:r>
                <a:rPr lang="en-US" sz="2400" b="1" dirty="0" smtClean="0">
                  <a:solidFill>
                    <a:schemeClr val="tx1"/>
                  </a:solidFill>
                </a:rPr>
                <a:t>give, send, show, tell, read, teach </a:t>
              </a:r>
              <a:r>
                <a:rPr lang="ko-KR" altLang="en-US" sz="2400" b="1" dirty="0" smtClean="0">
                  <a:solidFill>
                    <a:schemeClr val="tx1"/>
                  </a:solidFill>
                </a:rPr>
                <a:t>등 </a:t>
              </a:r>
              <a:r>
                <a:rPr lang="en-US" sz="2400" b="1" dirty="0" smtClean="0">
                  <a:solidFill>
                    <a:schemeClr val="tx1"/>
                  </a:solidFill>
                </a:rPr>
                <a:t>⇒ to</a:t>
              </a:r>
              <a:r>
                <a:rPr lang="en-US" altLang="ko-KR" sz="2400" b="1" dirty="0" smtClean="0">
                  <a:solidFill>
                    <a:schemeClr val="tx1"/>
                  </a:solidFill>
                </a:rPr>
                <a:t> </a:t>
              </a:r>
            </a:p>
            <a:p>
              <a:r>
                <a:rPr lang="en-US" sz="2400" b="1" dirty="0">
                  <a:solidFill>
                    <a:schemeClr val="tx1"/>
                  </a:solidFill>
                </a:rPr>
                <a:t> </a:t>
              </a:r>
              <a:r>
                <a:rPr lang="en-US" sz="2400" b="1" dirty="0" smtClean="0">
                  <a:solidFill>
                    <a:schemeClr val="tx1"/>
                  </a:solidFill>
                </a:rPr>
                <a:t>   buy, make, get </a:t>
              </a:r>
              <a:r>
                <a:rPr lang="ko-KR" altLang="en-US" sz="2400" b="1" dirty="0" smtClean="0">
                  <a:solidFill>
                    <a:schemeClr val="tx1"/>
                  </a:solidFill>
                </a:rPr>
                <a:t>등 ⇒ </a:t>
              </a:r>
              <a:r>
                <a:rPr lang="en-US" sz="2400" b="1" dirty="0" smtClean="0">
                  <a:solidFill>
                    <a:schemeClr val="tx1"/>
                  </a:solidFill>
                </a:rPr>
                <a:t>for</a:t>
              </a:r>
              <a:r>
                <a:rPr lang="en-US" altLang="ko-KR" sz="2400" b="1" dirty="0" smtClean="0">
                  <a:solidFill>
                    <a:schemeClr val="tx1"/>
                  </a:solidFill>
                </a:rPr>
                <a:t> </a:t>
              </a:r>
              <a:endParaRPr lang="ko-KR" altLang="en-US" sz="2400" b="1" dirty="0" smtClean="0">
                <a:solidFill>
                  <a:schemeClr val="tx1"/>
                </a:solidFill>
              </a:endParaRPr>
            </a:p>
          </p:txBody>
        </p:sp>
        <p:pic>
          <p:nvPicPr>
            <p:cNvPr id="26" name="Picture 21" descr="Toolbar _Find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40476" y="1675323"/>
              <a:ext cx="937427" cy="6667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8" name="직사각형 27"/>
          <p:cNvSpPr/>
          <p:nvPr/>
        </p:nvSpPr>
        <p:spPr>
          <a:xfrm>
            <a:off x="714348" y="4572008"/>
            <a:ext cx="707236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sz="2800" b="1" dirty="0" smtClean="0"/>
              <a:t>She </a:t>
            </a:r>
            <a:r>
              <a:rPr lang="en-US" sz="2800" b="1" dirty="0" smtClean="0">
                <a:solidFill>
                  <a:srgbClr val="C00000"/>
                </a:solidFill>
              </a:rPr>
              <a:t>gave </a:t>
            </a:r>
            <a:r>
              <a:rPr lang="en-US" sz="2800" b="1" u="sng" dirty="0" smtClean="0"/>
              <a:t>the book</a:t>
            </a:r>
            <a:r>
              <a:rPr lang="en-US" sz="2800" b="1" dirty="0" smtClean="0"/>
              <a:t> </a:t>
            </a:r>
            <a:r>
              <a:rPr lang="en-US" sz="2800" b="1" u="sng" dirty="0" smtClean="0">
                <a:solidFill>
                  <a:srgbClr val="C00000"/>
                </a:solidFill>
                <a:uFill>
                  <a:solidFill>
                    <a:schemeClr val="tx1"/>
                  </a:solidFill>
                </a:uFill>
              </a:rPr>
              <a:t>to</a:t>
            </a:r>
            <a:r>
              <a:rPr lang="en-US" sz="2800" b="1" u="sng" dirty="0" smtClean="0"/>
              <a:t> me</a:t>
            </a:r>
            <a:r>
              <a:rPr lang="en-US" sz="2800" b="1" dirty="0" smtClean="0"/>
              <a:t>. </a:t>
            </a:r>
          </a:p>
          <a:p>
            <a:pPr>
              <a:lnSpc>
                <a:spcPct val="200000"/>
              </a:lnSpc>
            </a:pPr>
            <a:r>
              <a:rPr lang="en-US" sz="2800" b="1" dirty="0" smtClean="0"/>
              <a:t>Mr. Kim </a:t>
            </a:r>
            <a:r>
              <a:rPr lang="en-US" sz="2800" b="1" dirty="0" smtClean="0">
                <a:solidFill>
                  <a:srgbClr val="C00000"/>
                </a:solidFill>
              </a:rPr>
              <a:t>bought</a:t>
            </a:r>
            <a:r>
              <a:rPr lang="en-US" sz="2800" b="1" dirty="0" smtClean="0"/>
              <a:t> </a:t>
            </a:r>
            <a:r>
              <a:rPr lang="en-US" sz="2800" b="1" u="sng" dirty="0" smtClean="0"/>
              <a:t>ice cream</a:t>
            </a:r>
            <a:r>
              <a:rPr lang="en-US" sz="2800" b="1" dirty="0" smtClean="0"/>
              <a:t> </a:t>
            </a:r>
            <a:r>
              <a:rPr lang="en-US" sz="2800" b="1" u="sng" dirty="0" smtClean="0">
                <a:solidFill>
                  <a:srgbClr val="C00000"/>
                </a:solidFill>
                <a:uFill>
                  <a:solidFill>
                    <a:schemeClr val="tx1"/>
                  </a:solidFill>
                </a:uFill>
              </a:rPr>
              <a:t>for</a:t>
            </a:r>
            <a:r>
              <a:rPr lang="en-US" sz="2800" b="1" u="sng" dirty="0" smtClean="0"/>
              <a:t> us</a:t>
            </a:r>
            <a:r>
              <a:rPr lang="en-US" sz="2800" b="1" dirty="0" smtClean="0"/>
              <a:t>. </a:t>
            </a:r>
            <a:endParaRPr lang="en-US" sz="2800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2699626" y="5335801"/>
            <a:ext cx="11147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목적어</a:t>
            </a:r>
            <a:endParaRPr lang="ko-KR" altLang="en-US" sz="1400" b="1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071934" y="5335801"/>
            <a:ext cx="11147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전치사구</a:t>
            </a:r>
            <a:endParaRPr lang="ko-KR" altLang="en-US" sz="1400" b="1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774423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 idx="4294967295"/>
          </p:nvPr>
        </p:nvSpPr>
        <p:spPr>
          <a:xfrm>
            <a:off x="1115616" y="2308191"/>
            <a:ext cx="4963426" cy="1424841"/>
          </a:xfrm>
        </p:spPr>
        <p:txBody>
          <a:bodyPr>
            <a:normAutofit/>
          </a:bodyPr>
          <a:lstStyle/>
          <a:p>
            <a:r>
              <a:rPr lang="en-US" altLang="ko-KR" sz="66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Exercises</a:t>
            </a:r>
            <a:endParaRPr lang="ko-KR" altLang="en-US" sz="6600" b="1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8" name="그룹 17"/>
          <p:cNvGrpSpPr/>
          <p:nvPr/>
        </p:nvGrpSpPr>
        <p:grpSpPr>
          <a:xfrm>
            <a:off x="5868144" y="3789040"/>
            <a:ext cx="2630169" cy="1808911"/>
            <a:chOff x="5881961" y="3789040"/>
            <a:chExt cx="2002407" cy="1808911"/>
          </a:xfrm>
        </p:grpSpPr>
        <p:sp>
          <p:nvSpPr>
            <p:cNvPr id="15" name="타원 14"/>
            <p:cNvSpPr/>
            <p:nvPr/>
          </p:nvSpPr>
          <p:spPr>
            <a:xfrm>
              <a:off x="5881961" y="3967609"/>
              <a:ext cx="295254" cy="315742"/>
            </a:xfrm>
            <a:prstGeom prst="ellipse">
              <a:avLst/>
            </a:prstGeom>
            <a:solidFill>
              <a:schemeClr val="accent1">
                <a:lumMod val="40000"/>
                <a:lumOff val="60000"/>
                <a:alpha val="3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3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6" name="타원 15"/>
            <p:cNvSpPr/>
            <p:nvPr/>
          </p:nvSpPr>
          <p:spPr>
            <a:xfrm>
              <a:off x="5914354" y="4581128"/>
              <a:ext cx="295254" cy="315742"/>
            </a:xfrm>
            <a:prstGeom prst="ellipse">
              <a:avLst/>
            </a:prstGeom>
            <a:solidFill>
              <a:srgbClr val="4C93C7">
                <a:alpha val="3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3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7" name="타원 16"/>
            <p:cNvSpPr/>
            <p:nvPr/>
          </p:nvSpPr>
          <p:spPr>
            <a:xfrm>
              <a:off x="5914354" y="5236043"/>
              <a:ext cx="295254" cy="315742"/>
            </a:xfrm>
            <a:prstGeom prst="ellipse">
              <a:avLst/>
            </a:prstGeom>
            <a:solidFill>
              <a:schemeClr val="tx1">
                <a:alpha val="3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3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209608" y="3789040"/>
              <a:ext cx="167476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2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ea"/>
                  <a:ea typeface="+mj-ea"/>
                </a:rPr>
                <a:t>보</a:t>
              </a:r>
              <a:r>
                <a:rPr lang="ko-KR" alt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ea"/>
                  <a:ea typeface="+mj-ea"/>
                </a:rPr>
                <a:t>충</a:t>
              </a:r>
              <a:r>
                <a:rPr lang="ko-KR" altLang="en-US" sz="32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ea"/>
                  <a:ea typeface="+mj-ea"/>
                </a:rPr>
                <a:t>문제</a:t>
              </a:r>
              <a:r>
                <a:rPr lang="en-US" altLang="ko-KR" sz="32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ea"/>
                  <a:ea typeface="+mj-ea"/>
                </a:rPr>
                <a:t> </a:t>
              </a:r>
              <a:endPara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209608" y="4407495"/>
              <a:ext cx="167476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2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ea"/>
                  <a:ea typeface="+mj-ea"/>
                </a:rPr>
                <a:t>기</a:t>
              </a:r>
              <a:r>
                <a:rPr lang="ko-KR" alt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ea"/>
                  <a:ea typeface="+mj-ea"/>
                </a:rPr>
                <a:t>본</a:t>
              </a:r>
              <a:r>
                <a:rPr lang="ko-KR" altLang="en-US" sz="32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ea"/>
                  <a:ea typeface="+mj-ea"/>
                </a:rPr>
                <a:t>문제</a:t>
              </a:r>
              <a:r>
                <a:rPr lang="en-US" altLang="ko-KR" sz="32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ea"/>
                  <a:ea typeface="+mj-ea"/>
                </a:rPr>
                <a:t> </a:t>
              </a:r>
              <a:endPara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6209608" y="5013176"/>
              <a:ext cx="167476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32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ea"/>
                  <a:ea typeface="+mj-ea"/>
                </a:rPr>
                <a:t>심</a:t>
              </a:r>
              <a:r>
                <a:rPr lang="ko-KR" alt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ea"/>
                  <a:ea typeface="+mj-ea"/>
                </a:rPr>
                <a:t>화</a:t>
              </a:r>
              <a:r>
                <a:rPr lang="ko-KR" altLang="en-US" sz="32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ea"/>
                  <a:ea typeface="+mj-ea"/>
                </a:rPr>
                <a:t>문제</a:t>
              </a:r>
              <a:r>
                <a:rPr lang="en-US" altLang="ko-KR" sz="32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ea"/>
                  <a:ea typeface="+mj-ea"/>
                </a:rPr>
                <a:t> </a:t>
              </a:r>
              <a:endParaRPr lang="ko-KR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80088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43609" y="267653"/>
            <a:ext cx="2808312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강B" pitchFamily="18" charset="-127"/>
                <a:ea typeface="HY강B" pitchFamily="18" charset="-127"/>
              </a:rPr>
              <a:t>보</a:t>
            </a:r>
            <a:r>
              <a:rPr lang="ko-KR" alt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강B" pitchFamily="18" charset="-127"/>
                <a:ea typeface="HY강B" pitchFamily="18" charset="-127"/>
              </a:rPr>
              <a:t>충</a:t>
            </a:r>
            <a:r>
              <a:rPr lang="ko-KR" alt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강B" pitchFamily="18" charset="-127"/>
                <a:ea typeface="HY강B" pitchFamily="18" charset="-127"/>
              </a:rPr>
              <a:t>문제</a:t>
            </a:r>
            <a:endParaRPr lang="ko-KR" alt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3568" y="1268760"/>
            <a:ext cx="77048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ko-KR" altLang="en-US" sz="3200" b="1" dirty="0" smtClean="0">
                <a:solidFill>
                  <a:srgbClr val="7030A0"/>
                </a:solidFill>
              </a:rPr>
              <a:t>다음 문장에서 간접목적어에 밑줄을 그어 봅시다</a:t>
            </a:r>
            <a:r>
              <a:rPr lang="en-US" altLang="ko-KR" sz="3200" b="1" dirty="0" smtClean="0">
                <a:solidFill>
                  <a:srgbClr val="7030A0"/>
                </a:solidFill>
              </a:rPr>
              <a:t>. </a:t>
            </a:r>
          </a:p>
        </p:txBody>
      </p:sp>
      <p:sp>
        <p:nvSpPr>
          <p:cNvPr id="21" name="텍스트 개체 틀 4"/>
          <p:cNvSpPr txBox="1">
            <a:spLocks/>
          </p:cNvSpPr>
          <p:nvPr/>
        </p:nvSpPr>
        <p:spPr>
          <a:xfrm>
            <a:off x="683568" y="2564905"/>
            <a:ext cx="7499176" cy="28803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lnSpc>
                <a:spcPct val="150000"/>
              </a:lnSpc>
              <a:buFont typeface="+mj-lt"/>
              <a:buAutoNum type="arabicParenR"/>
            </a:pPr>
            <a:r>
              <a:rPr lang="en-US" sz="3200" b="1" dirty="0" smtClean="0"/>
              <a:t>She gave them some food. </a:t>
            </a:r>
            <a:endParaRPr lang="en-US" altLang="ko-KR" sz="3200" b="1" dirty="0" smtClean="0">
              <a:latin typeface="+mj-ea"/>
              <a:ea typeface="+mj-ea"/>
            </a:endParaRPr>
          </a:p>
          <a:p>
            <a:pPr marL="514350" indent="-514350">
              <a:lnSpc>
                <a:spcPct val="150000"/>
              </a:lnSpc>
              <a:buFont typeface="+mj-ea"/>
              <a:buAutoNum type="arabicParenR"/>
            </a:pPr>
            <a:r>
              <a:rPr lang="en-US" sz="3200" b="1" dirty="0" smtClean="0"/>
              <a:t>I'll make you a sandwich.  </a:t>
            </a:r>
          </a:p>
          <a:p>
            <a:pPr>
              <a:lnSpc>
                <a:spcPct val="150000"/>
              </a:lnSpc>
            </a:pPr>
            <a:r>
              <a:rPr lang="en-US" sz="3200" b="1" dirty="0" smtClean="0"/>
              <a:t>3) He told his children a funny story.</a:t>
            </a:r>
            <a:endParaRPr lang="en-US" altLang="ko-KR" sz="3200" b="1" dirty="0" smtClean="0">
              <a:latin typeface="+mj-ea"/>
              <a:ea typeface="+mj-ea"/>
            </a:endParaRPr>
          </a:p>
        </p:txBody>
      </p:sp>
      <p:cxnSp>
        <p:nvCxnSpPr>
          <p:cNvPr id="33" name="직선 연결선 32"/>
          <p:cNvCxnSpPr/>
          <p:nvPr/>
        </p:nvCxnSpPr>
        <p:spPr>
          <a:xfrm>
            <a:off x="3076588" y="4123202"/>
            <a:ext cx="703324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연결선 34"/>
          <p:cNvCxnSpPr/>
          <p:nvPr/>
        </p:nvCxnSpPr>
        <p:spPr>
          <a:xfrm>
            <a:off x="2898564" y="4886412"/>
            <a:ext cx="2240874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연결선 39"/>
          <p:cNvCxnSpPr/>
          <p:nvPr/>
        </p:nvCxnSpPr>
        <p:spPr>
          <a:xfrm>
            <a:off x="3214678" y="3214686"/>
            <a:ext cx="1000132" cy="1588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8977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43609" y="267653"/>
            <a:ext cx="2808312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강B" pitchFamily="18" charset="-127"/>
                <a:ea typeface="HY강B" pitchFamily="18" charset="-127"/>
              </a:rPr>
              <a:t>보</a:t>
            </a:r>
            <a:r>
              <a:rPr lang="ko-KR" alt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강B" pitchFamily="18" charset="-127"/>
                <a:ea typeface="HY강B" pitchFamily="18" charset="-127"/>
              </a:rPr>
              <a:t>충</a:t>
            </a:r>
            <a:r>
              <a:rPr lang="ko-KR" alt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강B" pitchFamily="18" charset="-127"/>
                <a:ea typeface="HY강B" pitchFamily="18" charset="-127"/>
              </a:rPr>
              <a:t>문제</a:t>
            </a:r>
            <a:endParaRPr lang="ko-KR" alt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3568" y="1268760"/>
            <a:ext cx="77048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/>
            <a:r>
              <a:rPr lang="en-US" altLang="ko-KR" sz="3200" b="1" dirty="0" smtClean="0">
                <a:solidFill>
                  <a:srgbClr val="7030A0"/>
                </a:solidFill>
              </a:rPr>
              <a:t>2. </a:t>
            </a:r>
            <a:r>
              <a:rPr lang="ko-KR" altLang="en-US" sz="3200" b="1" dirty="0" smtClean="0">
                <a:solidFill>
                  <a:srgbClr val="7030A0"/>
                </a:solidFill>
              </a:rPr>
              <a:t>다음 문장에서 직접목적어에 밑줄을 그어 봅시다</a:t>
            </a:r>
            <a:r>
              <a:rPr lang="en-US" altLang="ko-KR" sz="3200" b="1" dirty="0" smtClean="0">
                <a:solidFill>
                  <a:srgbClr val="7030A0"/>
                </a:solidFill>
              </a:rPr>
              <a:t>. </a:t>
            </a:r>
          </a:p>
        </p:txBody>
      </p:sp>
      <p:sp>
        <p:nvSpPr>
          <p:cNvPr id="10" name="텍스트 개체 틀 4"/>
          <p:cNvSpPr txBox="1">
            <a:spLocks/>
          </p:cNvSpPr>
          <p:nvPr/>
        </p:nvSpPr>
        <p:spPr>
          <a:xfrm>
            <a:off x="683568" y="2564905"/>
            <a:ext cx="7603208" cy="28803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lnSpc>
                <a:spcPct val="150000"/>
              </a:lnSpc>
              <a:buFont typeface="+mj-lt"/>
              <a:buAutoNum type="arabicParenR"/>
            </a:pPr>
            <a:r>
              <a:rPr lang="en-US" sz="3200" b="1" dirty="0" smtClean="0"/>
              <a:t>She bought me a book.</a:t>
            </a:r>
            <a:r>
              <a:rPr lang="en-US" sz="3500" b="1" dirty="0" smtClean="0"/>
              <a:t> </a:t>
            </a:r>
            <a:endParaRPr lang="en-US" altLang="ko-KR" sz="3500" b="1" dirty="0" smtClean="0">
              <a:latin typeface="+mj-ea"/>
              <a:ea typeface="+mj-ea"/>
            </a:endParaRPr>
          </a:p>
          <a:p>
            <a:pPr marL="514350" indent="-514350">
              <a:lnSpc>
                <a:spcPct val="150000"/>
              </a:lnSpc>
              <a:buFont typeface="+mj-ea"/>
              <a:buAutoNum type="arabicParenR"/>
            </a:pPr>
            <a:r>
              <a:rPr lang="en-US" sz="3200" b="1" dirty="0" smtClean="0"/>
              <a:t>We sent a special cake to her.</a:t>
            </a:r>
            <a:r>
              <a:rPr lang="en-US" sz="3500" b="1" dirty="0" smtClean="0"/>
              <a:t>    </a:t>
            </a:r>
          </a:p>
          <a:p>
            <a:pPr>
              <a:lnSpc>
                <a:spcPct val="150000"/>
              </a:lnSpc>
            </a:pPr>
            <a:r>
              <a:rPr lang="en-US" sz="3200" b="1" dirty="0" smtClean="0"/>
              <a:t>3) He gave us milk and cookies.</a:t>
            </a:r>
          </a:p>
          <a:p>
            <a:pPr>
              <a:lnSpc>
                <a:spcPct val="150000"/>
              </a:lnSpc>
            </a:pPr>
            <a:endParaRPr lang="en-US" altLang="ko-KR" sz="4600" b="1" dirty="0" smtClean="0">
              <a:latin typeface="+mj-ea"/>
              <a:ea typeface="+mj-ea"/>
            </a:endParaRPr>
          </a:p>
        </p:txBody>
      </p:sp>
      <p:cxnSp>
        <p:nvCxnSpPr>
          <p:cNvPr id="13" name="직선 연결선 12"/>
          <p:cNvCxnSpPr/>
          <p:nvPr/>
        </p:nvCxnSpPr>
        <p:spPr>
          <a:xfrm>
            <a:off x="2987824" y="4250910"/>
            <a:ext cx="2789668" cy="1588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/>
          <p:cNvCxnSpPr/>
          <p:nvPr/>
        </p:nvCxnSpPr>
        <p:spPr>
          <a:xfrm>
            <a:off x="3571868" y="5046196"/>
            <a:ext cx="3357586" cy="1309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 flipV="1">
            <a:off x="4410732" y="3282870"/>
            <a:ext cx="1419806" cy="2114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5819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043608" y="267653"/>
            <a:ext cx="2786127" cy="76944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lvl="0">
              <a:defRPr/>
            </a:pPr>
            <a:r>
              <a:rPr xmlns:mc="http://schemas.openxmlformats.org/markup-compatibility/2006" xmlns:hp="http://schemas.haansoft.com/office/presentation/8.0" lang="ko-KR" altLang="en-US" sz="4400" b="1" mc:Ignorable="hp" hp:hslEmbossed="0"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HY강B"/>
                <a:ea typeface="HY강B"/>
              </a:rPr>
              <a:t>기본문제</a:t>
            </a:r>
            <a:endParaRPr xmlns:mc="http://schemas.openxmlformats.org/markup-compatibility/2006" xmlns:hp="http://schemas.haansoft.com/office/presentation/8.0" lang="ko-KR" altLang="en-US" sz="4400" b="1" mc:Ignorable="hp" hp:hslEmbossed="0"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HY강B"/>
              <a:ea typeface="HY강B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3802" y="1340768"/>
            <a:ext cx="8036396" cy="10671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Font typeface="+mj-lt"/>
              <a:buNone/>
              <a:defRPr/>
            </a:pPr>
            <a:r>
              <a:rPr lang="ko-KR" altLang="en-US" sz="3200" b="1" spc="-70">
                <a:solidFill>
                  <a:srgbClr val="7030a0"/>
                </a:solidFill>
                <a:latin typeface="+mj-ea"/>
                <a:ea typeface="+mj-ea"/>
              </a:rPr>
              <a:t>다음 </a:t>
            </a:r>
            <a:r>
              <a:rPr lang="ko-KR" altLang="en-US" sz="3200" b="1">
                <a:solidFill>
                  <a:srgbClr val="7030a0"/>
                </a:solidFill>
              </a:rPr>
              <a:t>괄호 안에서 알맞은 말을 골라 봅시다</a:t>
            </a:r>
            <a:r>
              <a:rPr lang="en-US" altLang="ko-KR" sz="3200" b="1">
                <a:solidFill>
                  <a:srgbClr val="7030a0"/>
                </a:solidFill>
              </a:rPr>
              <a:t>. </a:t>
            </a:r>
            <a:endParaRPr lang="en-US" altLang="ko-KR" sz="3200" b="1">
              <a:solidFill>
                <a:srgbClr val="7030a0"/>
              </a:solidFill>
            </a:endParaRPr>
          </a:p>
          <a:p>
            <a:pPr marL="514350" indent="-514350">
              <a:buFont typeface="+mj-lt"/>
              <a:buAutoNum type="arabicPeriod" startAt="2"/>
              <a:defRPr/>
            </a:pPr>
            <a:endParaRPr lang="en-US" altLang="ko-KR" sz="3200" b="1" spc="-70">
              <a:solidFill>
                <a:srgbClr val="7030a0"/>
              </a:solidFill>
              <a:latin typeface="+mj-ea"/>
              <a:ea typeface="+mj-ea"/>
            </a:endParaRPr>
          </a:p>
        </p:txBody>
      </p:sp>
      <p:sp>
        <p:nvSpPr>
          <p:cNvPr id="10" name="텍스트 개체 틀 4"/>
          <p:cNvSpPr txBox="1"/>
          <p:nvPr/>
        </p:nvSpPr>
        <p:spPr>
          <a:xfrm>
            <a:off x="683568" y="2564904"/>
            <a:ext cx="7499176" cy="3650177"/>
          </a:xfrm>
          <a:prstGeom prst="rect">
            <a:avLst/>
          </a:prstGeom>
        </p:spPr>
        <p:txBody>
          <a:bodyPr vert="horz" lIns="91440" tIns="45720" rIns="91440" bIns="45720">
            <a:normAutofit fontScale="70000" lnSpcReduction="20000"/>
          </a:bodyPr>
          <a:lstStyle>
            <a:lvl1pPr marL="0" indent="0" algn="l" defTabSz="914400" rtl="0" eaLnBrk="1" latinLnBrk="1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1" hangingPunct="1">
              <a:spcBef>
                <a:spcPct val="20000"/>
              </a:spcBef>
              <a:buFont typeface="Arial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1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1" hangingPunct="1">
              <a:spcBef>
                <a:spcPct val="20000"/>
              </a:spcBef>
              <a:buFont typeface="Arial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1" hangingPunct="1">
              <a:spcBef>
                <a:spcPct val="20000"/>
              </a:spcBef>
              <a:buFont typeface="Arial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1" hangingPunct="1">
              <a:spcBef>
                <a:spcPct val="20000"/>
              </a:spcBef>
              <a:buFont typeface="Arial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1" hangingPunct="1">
              <a:spcBef>
                <a:spcPct val="20000"/>
              </a:spcBef>
              <a:buFont typeface="Arial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1" hangingPunct="1">
              <a:spcBef>
                <a:spcPct val="20000"/>
              </a:spcBef>
              <a:buFont typeface="Arial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1" hangingPunct="1">
              <a:spcBef>
                <a:spcPct val="20000"/>
              </a:spcBef>
              <a:buFont typeface="Arial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lnSpc>
                <a:spcPct val="150000"/>
              </a:lnSpc>
              <a:buFont typeface="+mj-ea"/>
              <a:buAutoNum type="arabicParenR"/>
              <a:defRPr/>
            </a:pPr>
            <a:r>
              <a:rPr lang="en-US" altLang="ko-KR" sz="4600" b="1">
                <a:latin typeface="+mj-ea"/>
                <a:ea typeface="+mj-ea"/>
              </a:rPr>
              <a:t>Dad passed the butter (me, to me). </a:t>
            </a:r>
            <a:endParaRPr lang="en-US" altLang="ko-KR" sz="4600" b="1">
              <a:latin typeface="+mj-ea"/>
              <a:ea typeface="+mj-ea"/>
            </a:endParaRPr>
          </a:p>
          <a:p>
            <a:pPr marL="514350" indent="-514350">
              <a:lnSpc>
                <a:spcPct val="150000"/>
              </a:lnSpc>
              <a:buFont typeface="+mj-ea"/>
              <a:buAutoNum type="arabicParenR"/>
              <a:defRPr/>
            </a:pPr>
            <a:r>
              <a:rPr lang="en-US" altLang="ko-KR" sz="4600" b="1">
                <a:latin typeface="+mj-ea"/>
                <a:ea typeface="+mj-ea"/>
              </a:rPr>
              <a:t>We </a:t>
            </a:r>
            <a:r>
              <a:rPr lang="en-US" sz="4600" b="1"/>
              <a:t>showed (the man, to the man) </a:t>
            </a:r>
            <a:endParaRPr lang="en-US" sz="4600" b="1"/>
          </a:p>
          <a:p>
            <a:pPr marL="514350" indent="-514350">
              <a:lnSpc>
                <a:spcPct val="150000"/>
              </a:lnSpc>
              <a:defRPr/>
            </a:pPr>
            <a:r>
              <a:rPr lang="en-US" sz="4600" b="1"/>
              <a:t>    the way to the museum.</a:t>
            </a:r>
            <a:endParaRPr lang="en-US" sz="4600" b="1"/>
          </a:p>
          <a:p>
            <a:pPr marL="514350" indent="-514350">
              <a:lnSpc>
                <a:spcPct val="150000"/>
              </a:lnSpc>
              <a:defRPr/>
            </a:pPr>
            <a:r>
              <a:rPr lang="en-US" sz="4100" b="1"/>
              <a:t>3) </a:t>
            </a:r>
            <a:r>
              <a:rPr lang="en-US" sz="4600" b="1"/>
              <a:t>Don't tell (to him, him) anything   about it. </a:t>
            </a:r>
            <a:endParaRPr lang="en-US" sz="4600" b="1"/>
          </a:p>
          <a:p>
            <a:pPr marL="514350" indent="-514350">
              <a:lnSpc>
                <a:spcPct val="150000"/>
              </a:lnSpc>
              <a:defRPr/>
            </a:pPr>
            <a:endParaRPr lang="en-US" sz="3500" b="1"/>
          </a:p>
          <a:p>
            <a:pPr marL="514350" indent="-514350">
              <a:lnSpc>
                <a:spcPct val="150000"/>
              </a:lnSpc>
              <a:buFont typeface="+mj-ea"/>
              <a:buAutoNum type="arabicParenR"/>
              <a:defRPr/>
            </a:pPr>
            <a:endParaRPr lang="en-US" altLang="ko-KR" sz="3200" b="1">
              <a:latin typeface="+mj-ea"/>
              <a:ea typeface="+mj-ea"/>
            </a:endParaRPr>
          </a:p>
          <a:p>
            <a:pPr marL="514350" indent="-514350">
              <a:lnSpc>
                <a:spcPct val="150000"/>
              </a:lnSpc>
              <a:buFont typeface="+mj-ea"/>
              <a:buAutoNum type="arabicParenR"/>
              <a:defRPr/>
            </a:pPr>
            <a:endParaRPr lang="en-US" altLang="ko-KR" sz="3200" b="1">
              <a:latin typeface="+mj-ea"/>
              <a:ea typeface="+mj-ea"/>
            </a:endParaRPr>
          </a:p>
        </p:txBody>
      </p:sp>
      <p:sp>
        <p:nvSpPr>
          <p:cNvPr id="11" name="타원 10"/>
          <p:cNvSpPr/>
          <p:nvPr/>
        </p:nvSpPr>
        <p:spPr>
          <a:xfrm>
            <a:off x="6715140" y="2714620"/>
            <a:ext cx="1214446" cy="500066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2" name="타원 11"/>
          <p:cNvSpPr/>
          <p:nvPr/>
        </p:nvSpPr>
        <p:spPr>
          <a:xfrm>
            <a:off x="3786182" y="3429000"/>
            <a:ext cx="1643074" cy="500066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3" name="타원 12"/>
          <p:cNvSpPr/>
          <p:nvPr/>
        </p:nvSpPr>
        <p:spPr>
          <a:xfrm>
            <a:off x="4857752" y="4929198"/>
            <a:ext cx="714380" cy="500066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1" animBg="1"/>
      <p:bldP spid="13" grpId="2" animBg="1"/>
    </p:bldLst>
  </p:timing>
</p:sld>
</file>

<file path=ppt/slides/slide10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43609" y="267653"/>
            <a:ext cx="2808312" cy="76944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lvl="0">
              <a:defRPr/>
            </a:pPr>
            <a:r>
              <a:rPr xmlns:mc="http://schemas.openxmlformats.org/markup-compatibility/2006" xmlns:hp="http://schemas.haansoft.com/office/presentation/8.0" lang="ko-KR" altLang="en-US" sz="4400" b="1" mc:Ignorable="hp" hp:hslEmbossed="0"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HY강B"/>
                <a:ea typeface="HY강B"/>
              </a:rPr>
              <a:t>심화문제</a:t>
            </a:r>
            <a:endParaRPr xmlns:mc="http://schemas.openxmlformats.org/markup-compatibility/2006" xmlns:hp="http://schemas.haansoft.com/office/presentation/8.0" lang="ko-KR" altLang="en-US" sz="4400" b="1" mc:Ignorable="hp" hp:hslEmbossed="0"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HY강B"/>
              <a:ea typeface="HY강B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3568" y="1340768"/>
            <a:ext cx="7344815" cy="10671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Font typeface="+mj-lt"/>
              <a:buNone/>
              <a:defRPr/>
            </a:pPr>
            <a:r>
              <a:rPr lang="ko-KR" altLang="en-US" sz="3200" b="1">
                <a:solidFill>
                  <a:srgbClr val="7030a0"/>
                </a:solidFill>
              </a:rPr>
              <a:t>우리말과 같도록 주어진 표현을 이용하여 </a:t>
            </a:r>
            <a:r>
              <a:rPr lang="en-US" altLang="ko-KR" sz="3200" b="1">
                <a:solidFill>
                  <a:srgbClr val="7030a0"/>
                </a:solidFill>
              </a:rPr>
              <a:t>4</a:t>
            </a:r>
            <a:r>
              <a:rPr lang="ko-KR" altLang="en-US" sz="3200" b="1">
                <a:solidFill>
                  <a:srgbClr val="7030a0"/>
                </a:solidFill>
              </a:rPr>
              <a:t>형식 문장으로 말해 봅시다</a:t>
            </a:r>
            <a:r>
              <a:rPr lang="en-US" altLang="ko-KR" sz="3200" b="1">
                <a:solidFill>
                  <a:srgbClr val="7030a0"/>
                </a:solidFill>
              </a:rPr>
              <a:t>. </a:t>
            </a:r>
            <a:endParaRPr lang="en-US" altLang="ko-KR" sz="3200" b="1">
              <a:solidFill>
                <a:srgbClr val="7030a0"/>
              </a:solidFill>
            </a:endParaRPr>
          </a:p>
        </p:txBody>
      </p:sp>
      <p:sp>
        <p:nvSpPr>
          <p:cNvPr id="5" name="텍스트 개체 틀 4"/>
          <p:cNvSpPr txBox="1"/>
          <p:nvPr/>
        </p:nvSpPr>
        <p:spPr>
          <a:xfrm>
            <a:off x="714348" y="2714620"/>
            <a:ext cx="7746084" cy="3786214"/>
          </a:xfrm>
          <a:prstGeom prst="rect">
            <a:avLst/>
          </a:prstGeom>
        </p:spPr>
        <p:txBody>
          <a:bodyPr vert="horz" lIns="91440" tIns="45720" rIns="91440" bIns="45720" anchor="ctr">
            <a:noAutofit/>
          </a:bodyPr>
          <a:lstStyle>
            <a:lvl1pPr marL="0" indent="0" algn="l" defTabSz="914400" rtl="0" eaLnBrk="1" latinLnBrk="1" hangingPunct="1">
              <a:spcBef>
                <a:spcPct val="20000"/>
              </a:spcBef>
              <a:buFont typeface="Arial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1" hangingPunct="1">
              <a:spcBef>
                <a:spcPct val="20000"/>
              </a:spcBef>
              <a:buFont typeface="Arial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1" hangingPunct="1">
              <a:spcBef>
                <a:spcPct val="20000"/>
              </a:spcBef>
              <a:buFont typeface="Arial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1" hangingPunct="1">
              <a:spcBef>
                <a:spcPct val="20000"/>
              </a:spcBef>
              <a:buFont typeface="Arial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1" hangingPunct="1">
              <a:spcBef>
                <a:spcPct val="20000"/>
              </a:spcBef>
              <a:buFont typeface="Arial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1" hangingPunct="1">
              <a:spcBef>
                <a:spcPct val="20000"/>
              </a:spcBef>
              <a:buFont typeface="Arial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1" hangingPunct="1">
              <a:spcBef>
                <a:spcPct val="20000"/>
              </a:spcBef>
              <a:buFont typeface="Arial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1" hangingPunct="1">
              <a:spcBef>
                <a:spcPct val="20000"/>
              </a:spcBef>
              <a:buFont typeface="Arial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1" hangingPunct="1">
              <a:spcBef>
                <a:spcPct val="20000"/>
              </a:spcBef>
              <a:buFont typeface="Arial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lnSpc>
                <a:spcPct val="200000"/>
              </a:lnSpc>
              <a:defRPr/>
            </a:pPr>
            <a:endParaRPr lang="en-US" altLang="ko-KR" sz="2400" b="1">
              <a:latin typeface="+mj-ea"/>
              <a:ea typeface="+mj-ea"/>
            </a:endParaRPr>
          </a:p>
          <a:p>
            <a:pPr marL="514350" indent="-514350">
              <a:buAutoNum type="arabicParenR"/>
              <a:defRPr/>
            </a:pPr>
            <a:r>
              <a:rPr lang="ko-KR" altLang="en-US" sz="2800" b="1"/>
              <a:t>엄마는 우리들에게 핫도그를 만들어 주셨다</a:t>
            </a:r>
            <a:r>
              <a:rPr lang="en-US" altLang="ko-KR" sz="2800" b="1"/>
              <a:t>.    </a:t>
            </a:r>
            <a:endParaRPr lang="en-US" altLang="ko-KR" sz="2800" b="1"/>
          </a:p>
          <a:p>
            <a:pPr marL="514350" indent="-514350">
              <a:lnSpc>
                <a:spcPct val="150000"/>
              </a:lnSpc>
              <a:defRPr/>
            </a:pPr>
            <a:r>
              <a:rPr lang="en-US" altLang="ko-KR" sz="2800" b="1"/>
              <a:t>    (hot dog)</a:t>
            </a:r>
            <a:endParaRPr lang="en-US" altLang="ko-KR" sz="2800" b="1"/>
          </a:p>
          <a:p>
            <a:pPr marL="514350" indent="-514350">
              <a:lnSpc>
                <a:spcPct val="150000"/>
              </a:lnSpc>
              <a:defRPr/>
            </a:pPr>
            <a:r>
              <a:rPr lang="en-US" altLang="ko-KR" sz="2800" b="1"/>
              <a:t>2)  </a:t>
            </a:r>
            <a:r>
              <a:rPr lang="ko-KR" altLang="en-US" sz="2800" b="1"/>
              <a:t>나는 그녀에게 이메일을 보냈다</a:t>
            </a:r>
            <a:r>
              <a:rPr lang="en-US" altLang="ko-KR" sz="2800" b="1"/>
              <a:t>.  </a:t>
            </a:r>
            <a:endParaRPr lang="en-US" altLang="ko-KR" sz="2800" b="1"/>
          </a:p>
          <a:p>
            <a:pPr marL="514350" indent="-514350">
              <a:defRPr/>
            </a:pPr>
            <a:r>
              <a:rPr lang="en-US" altLang="ko-KR" sz="2800" b="1"/>
              <a:t>    (an email) </a:t>
            </a:r>
            <a:endParaRPr lang="en-US" altLang="ko-KR" sz="2800" b="1"/>
          </a:p>
          <a:p>
            <a:pPr marL="514350" indent="-514350">
              <a:lnSpc>
                <a:spcPct val="150000"/>
              </a:lnSpc>
              <a:buAutoNum type="arabicParenR" startAt="3"/>
              <a:defRPr/>
            </a:pPr>
            <a:r>
              <a:rPr lang="ko-KR" altLang="en-US" sz="2800" b="1"/>
              <a:t>그는 내게 만원을 주었다</a:t>
            </a:r>
            <a:r>
              <a:rPr lang="en-US" altLang="ko-KR" sz="2800" b="1"/>
              <a:t>. </a:t>
            </a:r>
            <a:endParaRPr lang="en-US" altLang="ko-KR" sz="2800" b="1"/>
          </a:p>
          <a:p>
            <a:pPr marL="514350" indent="-514350">
              <a:defRPr/>
            </a:pPr>
            <a:r>
              <a:rPr lang="en-US" altLang="ko-KR" sz="2800" b="1"/>
              <a:t>    (ten thousand won) </a:t>
            </a:r>
            <a:endParaRPr lang="en-US" altLang="ko-KR" sz="2800" b="1"/>
          </a:p>
          <a:p>
            <a:pPr marL="514350" indent="-514350">
              <a:lnSpc>
                <a:spcPct val="200000"/>
              </a:lnSpc>
              <a:buAutoNum type="arabicParenR"/>
              <a:defRPr/>
            </a:pPr>
            <a:endParaRPr lang="en-US" altLang="ko-KR" sz="2800" b="1">
              <a:latin typeface="+mj-ea"/>
              <a:ea typeface="+mj-e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28926" y="3357562"/>
            <a:ext cx="478634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2800" b="1">
                <a:solidFill>
                  <a:srgbClr val="c00000"/>
                </a:solidFill>
              </a:rPr>
              <a:t>Mom made us hot dogs. </a:t>
            </a:r>
            <a:endParaRPr lang="en-US" altLang="ko-KR" sz="2800" b="1">
              <a:solidFill>
                <a:srgbClr val="c00000"/>
              </a:solidFill>
              <a:latin typeface="+mj-ea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00364" y="4643446"/>
            <a:ext cx="478634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2800" b="1">
                <a:solidFill>
                  <a:srgbClr val="c00000"/>
                </a:solidFill>
              </a:rPr>
              <a:t>I sent her an email. </a:t>
            </a:r>
            <a:endParaRPr lang="en-US" altLang="ko-KR" sz="2800" b="1">
              <a:solidFill>
                <a:srgbClr val="c00000"/>
              </a:solidFill>
              <a:latin typeface="+mj-ea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714876" y="5786454"/>
            <a:ext cx="478634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2800" b="1">
                <a:solidFill>
                  <a:srgbClr val="c00000"/>
                </a:solidFill>
              </a:rPr>
              <a:t>He gave me ten </a:t>
            </a:r>
            <a:endParaRPr lang="en-US" altLang="ko-KR" sz="2800" b="1">
              <a:solidFill>
                <a:srgbClr val="c00000"/>
              </a:solidFill>
            </a:endParaRPr>
          </a:p>
          <a:p>
            <a:pPr lvl="0">
              <a:defRPr/>
            </a:pPr>
            <a:r>
              <a:rPr lang="en-US" altLang="ko-KR" sz="2800" b="1">
                <a:solidFill>
                  <a:srgbClr val="c00000"/>
                </a:solidFill>
              </a:rPr>
              <a:t>thousand won. </a:t>
            </a:r>
            <a:endParaRPr lang="en-US" altLang="ko-KR" sz="2800" b="1">
              <a:solidFill>
                <a:srgbClr val="c00000"/>
              </a:solidFill>
              <a:latin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1"/>
      <p:bldP spid="10" grpId="2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43608" y="267653"/>
            <a:ext cx="6480720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강B" pitchFamily="18" charset="-127"/>
                <a:ea typeface="HY강B" pitchFamily="18" charset="-127"/>
              </a:rPr>
              <a:t>무엇을 배웠나요</a:t>
            </a:r>
            <a:r>
              <a:rPr lang="en-US" altLang="ko-KR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강B" pitchFamily="18" charset="-127"/>
                <a:ea typeface="HY강B" pitchFamily="18" charset="-127"/>
              </a:rPr>
              <a:t>?</a:t>
            </a:r>
            <a:endParaRPr lang="ko-KR" alt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4" name="내용 개체 틀 3"/>
          <p:cNvSpPr txBox="1">
            <a:spLocks/>
          </p:cNvSpPr>
          <p:nvPr/>
        </p:nvSpPr>
        <p:spPr>
          <a:xfrm>
            <a:off x="611560" y="1268760"/>
            <a:ext cx="7776864" cy="5272226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2800" b="1" dirty="0" smtClean="0">
                <a:latin typeface="+mj-ea"/>
                <a:ea typeface="+mj-ea"/>
              </a:rPr>
              <a:t>수여동사란 무엇이고 어떤 동사들이 수여동사인지 말해 봅시다</a:t>
            </a:r>
            <a:r>
              <a:rPr lang="en-US" altLang="ko-KR" sz="2800" b="1" dirty="0" smtClean="0">
                <a:latin typeface="+mj-ea"/>
                <a:ea typeface="+mj-ea"/>
              </a:rPr>
              <a:t>. </a:t>
            </a:r>
            <a:endParaRPr lang="en-US" altLang="ko-KR" sz="2000" b="1" dirty="0" smtClean="0">
              <a:latin typeface="+mj-ea"/>
              <a:ea typeface="+mj-ea"/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ko-KR" altLang="en-US" sz="2800" b="1" dirty="0" smtClean="0">
                <a:latin typeface="+mj-ea"/>
                <a:ea typeface="+mj-ea"/>
              </a:rPr>
              <a:t>수여동사가 사용된 </a:t>
            </a:r>
            <a:r>
              <a:rPr lang="en-US" altLang="ko-KR" sz="2800" b="1" dirty="0" smtClean="0">
                <a:latin typeface="+mj-ea"/>
                <a:ea typeface="+mj-ea"/>
              </a:rPr>
              <a:t>4</a:t>
            </a:r>
            <a:r>
              <a:rPr lang="ko-KR" altLang="en-US" sz="2800" b="1" dirty="0" smtClean="0">
                <a:latin typeface="+mj-ea"/>
                <a:ea typeface="+mj-ea"/>
              </a:rPr>
              <a:t>형식 문장의 구조를 말해 봅시다</a:t>
            </a:r>
            <a:r>
              <a:rPr lang="en-US" altLang="ko-KR" sz="2800" b="1" dirty="0" smtClean="0">
                <a:latin typeface="+mj-ea"/>
                <a:ea typeface="+mj-ea"/>
              </a:rPr>
              <a:t>. </a:t>
            </a:r>
            <a:endParaRPr lang="en-US" altLang="ko-KR" sz="2000" b="1" dirty="0" smtClean="0">
              <a:latin typeface="+mj-ea"/>
              <a:ea typeface="+mj-ea"/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altLang="ko-KR" sz="2800" b="1" dirty="0" smtClean="0">
                <a:latin typeface="+mj-ea"/>
                <a:ea typeface="+mj-ea"/>
              </a:rPr>
              <a:t>4</a:t>
            </a:r>
            <a:r>
              <a:rPr lang="ko-KR" altLang="en-US" sz="2800" b="1" dirty="0" smtClean="0">
                <a:latin typeface="+mj-ea"/>
                <a:ea typeface="+mj-ea"/>
              </a:rPr>
              <a:t>형식 문장을 </a:t>
            </a:r>
            <a:r>
              <a:rPr lang="en-US" altLang="ko-KR" sz="2800" b="1" dirty="0" smtClean="0">
                <a:latin typeface="+mj-ea"/>
                <a:ea typeface="+mj-ea"/>
              </a:rPr>
              <a:t>3</a:t>
            </a:r>
            <a:r>
              <a:rPr lang="ko-KR" altLang="en-US" sz="2800" b="1" dirty="0" smtClean="0">
                <a:latin typeface="+mj-ea"/>
                <a:ea typeface="+mj-ea"/>
              </a:rPr>
              <a:t>형식으로 바꾸면 문장 구조가 어떻게 되는지 말해 봅시다</a:t>
            </a:r>
            <a:r>
              <a:rPr lang="en-US" altLang="ko-KR" sz="2800" b="1" dirty="0" smtClean="0">
                <a:latin typeface="+mj-ea"/>
                <a:ea typeface="+mj-ea"/>
              </a:rPr>
              <a:t>. </a:t>
            </a:r>
            <a:endParaRPr lang="en-US" altLang="ko-KR" sz="2000" b="1" dirty="0" smtClean="0">
              <a:latin typeface="+mj-ea"/>
              <a:ea typeface="+mj-ea"/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altLang="ko-KR" sz="2800" b="1" dirty="0" smtClean="0">
                <a:latin typeface="+mj-ea"/>
                <a:ea typeface="+mj-ea"/>
              </a:rPr>
              <a:t>4</a:t>
            </a:r>
            <a:r>
              <a:rPr lang="ko-KR" altLang="en-US" sz="2800" b="1" dirty="0" smtClean="0">
                <a:latin typeface="+mj-ea"/>
                <a:ea typeface="+mj-ea"/>
              </a:rPr>
              <a:t>형식 문장을 </a:t>
            </a:r>
            <a:r>
              <a:rPr lang="en-US" altLang="ko-KR" sz="2800" b="1" dirty="0" smtClean="0">
                <a:latin typeface="+mj-ea"/>
                <a:ea typeface="+mj-ea"/>
              </a:rPr>
              <a:t>3</a:t>
            </a:r>
            <a:r>
              <a:rPr lang="ko-KR" altLang="en-US" sz="2800" b="1" dirty="0" smtClean="0">
                <a:latin typeface="+mj-ea"/>
                <a:ea typeface="+mj-ea"/>
              </a:rPr>
              <a:t>형식으로 바꿀 때 사용되는 전치사는 무엇인지 말해 봅시다</a:t>
            </a:r>
            <a:r>
              <a:rPr lang="en-US" altLang="ko-KR" sz="2800" b="1" dirty="0" smtClean="0">
                <a:latin typeface="+mj-ea"/>
                <a:ea typeface="+mj-ea"/>
              </a:rPr>
              <a:t>.</a:t>
            </a:r>
            <a:endParaRPr lang="ko-KR" altLang="en-US" sz="2800" b="1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931132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/>
  <ep:Words>348</ep:Words>
  <ep:PresentationFormat>화면 슬라이드 쇼(4:3)</ep:PresentationFormat>
  <ep:Paragraphs>54</ep:Paragraphs>
  <ep:Slides>11</ep:Slides>
  <ep:Notes>2</ep:Notes>
  <ep:TotalTime>0</ep:TotalTime>
  <ep:HiddenSlides>0</ep:HiddenSlides>
  <ep:MMClips>0</ep:MMClips>
  <ep: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11</vt:i4>
      </vt:variant>
    </vt:vector>
  </ep:HeadingPairs>
  <ep:TitlesOfParts>
    <vt:vector size="12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Exercises</vt:lpstr>
      <vt:lpstr>슬라이드 7</vt:lpstr>
      <vt:lpstr>슬라이드 8</vt:lpstr>
      <vt:lpstr>슬라이드 9</vt:lpstr>
      <vt:lpstr>슬라이드 10</vt:lpstr>
      <vt:lpstr>슬라이드 11</vt:lpstr>
    </vt:vector>
  </ep:TitlesOfParts>
  <ep:HyperlinkBase/>
  <ep:Application>Show</ep:Application>
  <ep:AppVersion>12.0000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2017-12-01T07:38:59.000</dcterms:created>
  <cp:lastModifiedBy>이은지</cp:lastModifiedBy>
  <dcterms:modified xsi:type="dcterms:W3CDTF">2020-03-28T08:37:18.367</dcterms:modified>
  <cp:revision>6</cp:revision>
  <cp:version/>
</cp:coreProperties>
</file>