
<file path=[Content_Types].xml><?xml version="1.0" encoding="utf-8"?>
<Types xmlns="http://schemas.openxmlformats.org/package/2006/content-types">
  <Default Extension="jpeg" ContentType="image/jpeg"/>
  <Default Extension="mp3" ContentType="audio/unknown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removePersonalInfoOnSave="1">
  <p:sldMasterIdLst>
    <p:sldMasterId id="214748368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84" y="906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0362"/>
    </p:cViewPr>
  </p:sorter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10" Type="http://schemas.openxmlformats.org/officeDocument/2006/relationships/slide" Target="slides/slide9.xml"  /><Relationship Id="rId11" Type="http://schemas.openxmlformats.org/officeDocument/2006/relationships/slide" Target="slides/slide10.xml"  /><Relationship Id="rId12" Type="http://schemas.openxmlformats.org/officeDocument/2006/relationships/slide" Target="slides/slide11.xml"  /><Relationship Id="rId13" Type="http://schemas.openxmlformats.org/officeDocument/2006/relationships/slide" Target="slides/slide12.xml"  /><Relationship Id="rId14" Type="http://schemas.openxmlformats.org/officeDocument/2006/relationships/slide" Target="slides/slide13.xml"  /><Relationship Id="rId15" Type="http://schemas.openxmlformats.org/officeDocument/2006/relationships/slide" Target="slides/slide14.xml"  /><Relationship Id="rId16" Type="http://schemas.openxmlformats.org/officeDocument/2006/relationships/slide" Target="slides/slide15.xml"  /><Relationship Id="rId17" Type="http://schemas.openxmlformats.org/officeDocument/2006/relationships/slide" Target="slides/slide16.xml"  /><Relationship Id="rId18" Type="http://schemas.openxmlformats.org/officeDocument/2006/relationships/slide" Target="slides/slide17.xml"  /><Relationship Id="rId19" Type="http://schemas.openxmlformats.org/officeDocument/2006/relationships/slide" Target="slides/slide18.xml"  /><Relationship Id="rId2" Type="http://schemas.openxmlformats.org/officeDocument/2006/relationships/slide" Target="slides/slide1.xml"  /><Relationship Id="rId20" Type="http://schemas.openxmlformats.org/officeDocument/2006/relationships/slide" Target="slides/slide19.xml"  /><Relationship Id="rId21" Type="http://schemas.openxmlformats.org/officeDocument/2006/relationships/slide" Target="slides/slide20.xml"  /><Relationship Id="rId22" Type="http://schemas.openxmlformats.org/officeDocument/2006/relationships/slide" Target="slides/slide21.xml"  /><Relationship Id="rId23" Type="http://schemas.openxmlformats.org/officeDocument/2006/relationships/slide" Target="slides/slide22.xml"  /><Relationship Id="rId24" Type="http://schemas.openxmlformats.org/officeDocument/2006/relationships/slide" Target="slides/slide23.xml"  /><Relationship Id="rId25" Type="http://schemas.openxmlformats.org/officeDocument/2006/relationships/slide" Target="slides/slide24.xml"  /><Relationship Id="rId26" Type="http://schemas.openxmlformats.org/officeDocument/2006/relationships/slide" Target="slides/slide25.xml"  /><Relationship Id="rId27" Type="http://schemas.openxmlformats.org/officeDocument/2006/relationships/slide" Target="slides/slide26.xml"  /><Relationship Id="rId28" Type="http://schemas.openxmlformats.org/officeDocument/2006/relationships/slide" Target="slides/slide27.xml"  /><Relationship Id="rId29" Type="http://schemas.openxmlformats.org/officeDocument/2006/relationships/slide" Target="slides/slide28.xml"  /><Relationship Id="rId3" Type="http://schemas.openxmlformats.org/officeDocument/2006/relationships/slide" Target="slides/slide2.xml"  /><Relationship Id="rId30" Type="http://schemas.openxmlformats.org/officeDocument/2006/relationships/slide" Target="slides/slide29.xml"  /><Relationship Id="rId31" Type="http://schemas.openxmlformats.org/officeDocument/2006/relationships/slide" Target="slides/slide30.xml"  /><Relationship Id="rId32" Type="http://schemas.openxmlformats.org/officeDocument/2006/relationships/slide" Target="slides/slide31.xml"  /><Relationship Id="rId33" Type="http://schemas.openxmlformats.org/officeDocument/2006/relationships/slide" Target="slides/slide32.xml"  /><Relationship Id="rId34" Type="http://schemas.openxmlformats.org/officeDocument/2006/relationships/slide" Target="slides/slide33.xml"  /><Relationship Id="rId35" Type="http://schemas.openxmlformats.org/officeDocument/2006/relationships/slide" Target="slides/slide34.xml"  /><Relationship Id="rId36" Type="http://schemas.openxmlformats.org/officeDocument/2006/relationships/slide" Target="slides/slide35.xml"  /><Relationship Id="rId37" Type="http://schemas.openxmlformats.org/officeDocument/2006/relationships/slide" Target="slides/slide36.xml"  /><Relationship Id="rId38" Type="http://schemas.openxmlformats.org/officeDocument/2006/relationships/slide" Target="slides/slide37.xml"  /><Relationship Id="rId39" Type="http://schemas.openxmlformats.org/officeDocument/2006/relationships/slide" Target="slides/slide38.xml"  /><Relationship Id="rId4" Type="http://schemas.openxmlformats.org/officeDocument/2006/relationships/slide" Target="slides/slide3.xml"  /><Relationship Id="rId40" Type="http://schemas.openxmlformats.org/officeDocument/2006/relationships/slide" Target="slides/slide39.xml"  /><Relationship Id="rId41" Type="http://schemas.openxmlformats.org/officeDocument/2006/relationships/slide" Target="slides/slide40.xml"  /><Relationship Id="rId42" Type="http://schemas.openxmlformats.org/officeDocument/2006/relationships/slide" Target="slides/slide41.xml"  /><Relationship Id="rId43" Type="http://schemas.openxmlformats.org/officeDocument/2006/relationships/slide" Target="slides/slide42.xml"  /><Relationship Id="rId44" Type="http://schemas.openxmlformats.org/officeDocument/2006/relationships/slide" Target="slides/slide43.xml"  /><Relationship Id="rId45" Type="http://schemas.openxmlformats.org/officeDocument/2006/relationships/slide" Target="slides/slide44.xml"  /><Relationship Id="rId46" Type="http://schemas.openxmlformats.org/officeDocument/2006/relationships/slide" Target="slides/slide45.xml"  /><Relationship Id="rId47" Type="http://schemas.openxmlformats.org/officeDocument/2006/relationships/slide" Target="slides/slide46.xml"  /><Relationship Id="rId48" Type="http://schemas.openxmlformats.org/officeDocument/2006/relationships/slide" Target="slides/slide47.xml"  /><Relationship Id="rId49" Type="http://schemas.openxmlformats.org/officeDocument/2006/relationships/slide" Target="slides/slide48.xml"  /><Relationship Id="rId5" Type="http://schemas.openxmlformats.org/officeDocument/2006/relationships/slide" Target="slides/slide4.xml"  /><Relationship Id="rId50" Type="http://schemas.openxmlformats.org/officeDocument/2006/relationships/slide" Target="slides/slide49.xml"  /><Relationship Id="rId51" Type="http://schemas.openxmlformats.org/officeDocument/2006/relationships/presProps" Target="presProps.xml"  /><Relationship Id="rId52" Type="http://schemas.openxmlformats.org/officeDocument/2006/relationships/viewProps" Target="viewProps.xml"  /><Relationship Id="rId53" Type="http://schemas.openxmlformats.org/officeDocument/2006/relationships/theme" Target="theme/theme1.xml"  /><Relationship Id="rId54" Type="http://schemas.openxmlformats.org/officeDocument/2006/relationships/tableStyles" Target="tableStyles.xml"  /><Relationship Id="rId6" Type="http://schemas.openxmlformats.org/officeDocument/2006/relationships/slide" Target="slides/slide5.xml"  /><Relationship Id="rId7" Type="http://schemas.openxmlformats.org/officeDocument/2006/relationships/slide" Target="slides/slide6.xml"  /><Relationship Id="rId8" Type="http://schemas.openxmlformats.org/officeDocument/2006/relationships/slide" Target="slides/slide7.xml"  /><Relationship Id="rId9" Type="http://schemas.openxmlformats.org/officeDocument/2006/relationships/slide" Target="slides/slide8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14348" y="2143116"/>
            <a:ext cx="7643866" cy="1500198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785786" y="3786190"/>
            <a:ext cx="7500990" cy="857256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18-07-23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85720" cy="6858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18-07-23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03475" y="285728"/>
            <a:ext cx="8554805" cy="939784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9"/>
            <a:ext cx="456478" cy="6857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071810"/>
            <a:ext cx="7715304" cy="1504952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0034" y="4500570"/>
            <a:ext cx="7715304" cy="1643064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500034" y="4429132"/>
            <a:ext cx="7715304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18-07-23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285728"/>
            <a:ext cx="9144032" cy="114301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785782" y="1643050"/>
            <a:ext cx="3786218" cy="4429156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4714876" y="1643050"/>
            <a:ext cx="3785616" cy="4429156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18-07-23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18-07-23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500038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500038" y="5429264"/>
            <a:ext cx="4005072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4716932" y="1500174"/>
            <a:ext cx="4000529" cy="3786214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4714876" y="5429264"/>
            <a:ext cx="4000528" cy="714380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859915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428596" y="6"/>
            <a:ext cx="8286808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6766" cy="1143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18-07-23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18-07-23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85720" y="263808"/>
            <a:ext cx="8858280" cy="664862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500034" y="285728"/>
            <a:ext cx="8143932" cy="642942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1006230"/>
            <a:ext cx="2214578" cy="535172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18-07-23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786064" y="1000108"/>
            <a:ext cx="5857875" cy="5357830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4"/>
            <a:ext cx="285720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3571876"/>
            <a:ext cx="9144000" cy="328612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0034" y="3571876"/>
            <a:ext cx="3286148" cy="113824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0034" y="4714884"/>
            <a:ext cx="3286148" cy="114300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18-07-23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572272"/>
            <a:ext cx="2895600" cy="29775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4000496" y="1071546"/>
            <a:ext cx="4214842" cy="4714908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500175"/>
            <a:ext cx="8229600" cy="4625989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18-07-23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455646" y="1428736"/>
            <a:ext cx="8215370" cy="1588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7643834" y="-15949"/>
            <a:ext cx="1500166" cy="6857997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643834" y="285728"/>
            <a:ext cx="1214446" cy="6286546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571481"/>
            <a:ext cx="7115196" cy="5715044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4C100-33CF-4423-9CE2-45F6F8347740}" type="datetimeFigureOut">
              <a:rPr lang="ko-KR" altLang="en-US" smtClean="0"/>
              <a:pPr/>
              <a:t>18-07-23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6572272"/>
            <a:ext cx="9144000" cy="285728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2380"/>
            <a:ext cx="9144000" cy="283348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312353" y="274638"/>
            <a:ext cx="8545927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1D14C100-33CF-4423-9CE2-45F6F8347740}" type="datetimeFigureOut">
              <a:rPr lang="ko-KR" altLang="en-US" smtClean="0"/>
              <a:pPr/>
              <a:t>18-07-23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572272"/>
            <a:ext cx="2895600" cy="285752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572272"/>
            <a:ext cx="2133600" cy="285752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44C882D-D05B-4D26-8F06-5E0ECCD4854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/Relationships>
</file>

<file path=ppt/slides/_rels/slide2.xml.rels><?xml version="1.0" encoding="UTF-8" standalone="yes" ?><Relationships xmlns="http://schemas.openxmlformats.org/package/2006/relationships"><Relationship Id="rId1" Type="http://schemas.microsoft.com/office/2007/relationships/media" Target="../media/media1.mp3"  /><Relationship Id="rId2" Type="http://schemas.openxmlformats.org/officeDocument/2006/relationships/audio" Target="../media/media1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2.jpeg"  /><Relationship Id="rId5" Type="http://schemas.openxmlformats.org/officeDocument/2006/relationships/image" Target="../media/image3.png"  /></Relationships>
</file>

<file path=ppt/slides/_rels/slide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4.xml.rels><?xml version="1.0" encoding="UTF-8" standalone="yes" ?><Relationships xmlns="http://schemas.openxmlformats.org/package/2006/relationships"><Relationship Id="rId1" Type="http://schemas.microsoft.com/office/2007/relationships/media" Target="../media/audio1.wav"  /><Relationship Id="rId2" Type="http://schemas.openxmlformats.org/officeDocument/2006/relationships/audio" Target="../media/audio1.wav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4.jpeg"  /><Relationship Id="rId5" Type="http://schemas.openxmlformats.org/officeDocument/2006/relationships/image" Target="../media/image5.png"  /></Relationships>
</file>

<file path=ppt/slides/_rels/slide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6.xml.rels><?xml version="1.0" encoding="UTF-8" standalone="yes" ?><Relationships xmlns="http://schemas.openxmlformats.org/package/2006/relationships"><Relationship Id="rId1" Type="http://schemas.openxmlformats.org/officeDocument/2006/relationships/audio" Target="../media/audio2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6.jpeg"  /><Relationship Id="rId4" Type="http://schemas.openxmlformats.org/officeDocument/2006/relationships/image" Target="../media/image7.png"  /></Relationships>
</file>

<file path=ppt/slides/_rels/slide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8.xml.rels><?xml version="1.0" encoding="UTF-8" standalone="yes" ?><Relationships xmlns="http://schemas.openxmlformats.org/package/2006/relationships"><Relationship Id="rId1" Type="http://schemas.openxmlformats.org/officeDocument/2006/relationships/audio" Target="../media/audio3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8.jpeg"  /><Relationship Id="rId4" Type="http://schemas.openxmlformats.org/officeDocument/2006/relationships/image" Target="../media/image9.png"  /></Relationships>
</file>

<file path=ppt/slides/_rels/slide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10.xml.rels><?xml version="1.0" encoding="UTF-8" standalone="yes" ?><Relationships xmlns="http://schemas.openxmlformats.org/package/2006/relationships"><Relationship Id="rId1" Type="http://schemas.openxmlformats.org/officeDocument/2006/relationships/audio" Target="../media/audio4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10.jpeg"  /><Relationship Id="rId4" Type="http://schemas.openxmlformats.org/officeDocument/2006/relationships/image" Target="../media/image11.png"  /></Relationships>
</file>

<file path=ppt/slides/_rels/slide1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12.xml.rels><?xml version="1.0" encoding="UTF-8" standalone="yes" ?><Relationships xmlns="http://schemas.openxmlformats.org/package/2006/relationships"><Relationship Id="rId1" Type="http://schemas.openxmlformats.org/officeDocument/2006/relationships/audio" Target="../media/audio5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12.jpeg"  /><Relationship Id="rId4" Type="http://schemas.openxmlformats.org/officeDocument/2006/relationships/image" Target="../media/image13.png"  /></Relationships>
</file>

<file path=ppt/slides/_rels/slide1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14.xml.rels><?xml version="1.0" encoding="UTF-8" standalone="yes" ?><Relationships xmlns="http://schemas.openxmlformats.org/package/2006/relationships"><Relationship Id="rId1" Type="http://schemas.openxmlformats.org/officeDocument/2006/relationships/audio" Target="../media/audio6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14.jpeg"  /><Relationship Id="rId4" Type="http://schemas.openxmlformats.org/officeDocument/2006/relationships/image" Target="../media/image15.png"  /></Relationships>
</file>

<file path=ppt/slides/_rels/slide1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16.xml.rels><?xml version="1.0" encoding="UTF-8" standalone="yes" ?><Relationships xmlns="http://schemas.openxmlformats.org/package/2006/relationships"><Relationship Id="rId1" Type="http://schemas.openxmlformats.org/officeDocument/2006/relationships/audio" Target="../media/audio7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16.jpeg"  /><Relationship Id="rId4" Type="http://schemas.openxmlformats.org/officeDocument/2006/relationships/image" Target="../media/image17.png"  /></Relationships>
</file>

<file path=ppt/slides/_rels/slide1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18.xml.rels><?xml version="1.0" encoding="UTF-8" standalone="yes" ?><Relationships xmlns="http://schemas.openxmlformats.org/package/2006/relationships"><Relationship Id="rId1" Type="http://schemas.openxmlformats.org/officeDocument/2006/relationships/audio" Target="../media/audio8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18.jpeg"  /><Relationship Id="rId4" Type="http://schemas.openxmlformats.org/officeDocument/2006/relationships/image" Target="../media/image11.png"  /></Relationships>
</file>

<file path=ppt/slides/_rels/slide1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20.xml.rels><?xml version="1.0" encoding="UTF-8" standalone="yes" ?><Relationships xmlns="http://schemas.openxmlformats.org/package/2006/relationships"><Relationship Id="rId1" Type="http://schemas.openxmlformats.org/officeDocument/2006/relationships/audio" Target="../media/audio9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19.jpeg"  /><Relationship Id="rId4" Type="http://schemas.openxmlformats.org/officeDocument/2006/relationships/image" Target="../media/image20.png"  /></Relationships>
</file>

<file path=ppt/slides/_rels/slide2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22.xml.rels><?xml version="1.0" encoding="UTF-8" standalone="yes" ?><Relationships xmlns="http://schemas.openxmlformats.org/package/2006/relationships"><Relationship Id="rId1" Type="http://schemas.microsoft.com/office/2007/relationships/media" Target="../media/media2.mp3"  /><Relationship Id="rId2" Type="http://schemas.openxmlformats.org/officeDocument/2006/relationships/audio" Target="../media/media2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21.jpeg"  /><Relationship Id="rId5" Type="http://schemas.openxmlformats.org/officeDocument/2006/relationships/image" Target="../media/image22.png"  /></Relationships>
</file>

<file path=ppt/slides/_rels/slide2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24.xml.rels><?xml version="1.0" encoding="UTF-8" standalone="yes" ?><Relationships xmlns="http://schemas.openxmlformats.org/package/2006/relationships"><Relationship Id="rId1" Type="http://schemas.openxmlformats.org/officeDocument/2006/relationships/audio" Target="../media/audio10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23.jpeg"  /><Relationship Id="rId4" Type="http://schemas.openxmlformats.org/officeDocument/2006/relationships/image" Target="../media/image24.png"  /></Relationships>
</file>

<file path=ppt/slides/_rels/slide2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26.xml.rels><?xml version="1.0" encoding="UTF-8" standalone="yes" ?><Relationships xmlns="http://schemas.openxmlformats.org/package/2006/relationships"><Relationship Id="rId1" Type="http://schemas.openxmlformats.org/officeDocument/2006/relationships/audio" Target="../media/audio11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25.jpeg"  /><Relationship Id="rId4" Type="http://schemas.openxmlformats.org/officeDocument/2006/relationships/image" Target="../media/image26.png"  /></Relationships>
</file>

<file path=ppt/slides/_rels/slide2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28.xml.rels><?xml version="1.0" encoding="UTF-8" standalone="yes" ?><Relationships xmlns="http://schemas.openxmlformats.org/package/2006/relationships"><Relationship Id="rId1" Type="http://schemas.openxmlformats.org/officeDocument/2006/relationships/audio" Target="../media/audio12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27.jpeg"  /><Relationship Id="rId4" Type="http://schemas.openxmlformats.org/officeDocument/2006/relationships/image" Target="../media/image28.png"  /></Relationships>
</file>

<file path=ppt/slides/_rels/slide2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30.xml.rels><?xml version="1.0" encoding="UTF-8" standalone="yes" ?><Relationships xmlns="http://schemas.openxmlformats.org/package/2006/relationships"><Relationship Id="rId1" Type="http://schemas.microsoft.com/office/2007/relationships/media" Target="../media/media3.mp3"  /><Relationship Id="rId2" Type="http://schemas.openxmlformats.org/officeDocument/2006/relationships/audio" Target="../media/media3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29.jpeg"  /><Relationship Id="rId5" Type="http://schemas.openxmlformats.org/officeDocument/2006/relationships/image" Target="../media/image30.png"  /></Relationships>
</file>

<file path=ppt/slides/_rels/slide3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32.xml.rels><?xml version="1.0" encoding="UTF-8" standalone="yes" ?><Relationships xmlns="http://schemas.openxmlformats.org/package/2006/relationships"><Relationship Id="rId1" Type="http://schemas.openxmlformats.org/officeDocument/2006/relationships/audio" Target="../media/audio13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31.jpeg"  /><Relationship Id="rId4" Type="http://schemas.openxmlformats.org/officeDocument/2006/relationships/image" Target="../media/image7.png"  /></Relationships>
</file>

<file path=ppt/slides/_rels/slide3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34.xml.rels><?xml version="1.0" encoding="UTF-8" standalone="yes" ?><Relationships xmlns="http://schemas.openxmlformats.org/package/2006/relationships"><Relationship Id="rId1" Type="http://schemas.microsoft.com/office/2007/relationships/media" Target="../media/media4.mp3"  /><Relationship Id="rId2" Type="http://schemas.openxmlformats.org/officeDocument/2006/relationships/audio" Target="../media/media4.mp3"  /><Relationship Id="rId3" Type="http://schemas.openxmlformats.org/officeDocument/2006/relationships/slideLayout" Target="../slideLayouts/slideLayout4.xml"  /><Relationship Id="rId4" Type="http://schemas.openxmlformats.org/officeDocument/2006/relationships/image" Target="../media/image32.jpeg"  /><Relationship Id="rId5" Type="http://schemas.openxmlformats.org/officeDocument/2006/relationships/image" Target="../media/image30.png"  /></Relationships>
</file>

<file path=ppt/slides/_rels/slide3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36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Relationship Id="rId2" Type="http://schemas.openxmlformats.org/officeDocument/2006/relationships/image" Target="../media/image33.jpeg"  /></Relationships>
</file>

<file path=ppt/slides/_rels/slide37.xml.rels><?xml version="1.0" encoding="UTF-8" standalone="yes" ?><Relationships xmlns="http://schemas.openxmlformats.org/package/2006/relationships"><Relationship Id="rId1" Type="http://schemas.openxmlformats.org/officeDocument/2006/relationships/audio" Target="../media/audio14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34.png"  /></Relationships>
</file>

<file path=ppt/slides/_rels/slide38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Relationship Id="rId2" Type="http://schemas.openxmlformats.org/officeDocument/2006/relationships/image" Target="../media/image35.jpeg"  /></Relationships>
</file>

<file path=ppt/slides/_rels/slide39.xml.rels><?xml version="1.0" encoding="UTF-8" standalone="yes" ?><Relationships xmlns="http://schemas.openxmlformats.org/package/2006/relationships"><Relationship Id="rId1" Type="http://schemas.openxmlformats.org/officeDocument/2006/relationships/audio" Target="../media/audio15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36.png"  /></Relationships>
</file>

<file path=ppt/slides/_rels/slide40.xml.rels><?xml version="1.0" encoding="UTF-8" standalone="yes" ?><Relationships xmlns="http://schemas.openxmlformats.org/package/2006/relationships"><Relationship Id="rId1" Type="http://schemas.openxmlformats.org/officeDocument/2006/relationships/audio" Target="../media/audio16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37.jpeg"  /><Relationship Id="rId4" Type="http://schemas.openxmlformats.org/officeDocument/2006/relationships/image" Target="../media/image13.png"  /></Relationships>
</file>

<file path=ppt/slides/_rels/slide4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42.xml.rels><?xml version="1.0" encoding="UTF-8" standalone="yes" ?><Relationships xmlns="http://schemas.openxmlformats.org/package/2006/relationships"><Relationship Id="rId1" Type="http://schemas.openxmlformats.org/officeDocument/2006/relationships/audio" Target="../media/audio17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38.jpeg"  /><Relationship Id="rId4" Type="http://schemas.openxmlformats.org/officeDocument/2006/relationships/image" Target="../media/image39.png"  /></Relationships>
</file>

<file path=ppt/slides/_rels/slide43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44.xml.rels><?xml version="1.0" encoding="UTF-8" standalone="yes" ?><Relationships xmlns="http://schemas.openxmlformats.org/package/2006/relationships"><Relationship Id="rId1" Type="http://schemas.openxmlformats.org/officeDocument/2006/relationships/audio" Target="../media/audio18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40.jpeg"  /><Relationship Id="rId4" Type="http://schemas.openxmlformats.org/officeDocument/2006/relationships/image" Target="../media/image41.png"  /></Relationships>
</file>

<file path=ppt/slides/_rels/slide45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46.xml.rels><?xml version="1.0" encoding="UTF-8" standalone="yes" ?><Relationships xmlns="http://schemas.openxmlformats.org/package/2006/relationships"><Relationship Id="rId1" Type="http://schemas.openxmlformats.org/officeDocument/2006/relationships/audio" Target="../media/audio19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42.jpeg"  /><Relationship Id="rId4" Type="http://schemas.openxmlformats.org/officeDocument/2006/relationships/image" Target="../media/image11.png"  /></Relationships>
</file>

<file path=ppt/slides/_rels/slide47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_rels/slide48.xml.rels><?xml version="1.0" encoding="UTF-8" standalone="yes" ?><Relationships xmlns="http://schemas.openxmlformats.org/package/2006/relationships"><Relationship Id="rId1" Type="http://schemas.openxmlformats.org/officeDocument/2006/relationships/audio" Target="../media/audio20.wav"  /><Relationship Id="rId2" Type="http://schemas.openxmlformats.org/officeDocument/2006/relationships/slideLayout" Target="../slideLayouts/slideLayout4.xml"  /><Relationship Id="rId3" Type="http://schemas.openxmlformats.org/officeDocument/2006/relationships/image" Target="../media/image43.jpeg"  /><Relationship Id="rId4" Type="http://schemas.openxmlformats.org/officeDocument/2006/relationships/image" Target="../media/image44.png"  /></Relationships>
</file>

<file path=ppt/slides/_rels/slide49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4.xml" 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xmlns="" id="{E1D76F1B-113B-40B6-BF6B-46E9DF4704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Lesson 1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900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 smtClean="0"/>
              <a:t>n. </a:t>
            </a:r>
            <a:r>
              <a:rPr lang="ko-KR" altLang="en-US" sz="4000" dirty="0" smtClean="0"/>
              <a:t>건축가</a:t>
            </a:r>
            <a:endParaRPr lang="en-US" altLang="ko-KR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 smtClean="0"/>
              <a:t>architect</a:t>
            </a:r>
            <a:endParaRPr lang="ko-KR" altLang="en-US" sz="6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22" y="2420888"/>
            <a:ext cx="3140968" cy="314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archit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64331" y="7304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5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4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2060848"/>
            <a:ext cx="7920990" cy="1603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Antonio Gaudi is one of the most famous </a:t>
            </a:r>
            <a:r>
              <a:rPr lang="en-US" altLang="ko-KR" sz="3600" b="1">
                <a:solidFill>
                  <a:srgbClr val="ff0000"/>
                </a:solidFill>
              </a:rPr>
              <a:t>architect</a:t>
            </a:r>
            <a:r>
              <a:rPr lang="en-US" altLang="ko-KR" sz="3600" b="1"/>
              <a:t> in the world.</a:t>
            </a:r>
            <a:endParaRPr lang="en-US" altLang="ko-KR" sz="3600" b="1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83568" y="3717032"/>
            <a:ext cx="7856984" cy="221456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900"/>
              <a:t>Antonio Gaudi</a:t>
            </a:r>
            <a:r>
              <a:rPr lang="ko-KR" altLang="en-US" sz="3900"/>
              <a:t>는 세계에서 가장 유명한 건축가 중 한 명이다</a:t>
            </a:r>
            <a:r>
              <a:rPr lang="en-US" altLang="ko-KR" sz="3900"/>
              <a:t>.</a:t>
            </a:r>
            <a:endParaRPr lang="en-US" altLang="ko-KR" sz="3900"/>
          </a:p>
        </p:txBody>
      </p:sp>
      <p:sp>
        <p:nvSpPr>
          <p:cNvPr id="13" name="TextBox 12"/>
          <p:cNvSpPr txBox="1"/>
          <p:nvPr/>
        </p:nvSpPr>
        <p:spPr>
          <a:xfrm>
            <a:off x="628650" y="512010"/>
            <a:ext cx="75438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800" b="1"/>
              <a:t>영영 풀이</a:t>
            </a:r>
            <a:endParaRPr lang="ko-KR" altLang="en-US" sz="2800" b="1"/>
          </a:p>
          <a:p>
            <a:pPr lvl="0">
              <a:defRPr/>
            </a:pPr>
            <a:r>
              <a:rPr lang="en-US" altLang="ko-KR" sz="2800" b="1"/>
              <a:t>n. someone whose job is to design buildings</a:t>
            </a:r>
            <a:endParaRPr lang="en-US" altLang="ko-KR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v. ~</a:t>
            </a:r>
            <a:r>
              <a:rPr lang="ko-KR" altLang="en-US" sz="4000" dirty="0" smtClean="0"/>
              <a:t>을 솔질하다</a:t>
            </a:r>
            <a:r>
              <a:rPr lang="en-US" altLang="ko-KR" sz="4000" dirty="0" smtClean="0"/>
              <a:t>, ~</a:t>
            </a:r>
            <a:r>
              <a:rPr lang="ko-KR" altLang="en-US" sz="4000" dirty="0" smtClean="0"/>
              <a:t>을 빗다</a:t>
            </a:r>
            <a:endParaRPr lang="en-US" altLang="ko-KR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/>
              <a:t>brush</a:t>
            </a:r>
            <a:endParaRPr lang="ko-KR" altLang="en-US" sz="6000" dirty="0"/>
          </a:p>
        </p:txBody>
      </p:sp>
      <p:pic>
        <p:nvPicPr>
          <p:cNvPr id="4" name="그림 3" descr="사람, 실내, 여자, 소녀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7214A91D-BE15-4387-9C65-A9793FF51E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0" y="2307415"/>
            <a:ext cx="3108960" cy="248973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brush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8053200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42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2060848"/>
            <a:ext cx="7920990" cy="1603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I need to </a:t>
            </a:r>
            <a:r>
              <a:rPr lang="en-US" altLang="ko-KR" sz="3600" b="1">
                <a:solidFill>
                  <a:srgbClr val="ff0000"/>
                </a:solidFill>
              </a:rPr>
              <a:t>brush</a:t>
            </a:r>
            <a:r>
              <a:rPr lang="en-US" altLang="ko-KR" sz="3600" b="1"/>
              <a:t> my hair before I go outside. </a:t>
            </a:r>
            <a:endParaRPr lang="en-US" altLang="ko-KR" sz="3600" b="1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83568" y="3717032"/>
            <a:ext cx="7856984" cy="221456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900"/>
              <a:t>나는 외출을 하기 전에 머리를 빗어야 한다</a:t>
            </a:r>
            <a:r>
              <a:rPr lang="en-US" altLang="ko-KR" sz="3900"/>
              <a:t>.</a:t>
            </a:r>
            <a:r>
              <a:rPr lang="ko-KR" altLang="en-US" sz="3900"/>
              <a:t> </a:t>
            </a:r>
            <a:endParaRPr lang="en-US" altLang="ko-KR" sz="3900"/>
          </a:p>
        </p:txBody>
      </p:sp>
      <p:sp>
        <p:nvSpPr>
          <p:cNvPr id="13" name="TextBox 12"/>
          <p:cNvSpPr txBox="1"/>
          <p:nvPr/>
        </p:nvSpPr>
        <p:spPr>
          <a:xfrm>
            <a:off x="628650" y="512010"/>
            <a:ext cx="75438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800" b="1"/>
              <a:t>영영 풀이</a:t>
            </a:r>
            <a:endParaRPr lang="ko-KR" altLang="en-US" sz="2800" b="1"/>
          </a:p>
          <a:p>
            <a:pPr lvl="0">
              <a:defRPr/>
            </a:pPr>
            <a:r>
              <a:rPr lang="en-US" altLang="ko-KR" sz="2800" b="1"/>
              <a:t>v. to use a brush, for example to make something look neat </a:t>
            </a:r>
            <a:endParaRPr lang="en-US" altLang="ko-KR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n. </a:t>
            </a:r>
            <a:r>
              <a:rPr lang="ko-KR" altLang="en-US" sz="4000" dirty="0"/>
              <a:t>당근</a:t>
            </a:r>
            <a:endParaRPr lang="en-US" altLang="ko-KR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/>
              <a:t>carrot</a:t>
            </a:r>
            <a:endParaRPr lang="ko-KR" altLang="en-US" sz="6000" dirty="0"/>
          </a:p>
        </p:txBody>
      </p:sp>
      <p:pic>
        <p:nvPicPr>
          <p:cNvPr id="4" name="그림 3" descr="당근, 야채, 당근조각이(가) 표시된 사진&#10;&#10;높은 신뢰도로 생성된 설명">
            <a:extLst>
              <a:ext uri="{FF2B5EF4-FFF2-40B4-BE49-F238E27FC236}">
                <a16:creationId xmlns:a16="http://schemas.microsoft.com/office/drawing/2014/main" xmlns="" id="{9C863337-9F80-472D-88C3-A3F73BAD8C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2204863"/>
            <a:ext cx="2673464" cy="342703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carrot.wav">
            <a:hlinkClick r:id="" action="ppaction://media"/>
          </p:cNvPr>
          <p:cNvPicPr>
            <a:picLocks noRot="1" noChangeAspect="1"/>
          </p:cNvPicPr>
          <p:nvPr>
            <a:wavAudioFile r:embed="rId1" name="carrot.wav"/>
          </p:nvPr>
        </p:nvPicPr>
        <p:blipFill>
          <a:blip r:embed="rId4" cstate="print"/>
          <a:stretch>
            <a:fillRect/>
          </a:stretch>
        </p:blipFill>
        <p:spPr>
          <a:xfrm>
            <a:off x="8053200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06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1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31007" y="1956584"/>
            <a:ext cx="7920990" cy="1760448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My mom put pieces of </a:t>
            </a:r>
            <a:r>
              <a:rPr lang="en-US" altLang="ko-KR" sz="3600" b="1">
                <a:solidFill>
                  <a:srgbClr val="ff0000"/>
                </a:solidFill>
              </a:rPr>
              <a:t>carrots</a:t>
            </a:r>
            <a:r>
              <a:rPr lang="en-US" altLang="ko-KR" sz="3600" b="1"/>
              <a:t> in the soup. </a:t>
            </a:r>
            <a:endParaRPr lang="en-US" altLang="ko-KR" sz="3600" b="1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69688" y="3861048"/>
            <a:ext cx="8001000" cy="1872208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600"/>
              <a:t>나의 어머니는 수프에 당근 조각들을 넣으셨다</a:t>
            </a:r>
            <a:r>
              <a:rPr lang="en-US" altLang="ko-KR" sz="3600"/>
              <a:t>.</a:t>
            </a:r>
            <a:r>
              <a:rPr lang="ko-KR" altLang="en-US" sz="3600"/>
              <a:t> </a:t>
            </a:r>
            <a:endParaRPr lang="en-US" altLang="ko-KR" sz="3600"/>
          </a:p>
        </p:txBody>
      </p:sp>
      <p:sp>
        <p:nvSpPr>
          <p:cNvPr id="13" name="TextBox 12"/>
          <p:cNvSpPr txBox="1"/>
          <p:nvPr/>
        </p:nvSpPr>
        <p:spPr>
          <a:xfrm>
            <a:off x="638455" y="512010"/>
            <a:ext cx="75438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800" b="1"/>
              <a:t>영영 풀이</a:t>
            </a:r>
            <a:endParaRPr lang="ko-KR" altLang="en-US" sz="2800" b="1"/>
          </a:p>
          <a:p>
            <a:pPr lvl="0">
              <a:defRPr/>
            </a:pPr>
            <a:r>
              <a:rPr lang="en-US" altLang="ko-KR" sz="2800" b="1"/>
              <a:t>n. a long orange vegetable that grows under the ground </a:t>
            </a:r>
            <a:endParaRPr lang="en-US" altLang="ko-KR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552" y="1589227"/>
            <a:ext cx="3786218" cy="442915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97778" y="1589227"/>
            <a:ext cx="4320480" cy="442915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sz="4000" dirty="0"/>
              <a:t>고전 음악</a:t>
            </a:r>
            <a:r>
              <a:rPr lang="en-US" altLang="ko-KR" sz="4000" dirty="0"/>
              <a:t>, </a:t>
            </a:r>
            <a:r>
              <a:rPr lang="ko-KR" altLang="en-US" sz="4000" dirty="0"/>
              <a:t>클래식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classical </a:t>
            </a:r>
            <a:r>
              <a:rPr lang="en-US" altLang="ko-KR" sz="6600" dirty="0"/>
              <a:t>music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3" name="그림 2" descr="사람, 바닥, 스포츠, 실외이(가) 표시된 사진&#10;&#10;높은 신뢰도로 생성된 설명">
            <a:extLst>
              <a:ext uri="{FF2B5EF4-FFF2-40B4-BE49-F238E27FC236}">
                <a16:creationId xmlns:a16="http://schemas.microsoft.com/office/drawing/2014/main" xmlns="" id="{E032FB35-D6CC-4186-A680-8E03860680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68" y="2295057"/>
            <a:ext cx="3129922" cy="288032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classicalmusic.wav">
            <a:hlinkClick r:id="" action="ppaction://media"/>
          </p:cNvPr>
          <p:cNvPicPr>
            <a:picLocks noRot="1" noChangeAspect="1"/>
          </p:cNvPicPr>
          <p:nvPr>
            <a:wavAudioFile r:embed="rId1" name="classicalmusic.wav"/>
          </p:nvPr>
        </p:nvPicPr>
        <p:blipFill>
          <a:blip r:embed="rId4" cstate="print"/>
          <a:stretch>
            <a:fillRect/>
          </a:stretch>
        </p:blipFill>
        <p:spPr>
          <a:xfrm>
            <a:off x="8053200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7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50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2208330"/>
            <a:ext cx="7846695" cy="1845511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I’m very interested in </a:t>
            </a:r>
            <a:r>
              <a:rPr lang="en-US" altLang="ko-KR" sz="3600" b="1">
                <a:solidFill>
                  <a:srgbClr val="ff0000"/>
                </a:solidFill>
              </a:rPr>
              <a:t>classical music</a:t>
            </a:r>
            <a:r>
              <a:rPr lang="en-US" altLang="ko-KR" sz="3600" b="1">
                <a:solidFill>
                  <a:schemeClr val="tx1"/>
                </a:solidFill>
              </a:rPr>
              <a:t>.</a:t>
            </a:r>
            <a:r>
              <a:rPr lang="en-US" altLang="ko-KR" sz="3600" b="1">
                <a:solidFill>
                  <a:srgbClr val="ff0000"/>
                </a:solidFill>
              </a:rPr>
              <a:t> </a:t>
            </a:r>
            <a:endParaRPr lang="ko-KR" altLang="en-US" sz="3600" b="1">
              <a:solidFill>
                <a:srgbClr val="ff0000"/>
              </a:solidFill>
            </a:endParaRPr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28650" y="4198799"/>
            <a:ext cx="8001000" cy="221456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600"/>
              <a:t>나는 고전 음악에 매우 흥미가 있다</a:t>
            </a:r>
            <a:r>
              <a:rPr lang="en-US" altLang="ko-KR" sz="3600"/>
              <a:t>. </a:t>
            </a:r>
            <a:endParaRPr lang="ko-KR" altLang="en-US" sz="3600"/>
          </a:p>
        </p:txBody>
      </p:sp>
      <p:grpSp>
        <p:nvGrpSpPr>
          <p:cNvPr id="3" name="그룹 2"/>
          <p:cNvGrpSpPr/>
          <p:nvPr/>
        </p:nvGrpSpPr>
        <p:grpSpPr>
          <a:xfrm rot="0">
            <a:off x="628650" y="512010"/>
            <a:ext cx="7846695" cy="1092159"/>
            <a:chOff x="838200" y="512009"/>
            <a:chExt cx="10462260" cy="1092159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512009"/>
              <a:ext cx="324157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ko-KR" altLang="en-US" sz="2800" b="1"/>
                <a:t>영영 풀이</a:t>
              </a:r>
              <a:endParaRPr lang="ko-KR" altLang="en-US" sz="2800" b="1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013460" y="1080948"/>
              <a:ext cx="102870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ko-KR" altLang="en-US" sz="2800" b="1"/>
            </a:p>
          </p:txBody>
        </p:sp>
      </p:grpSp>
      <p:sp>
        <p:nvSpPr>
          <p:cNvPr id="4" name="직사각형 3"/>
          <p:cNvSpPr/>
          <p:nvPr/>
        </p:nvSpPr>
        <p:spPr>
          <a:xfrm>
            <a:off x="628650" y="865505"/>
            <a:ext cx="81267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800" b="1">
                <a:solidFill>
                  <a:srgbClr val="000000"/>
                </a:solidFill>
                <a:latin typeface="맑은 고딕"/>
              </a:rPr>
              <a:t>music that is serious, and is often played by an orchestra</a:t>
            </a:r>
            <a:r>
              <a:rPr lang="en-US" altLang="ko-KR" sz="2800" b="1"/>
              <a:t> </a:t>
            </a:r>
            <a:endParaRPr lang="ko-KR" altLang="en-US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n. </a:t>
            </a:r>
            <a:r>
              <a:rPr lang="ko-KR" altLang="en-US" sz="4000" dirty="0"/>
              <a:t>코미디</a:t>
            </a:r>
            <a:r>
              <a:rPr lang="en-US" altLang="ko-KR" sz="4000" dirty="0"/>
              <a:t>, </a:t>
            </a:r>
            <a:r>
              <a:rPr lang="ko-KR" altLang="en-US" sz="4000" dirty="0"/>
              <a:t>희극</a:t>
            </a:r>
            <a:endParaRPr lang="en-US" altLang="ko-KR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/>
              <a:t>comedy</a:t>
            </a:r>
            <a:endParaRPr lang="ko-KR" altLang="en-US" sz="6000" dirty="0"/>
          </a:p>
        </p:txBody>
      </p:sp>
      <p:pic>
        <p:nvPicPr>
          <p:cNvPr id="4" name="그림 3" descr="사람, 가장, 그룹, 실내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D126DA20-5159-4B03-ACA6-B53CB1F17B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333457"/>
            <a:ext cx="3312368" cy="303976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comedy.wav">
            <a:hlinkClick r:id="" action="ppaction://media"/>
          </p:cNvPr>
          <p:cNvPicPr>
            <a:picLocks noRot="1" noChangeAspect="1"/>
          </p:cNvPicPr>
          <p:nvPr>
            <a:wavAudioFile r:embed="rId1" name="comedy.wav"/>
          </p:nvPr>
        </p:nvPicPr>
        <p:blipFill>
          <a:blip r:embed="rId4" cstate="print"/>
          <a:stretch>
            <a:fillRect/>
          </a:stretch>
        </p:blipFill>
        <p:spPr>
          <a:xfrm>
            <a:off x="8053200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36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2120901"/>
            <a:ext cx="7920990" cy="1603375"/>
          </a:xfrm>
        </p:spPr>
        <p:txBody>
          <a:bodyPr>
            <a:normAutofit fontScale="92500"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The </a:t>
            </a:r>
            <a:r>
              <a:rPr lang="en-US" altLang="ko-KR" sz="3600" b="1">
                <a:solidFill>
                  <a:srgbClr val="ff0000"/>
                </a:solidFill>
              </a:rPr>
              <a:t>comedy</a:t>
            </a:r>
            <a:r>
              <a:rPr lang="en-US" altLang="ko-KR" sz="3600" b="1"/>
              <a:t> show was very funny. </a:t>
            </a:r>
            <a:endParaRPr lang="en-US" altLang="ko-KR" sz="3600" b="1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28650" y="4198799"/>
            <a:ext cx="8001000" cy="221456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900"/>
              <a:t>그 코미디 쇼는 아주 재미있었다</a:t>
            </a:r>
            <a:r>
              <a:rPr lang="en-US" altLang="ko-KR" sz="3900"/>
              <a:t>.</a:t>
            </a:r>
            <a:r>
              <a:rPr lang="ko-KR" altLang="en-US" sz="3900"/>
              <a:t> </a:t>
            </a:r>
            <a:endParaRPr lang="en-US" altLang="ko-KR" sz="3900"/>
          </a:p>
        </p:txBody>
      </p:sp>
      <p:sp>
        <p:nvSpPr>
          <p:cNvPr id="13" name="TextBox 12"/>
          <p:cNvSpPr txBox="1"/>
          <p:nvPr/>
        </p:nvSpPr>
        <p:spPr>
          <a:xfrm>
            <a:off x="628650" y="512010"/>
            <a:ext cx="819182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800" b="1"/>
              <a:t>영영 풀이</a:t>
            </a:r>
            <a:endParaRPr lang="ko-KR" altLang="en-US" sz="2800" b="1"/>
          </a:p>
          <a:p>
            <a:pPr lvl="0">
              <a:defRPr/>
            </a:pPr>
            <a:r>
              <a:rPr lang="en-US" altLang="ko-KR" sz="2800" b="1"/>
              <a:t>n. a funny movie, play, or television program that makes people laugh </a:t>
            </a:r>
            <a:endParaRPr lang="en-US" altLang="ko-KR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n. </a:t>
            </a:r>
            <a:r>
              <a:rPr lang="ko-KR" altLang="en-US" sz="4000" dirty="0"/>
              <a:t>사막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/>
              <a:t>desert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3" name="그림 2" descr="자연, 하늘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35965DE9-4C80-499F-9DC8-A718BF5641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29" y="2348879"/>
            <a:ext cx="3022104" cy="285093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desert.wav">
            <a:hlinkClick r:id="" action="ppaction://media"/>
          </p:cNvPr>
          <p:cNvPicPr>
            <a:picLocks noRot="1" noChangeAspect="1"/>
          </p:cNvPicPr>
          <p:nvPr>
            <a:wavAudioFile r:embed="rId1" name="desert.wav"/>
          </p:nvPr>
        </p:nvPicPr>
        <p:blipFill>
          <a:blip r:embed="rId4" cstate="print"/>
          <a:stretch>
            <a:fillRect/>
          </a:stretch>
        </p:blipFill>
        <p:spPr>
          <a:xfrm>
            <a:off x="8053200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620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9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7920990" cy="1603375"/>
          </a:xfrm>
        </p:spPr>
        <p:txBody>
          <a:bodyPr>
            <a:normAutofit fontScale="92500"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I want to ride a camel in the </a:t>
            </a:r>
            <a:r>
              <a:rPr lang="en-US" altLang="ko-KR" sz="3600" b="1">
                <a:solidFill>
                  <a:srgbClr val="ff0000"/>
                </a:solidFill>
              </a:rPr>
              <a:t>desert</a:t>
            </a:r>
            <a:r>
              <a:rPr lang="en-US" altLang="ko-KR" sz="3600" b="1">
                <a:solidFill>
                  <a:schemeClr val="tx1"/>
                </a:solidFill>
              </a:rPr>
              <a:t>.</a:t>
            </a:r>
            <a:r>
              <a:rPr lang="en-US" altLang="ko-KR" sz="3600" b="1">
                <a:solidFill>
                  <a:srgbClr val="ff0000"/>
                </a:solidFill>
              </a:rPr>
              <a:t> </a:t>
            </a:r>
            <a:endParaRPr lang="ko-KR" altLang="en-US" sz="3600" b="1">
              <a:solidFill>
                <a:srgbClr val="ff0000"/>
              </a:solidFill>
            </a:endParaRPr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61062" y="3573016"/>
            <a:ext cx="8001000" cy="221456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900"/>
              <a:t>나는 사막에서 낙타를 타고 싶다</a:t>
            </a:r>
            <a:r>
              <a:rPr lang="en-US" altLang="ko-KR" sz="3900"/>
              <a:t>.</a:t>
            </a:r>
            <a:r>
              <a:rPr lang="ko-KR" altLang="en-US" sz="3900"/>
              <a:t> </a:t>
            </a:r>
            <a:endParaRPr lang="ko-KR" altLang="en-US" sz="3900"/>
          </a:p>
        </p:txBody>
      </p:sp>
      <p:sp>
        <p:nvSpPr>
          <p:cNvPr id="13" name="TextBox 12"/>
          <p:cNvSpPr txBox="1"/>
          <p:nvPr/>
        </p:nvSpPr>
        <p:spPr>
          <a:xfrm>
            <a:off x="628650" y="512010"/>
            <a:ext cx="7543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800" b="1"/>
              <a:t>영영 풀이</a:t>
            </a:r>
            <a:endParaRPr lang="ko-KR" altLang="en-US" sz="2800" b="1"/>
          </a:p>
          <a:p>
            <a:pPr lvl="0">
              <a:defRPr/>
            </a:pPr>
            <a:r>
              <a:rPr lang="en-US" altLang="ko-KR" sz="2800" b="1"/>
              <a:t>n. a large area of dry land in a hot place </a:t>
            </a:r>
            <a:endParaRPr lang="ko-KR" altLang="en-US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552" y="1589227"/>
            <a:ext cx="3786218" cy="442915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55976" y="1589227"/>
            <a:ext cx="4177604" cy="442915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400" dirty="0"/>
              <a:t>n. </a:t>
            </a:r>
            <a:r>
              <a:rPr lang="ko-KR" altLang="en-US" sz="4400" dirty="0"/>
              <a:t>디저트</a:t>
            </a:r>
            <a:r>
              <a:rPr lang="en-US" altLang="ko-KR" sz="4400" dirty="0"/>
              <a:t>, </a:t>
            </a:r>
            <a:r>
              <a:rPr lang="ko-KR" altLang="en-US" sz="4400" dirty="0"/>
              <a:t>후식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/>
              <a:t>dessert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1026" name="Picture 2" descr="D:\Users\youngeun.lee\Downloads\shutterstock_4089367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48880"/>
            <a:ext cx="3449485" cy="2304256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dessert.wav">
            <a:hlinkClick r:id="" action="ppaction://media"/>
          </p:cNvPr>
          <p:cNvPicPr>
            <a:picLocks noRot="1" noChangeAspect="1"/>
          </p:cNvPicPr>
          <p:nvPr>
            <a:wavAudioFile r:embed="rId1" name="dessert.wav"/>
          </p:nvPr>
        </p:nvPicPr>
        <p:blipFill>
          <a:blip r:embed="rId4" cstate="print"/>
          <a:stretch>
            <a:fillRect/>
          </a:stretch>
        </p:blipFill>
        <p:spPr>
          <a:xfrm>
            <a:off x="8053200" y="93717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526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4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2105065"/>
            <a:ext cx="7909560" cy="181673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We had an apple pie and tea for </a:t>
            </a:r>
            <a:r>
              <a:rPr lang="en-US" altLang="ko-KR" sz="3600" b="1">
                <a:solidFill>
                  <a:srgbClr val="ff0000"/>
                </a:solidFill>
              </a:rPr>
              <a:t>dessert</a:t>
            </a:r>
            <a:r>
              <a:rPr lang="en-US" altLang="ko-KR" sz="3600" b="1">
                <a:solidFill>
                  <a:schemeClr val="tx1"/>
                </a:solidFill>
              </a:rPr>
              <a:t>.</a:t>
            </a:r>
            <a:r>
              <a:rPr lang="en-US" altLang="ko-KR" sz="3600" b="1"/>
              <a:t> </a:t>
            </a:r>
            <a:endParaRPr lang="ko-KR" altLang="en-US" sz="3600" b="1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17887" y="3933056"/>
            <a:ext cx="8001000" cy="221456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600"/>
              <a:t>우리는 후식으로 사과 파이와 차를 마셨다</a:t>
            </a:r>
            <a:r>
              <a:rPr lang="en-US" altLang="ko-KR" sz="3600"/>
              <a:t>.</a:t>
            </a:r>
            <a:r>
              <a:rPr lang="ko-KR" altLang="en-US" sz="3600"/>
              <a:t> </a:t>
            </a:r>
            <a:endParaRPr lang="ko-KR" altLang="en-US" sz="3600"/>
          </a:p>
        </p:txBody>
      </p:sp>
      <p:grpSp>
        <p:nvGrpSpPr>
          <p:cNvPr id="3" name="그룹 2"/>
          <p:cNvGrpSpPr/>
          <p:nvPr/>
        </p:nvGrpSpPr>
        <p:grpSpPr>
          <a:xfrm rot="0">
            <a:off x="628650" y="512010"/>
            <a:ext cx="7955280" cy="691951"/>
            <a:chOff x="838200" y="512009"/>
            <a:chExt cx="9875520" cy="1215171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512009"/>
              <a:ext cx="2481684" cy="9188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ko-KR" altLang="en-US" sz="2800" b="1"/>
                <a:t>영영 풀이</a:t>
              </a:r>
              <a:endParaRPr lang="ko-KR" altLang="en-US" sz="2800" b="1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990600" y="1203960"/>
              <a:ext cx="972312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ko-KR" altLang="en-US" sz="2800" b="1"/>
            </a:p>
          </p:txBody>
        </p:sp>
      </p:grpSp>
      <p:sp>
        <p:nvSpPr>
          <p:cNvPr id="8" name="직사각형 7"/>
          <p:cNvSpPr/>
          <p:nvPr/>
        </p:nvSpPr>
        <p:spPr>
          <a:xfrm>
            <a:off x="751416" y="942351"/>
            <a:ext cx="85440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2800" b="1">
                <a:solidFill>
                  <a:srgbClr val="000000"/>
                </a:solidFill>
                <a:latin typeface="맑은 고딕"/>
              </a:rPr>
              <a:t>n. sweet food that you eat at the end of a meal</a:t>
            </a:r>
            <a:r>
              <a:rPr lang="en-US" altLang="ko-KR" sz="2800" b="1"/>
              <a:t> </a:t>
            </a:r>
            <a:endParaRPr lang="ko-KR" altLang="en-US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n. </a:t>
            </a:r>
            <a:r>
              <a:rPr lang="ko-KR" altLang="en-US" sz="4000" dirty="0"/>
              <a:t>형사</a:t>
            </a:r>
            <a:r>
              <a:rPr lang="en-US" altLang="ko-KR" sz="4000" dirty="0"/>
              <a:t>, </a:t>
            </a:r>
            <a:r>
              <a:rPr lang="ko-KR" altLang="en-US" sz="4000" dirty="0"/>
              <a:t>탐정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/>
              <a:t>detective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3" name="그림 2" descr="남자, 착용, 사람, 넥타이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41D67393-8ED8-4E18-B99B-65342A9339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751" y="2348880"/>
            <a:ext cx="2967187" cy="2736304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detective.wav">
            <a:hlinkClick r:id="" action="ppaction://media"/>
          </p:cNvPr>
          <p:cNvPicPr>
            <a:picLocks noRot="1" noChangeAspect="1"/>
          </p:cNvPicPr>
          <p:nvPr>
            <a:wavAudioFile r:embed="rId1" name="detective.wav"/>
          </p:nvPr>
        </p:nvPicPr>
        <p:blipFill>
          <a:blip r:embed="rId4" cstate="print"/>
          <a:stretch>
            <a:fillRect/>
          </a:stretch>
        </p:blipFill>
        <p:spPr>
          <a:xfrm>
            <a:off x="7917568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672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2256141"/>
            <a:ext cx="8001000" cy="189294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I like reading </a:t>
            </a:r>
            <a:r>
              <a:rPr lang="en-US" altLang="ko-KR" sz="3600" b="1">
                <a:solidFill>
                  <a:srgbClr val="ff0000"/>
                </a:solidFill>
              </a:rPr>
              <a:t>detective </a:t>
            </a:r>
            <a:r>
              <a:rPr lang="en-US" altLang="ko-KR" sz="3600" b="1"/>
              <a:t>stories. </a:t>
            </a:r>
            <a:endParaRPr lang="ko-KR" altLang="en-US" sz="3600" b="1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28650" y="4198799"/>
            <a:ext cx="8001000" cy="196650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600"/>
              <a:t>나는 탐정 소설 읽는 것을  좋아한다</a:t>
            </a:r>
            <a:r>
              <a:rPr lang="en-US" altLang="ko-KR" sz="3600"/>
              <a:t>.</a:t>
            </a:r>
            <a:r>
              <a:rPr lang="ko-KR" altLang="en-US" sz="3600"/>
              <a:t> </a:t>
            </a:r>
            <a:endParaRPr lang="ko-KR" altLang="en-US" sz="3600"/>
          </a:p>
        </p:txBody>
      </p:sp>
      <p:grpSp>
        <p:nvGrpSpPr>
          <p:cNvPr id="3" name="그룹 2"/>
          <p:cNvGrpSpPr/>
          <p:nvPr/>
        </p:nvGrpSpPr>
        <p:grpSpPr>
          <a:xfrm rot="0">
            <a:off x="628650" y="512010"/>
            <a:ext cx="7846695" cy="1092159"/>
            <a:chOff x="838200" y="512009"/>
            <a:chExt cx="10462260" cy="1092159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512009"/>
              <a:ext cx="372162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ko-KR" altLang="en-US" sz="2800" b="1"/>
                <a:t>영영 풀이</a:t>
              </a:r>
              <a:endParaRPr lang="ko-KR" altLang="en-US" sz="2800" b="1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013460" y="1080948"/>
              <a:ext cx="102870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ko-KR" altLang="en-US" sz="2800" b="1"/>
            </a:p>
          </p:txBody>
        </p:sp>
      </p:grpSp>
      <p:sp>
        <p:nvSpPr>
          <p:cNvPr id="4" name="직사각형 3"/>
          <p:cNvSpPr/>
          <p:nvPr/>
        </p:nvSpPr>
        <p:spPr>
          <a:xfrm>
            <a:off x="628650" y="908720"/>
            <a:ext cx="8001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800" b="1">
                <a:solidFill>
                  <a:srgbClr val="000000"/>
                </a:solidFill>
                <a:latin typeface="맑은 고딕"/>
              </a:rPr>
              <a:t>n. a police officer whose job is to find out who has committed a crime</a:t>
            </a:r>
            <a:r>
              <a:rPr lang="en-US" altLang="ko-KR" sz="2800" b="1"/>
              <a:t> </a:t>
            </a:r>
            <a:endParaRPr lang="ko-KR" altLang="en-US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a. </a:t>
            </a:r>
            <a:r>
              <a:rPr lang="ko-KR" altLang="en-US" sz="4000" dirty="0"/>
              <a:t>동쪽의</a:t>
            </a:r>
            <a:endParaRPr lang="en-US" altLang="ko-KR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/>
              <a:t>east</a:t>
            </a:r>
            <a:endParaRPr lang="ko-KR" altLang="en-US" sz="6000" dirty="0"/>
          </a:p>
        </p:txBody>
      </p:sp>
      <p:pic>
        <p:nvPicPr>
          <p:cNvPr id="5122" name="Picture 2" descr="D:\Users\youngeun.lee\Downloads\shutterstock_7232932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76872"/>
            <a:ext cx="3240360" cy="3240360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east.wav">
            <a:hlinkClick r:id="" action="ppaction://media"/>
          </p:cNvPr>
          <p:cNvPicPr>
            <a:picLocks noRot="1" noChangeAspect="1"/>
          </p:cNvPicPr>
          <p:nvPr>
            <a:wavAudioFile r:embed="rId1" name="east.wav"/>
          </p:nvPr>
        </p:nvPicPr>
        <p:blipFill>
          <a:blip r:embed="rId4" cstate="print"/>
          <a:stretch>
            <a:fillRect/>
          </a:stretch>
        </p:blipFill>
        <p:spPr>
          <a:xfrm>
            <a:off x="8053200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81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2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7920990" cy="1603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The </a:t>
            </a:r>
            <a:r>
              <a:rPr lang="en-US" altLang="ko-KR" sz="3600" b="1">
                <a:solidFill>
                  <a:srgbClr val="ff0000"/>
                </a:solidFill>
              </a:rPr>
              <a:t>east</a:t>
            </a:r>
            <a:r>
              <a:rPr lang="en-US" altLang="ko-KR" sz="3600" b="1"/>
              <a:t> side of downtown is a shopping area. </a:t>
            </a:r>
            <a:endParaRPr lang="en-US" altLang="ko-KR" sz="3600" b="1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30644" y="3501008"/>
            <a:ext cx="8001000" cy="221456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900"/>
              <a:t>시내의 동쪽은 쇼핑 지역이다</a:t>
            </a:r>
            <a:r>
              <a:rPr lang="en-US" altLang="ko-KR" sz="3900"/>
              <a:t>.</a:t>
            </a:r>
            <a:r>
              <a:rPr lang="ko-KR" altLang="en-US" sz="3900"/>
              <a:t> </a:t>
            </a:r>
            <a:endParaRPr lang="en-US" altLang="ko-KR" sz="3900"/>
          </a:p>
        </p:txBody>
      </p:sp>
      <p:sp>
        <p:nvSpPr>
          <p:cNvPr id="13" name="TextBox 12"/>
          <p:cNvSpPr txBox="1"/>
          <p:nvPr/>
        </p:nvSpPr>
        <p:spPr>
          <a:xfrm>
            <a:off x="628650" y="512010"/>
            <a:ext cx="7543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800" b="1"/>
              <a:t>영영 풀이</a:t>
            </a:r>
            <a:endParaRPr lang="ko-KR" altLang="en-US" sz="2800" b="1"/>
          </a:p>
          <a:p>
            <a:pPr lvl="0">
              <a:defRPr/>
            </a:pPr>
            <a:r>
              <a:rPr lang="en-US" altLang="ko-KR" sz="2800" b="1"/>
              <a:t>a. in the east, or facing toward the east </a:t>
            </a:r>
            <a:endParaRPr lang="en-US" altLang="ko-KR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ad. </a:t>
            </a:r>
            <a:r>
              <a:rPr lang="ko-KR" altLang="en-US" sz="4000" dirty="0"/>
              <a:t>특히</a:t>
            </a:r>
            <a:r>
              <a:rPr lang="en-US" altLang="ko-KR" sz="4000" dirty="0"/>
              <a:t>, </a:t>
            </a:r>
            <a:r>
              <a:rPr lang="ko-KR" altLang="en-US" sz="4000" dirty="0"/>
              <a:t>더욱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/>
              <a:t>especially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07133DC1-0A6A-4DD4-91DA-EF51026C55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907" y="2365263"/>
            <a:ext cx="2795736" cy="321108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especially.wav">
            <a:hlinkClick r:id="" action="ppaction://media"/>
          </p:cNvPr>
          <p:cNvPicPr>
            <a:picLocks noRot="1" noChangeAspect="1"/>
          </p:cNvPicPr>
          <p:nvPr>
            <a:wavAudioFile r:embed="rId1" name="especially.wav"/>
          </p:nvPr>
        </p:nvPicPr>
        <p:blipFill>
          <a:blip r:embed="rId4" cstate="print"/>
          <a:stretch>
            <a:fillRect/>
          </a:stretch>
        </p:blipFill>
        <p:spPr>
          <a:xfrm>
            <a:off x="8053200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367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1941970"/>
            <a:ext cx="8047806" cy="198437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It is </a:t>
            </a:r>
            <a:r>
              <a:rPr lang="en-US" altLang="ko-KR" sz="3600" b="1">
                <a:solidFill>
                  <a:srgbClr val="ff0000"/>
                </a:solidFill>
              </a:rPr>
              <a:t>especially</a:t>
            </a:r>
            <a:r>
              <a:rPr lang="en-US" altLang="ko-KR" sz="3600" b="1"/>
              <a:t> cold this morning. </a:t>
            </a:r>
            <a:endParaRPr lang="ko-KR" altLang="en-US" sz="3600" b="1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28650" y="3933056"/>
            <a:ext cx="8001000" cy="2214563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600"/>
              <a:t>오늘 아침에는 특별히 춥다</a:t>
            </a:r>
            <a:r>
              <a:rPr lang="en-US" altLang="ko-KR" sz="3600"/>
              <a:t>.</a:t>
            </a:r>
            <a:r>
              <a:rPr lang="ko-KR" altLang="en-US" sz="3600"/>
              <a:t> </a:t>
            </a:r>
            <a:endParaRPr lang="ko-KR" altLang="en-US" sz="3600"/>
          </a:p>
        </p:txBody>
      </p:sp>
      <p:sp>
        <p:nvSpPr>
          <p:cNvPr id="13" name="TextBox 12"/>
          <p:cNvSpPr txBox="1"/>
          <p:nvPr/>
        </p:nvSpPr>
        <p:spPr>
          <a:xfrm>
            <a:off x="628650" y="512010"/>
            <a:ext cx="72351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800" b="1"/>
              <a:t>영영 풀이</a:t>
            </a:r>
            <a:endParaRPr lang="ko-KR" altLang="en-US" sz="2800" b="1"/>
          </a:p>
          <a:p>
            <a:pPr lvl="0">
              <a:defRPr/>
            </a:pPr>
            <a:r>
              <a:rPr lang="en-US" altLang="ko-KR" sz="2800" b="1"/>
              <a:t>ad. more than other things or people </a:t>
            </a:r>
            <a:endParaRPr lang="ko-KR" altLang="en-US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v. </a:t>
            </a:r>
            <a:r>
              <a:rPr lang="ko-KR" altLang="en-US" sz="4000" dirty="0"/>
              <a:t>조깅하다</a:t>
            </a:r>
            <a:endParaRPr lang="ko-KR" altLang="en-US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jog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61" y="2777508"/>
            <a:ext cx="336486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jog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52320" y="77361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385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1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2287884"/>
            <a:ext cx="7846695" cy="191091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Jane </a:t>
            </a:r>
            <a:r>
              <a:rPr lang="en-US" altLang="ko-KR" sz="3600" b="1">
                <a:solidFill>
                  <a:srgbClr val="ff0000"/>
                </a:solidFill>
              </a:rPr>
              <a:t>jog</a:t>
            </a:r>
            <a:r>
              <a:rPr lang="en-US" altLang="ko-KR" sz="3600" b="1"/>
              <a:t>s in the park every morning.</a:t>
            </a:r>
            <a:endParaRPr lang="ko-KR" altLang="en-US" sz="3600" b="1">
              <a:solidFill>
                <a:srgbClr val="ff0000"/>
              </a:solidFill>
            </a:endParaRPr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28650" y="4198799"/>
            <a:ext cx="8001000" cy="221456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/>
              <a:t>Jane</a:t>
            </a:r>
            <a:r>
              <a:rPr lang="ko-KR" altLang="en-US" sz="3600"/>
              <a:t>은 매일 아침 공원에서 조깅을 한다</a:t>
            </a:r>
            <a:r>
              <a:rPr lang="en-US" altLang="ko-KR" sz="3600"/>
              <a:t>.</a:t>
            </a:r>
            <a:endParaRPr lang="ko-KR" altLang="en-US" sz="3600"/>
          </a:p>
        </p:txBody>
      </p:sp>
      <p:grpSp>
        <p:nvGrpSpPr>
          <p:cNvPr id="3" name="그룹 2"/>
          <p:cNvGrpSpPr/>
          <p:nvPr/>
        </p:nvGrpSpPr>
        <p:grpSpPr>
          <a:xfrm rot="0">
            <a:off x="628650" y="512010"/>
            <a:ext cx="7846695" cy="1092159"/>
            <a:chOff x="838200" y="512009"/>
            <a:chExt cx="10462260" cy="1092159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512009"/>
              <a:ext cx="23774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ko-KR" altLang="en-US" sz="2800" b="1"/>
                <a:t>영영 풀이</a:t>
              </a:r>
              <a:endParaRPr lang="ko-KR" altLang="en-US" sz="2800" b="1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013460" y="1080948"/>
              <a:ext cx="102870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ko-KR" altLang="en-US" sz="2800" b="1"/>
            </a:p>
          </p:txBody>
        </p:sp>
      </p:grpSp>
      <p:sp>
        <p:nvSpPr>
          <p:cNvPr id="4" name="직사각형 3"/>
          <p:cNvSpPr/>
          <p:nvPr/>
        </p:nvSpPr>
        <p:spPr>
          <a:xfrm>
            <a:off x="628650" y="973177"/>
            <a:ext cx="78466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800" b="1">
                <a:solidFill>
                  <a:srgbClr val="000000"/>
                </a:solidFill>
                <a:latin typeface="맑은 고딕"/>
              </a:rPr>
              <a:t>v. to run at a slow steady speed for exercise</a:t>
            </a:r>
            <a:endParaRPr lang="ko-KR" altLang="en-US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n. </a:t>
            </a:r>
            <a:r>
              <a:rPr lang="ko-KR" altLang="en-US" sz="4000" dirty="0"/>
              <a:t>농담</a:t>
            </a:r>
            <a:r>
              <a:rPr lang="en-US" altLang="ko-KR" sz="4000" dirty="0"/>
              <a:t>, </a:t>
            </a:r>
            <a:r>
              <a:rPr lang="ko-KR" altLang="en-US" sz="4000" dirty="0"/>
              <a:t>장난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/>
              <a:t>joke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7" name="그림 6" descr="사람, 테이블, 실내, 여자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4A75979D-BEFC-44FC-9ACC-B9E84ADC08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348881"/>
            <a:ext cx="3096344" cy="2736303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8" name="joke.wav">
            <a:hlinkClick r:id="" action="ppaction://media"/>
          </p:cNvPr>
          <p:cNvPicPr>
            <a:picLocks noRot="1" noChangeAspect="1"/>
          </p:cNvPicPr>
          <p:nvPr>
            <a:wavAudioFile r:embed="rId1" name="joke.wav"/>
          </p:nvPr>
        </p:nvPicPr>
        <p:blipFill>
          <a:blip r:embed="rId4" cstate="print"/>
          <a:stretch>
            <a:fillRect/>
          </a:stretch>
        </p:blipFill>
        <p:spPr>
          <a:xfrm>
            <a:off x="8053200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672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67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2287884"/>
            <a:ext cx="7846695" cy="191091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Dad always tells </a:t>
            </a:r>
            <a:r>
              <a:rPr lang="en-US" altLang="ko-KR" sz="3600" b="1">
                <a:solidFill>
                  <a:srgbClr val="ff0000"/>
                </a:solidFill>
              </a:rPr>
              <a:t>jokes</a:t>
            </a:r>
            <a:r>
              <a:rPr lang="en-US" altLang="ko-KR" sz="3600" b="1">
                <a:solidFill>
                  <a:schemeClr val="tx1"/>
                </a:solidFill>
              </a:rPr>
              <a:t>.</a:t>
            </a:r>
            <a:r>
              <a:rPr lang="en-US" altLang="ko-KR" sz="3600" b="1">
                <a:solidFill>
                  <a:srgbClr val="ff0000"/>
                </a:solidFill>
              </a:rPr>
              <a:t> </a:t>
            </a:r>
            <a:endParaRPr lang="ko-KR" altLang="en-US" sz="3600" b="1">
              <a:solidFill>
                <a:srgbClr val="ff0000"/>
              </a:solidFill>
            </a:endParaRPr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28650" y="4198799"/>
            <a:ext cx="8001000" cy="221456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600"/>
              <a:t>아버지는 항상 농담을 하신다</a:t>
            </a:r>
            <a:r>
              <a:rPr lang="en-US" altLang="ko-KR" sz="3600"/>
              <a:t>.</a:t>
            </a:r>
            <a:r>
              <a:rPr lang="ko-KR" altLang="en-US" sz="3600"/>
              <a:t> </a:t>
            </a:r>
            <a:endParaRPr lang="ko-KR" altLang="en-US" sz="3600"/>
          </a:p>
        </p:txBody>
      </p:sp>
      <p:grpSp>
        <p:nvGrpSpPr>
          <p:cNvPr id="3" name="그룹 2"/>
          <p:cNvGrpSpPr/>
          <p:nvPr/>
        </p:nvGrpSpPr>
        <p:grpSpPr>
          <a:xfrm rot="0">
            <a:off x="628650" y="512010"/>
            <a:ext cx="7846695" cy="1092159"/>
            <a:chOff x="838200" y="512009"/>
            <a:chExt cx="10462260" cy="1092159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512009"/>
              <a:ext cx="237748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ko-KR" altLang="en-US" sz="2800" b="1"/>
                <a:t>영영 풀이</a:t>
              </a:r>
              <a:endParaRPr lang="ko-KR" altLang="en-US" sz="2800" b="1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013460" y="1080948"/>
              <a:ext cx="102870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ko-KR" altLang="en-US" sz="2800" b="1"/>
            </a:p>
          </p:txBody>
        </p:sp>
      </p:grpSp>
      <p:sp>
        <p:nvSpPr>
          <p:cNvPr id="4" name="직사각형 3"/>
          <p:cNvSpPr/>
          <p:nvPr/>
        </p:nvSpPr>
        <p:spPr>
          <a:xfrm>
            <a:off x="628650" y="973177"/>
            <a:ext cx="78466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800" b="1">
                <a:solidFill>
                  <a:srgbClr val="000000"/>
                </a:solidFill>
                <a:latin typeface="맑은 고딕"/>
              </a:rPr>
              <a:t>n. something funny that you say or do to make people laugh</a:t>
            </a:r>
            <a:r>
              <a:rPr lang="en-US" altLang="ko-KR" sz="2800" b="1"/>
              <a:t> </a:t>
            </a:r>
            <a:endParaRPr lang="ko-KR" altLang="en-US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n. </a:t>
            </a:r>
            <a:r>
              <a:rPr lang="ko-KR" altLang="en-US" sz="4000" dirty="0"/>
              <a:t>식사</a:t>
            </a:r>
            <a:r>
              <a:rPr lang="en-US" altLang="ko-KR" sz="4000" dirty="0"/>
              <a:t>, </a:t>
            </a:r>
            <a:r>
              <a:rPr lang="ko-KR" altLang="en-US" sz="4000" dirty="0"/>
              <a:t>끼니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/>
              <a:t>meal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7" name="그림 6" descr="사람, 음식, 테이블, 플레이트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5DA3ABEB-6ACF-4225-AFF0-60EA7A3481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76872"/>
            <a:ext cx="3036120" cy="288032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8" name="meal.wav">
            <a:hlinkClick r:id="" action="ppaction://media"/>
          </p:cNvPr>
          <p:cNvPicPr>
            <a:picLocks noRot="1" noChangeAspect="1"/>
          </p:cNvPicPr>
          <p:nvPr>
            <a:wavAudioFile r:embed="rId1" name="meal.wav"/>
          </p:nvPr>
        </p:nvPicPr>
        <p:blipFill>
          <a:blip r:embed="rId4" cstate="print"/>
          <a:stretch>
            <a:fillRect/>
          </a:stretch>
        </p:blipFill>
        <p:spPr>
          <a:xfrm>
            <a:off x="8053200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9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11560" y="2060848"/>
            <a:ext cx="7920990" cy="160337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I hope you enjoyed your </a:t>
            </a:r>
            <a:r>
              <a:rPr lang="en-US" altLang="ko-KR" sz="3600" b="1">
                <a:solidFill>
                  <a:srgbClr val="ff0000"/>
                </a:solidFill>
              </a:rPr>
              <a:t>meal</a:t>
            </a:r>
            <a:r>
              <a:rPr lang="en-US" altLang="ko-KR" sz="3600" b="1">
                <a:solidFill>
                  <a:schemeClr val="tx1"/>
                </a:solidFill>
              </a:rPr>
              <a:t>.</a:t>
            </a:r>
            <a:r>
              <a:rPr lang="en-US" altLang="ko-KR" sz="3600" b="1">
                <a:solidFill>
                  <a:srgbClr val="ff0000"/>
                </a:solidFill>
              </a:rPr>
              <a:t> </a:t>
            </a:r>
            <a:endParaRPr lang="en-US" altLang="ko-KR" sz="3600" b="1">
              <a:solidFill>
                <a:srgbClr val="ff0000"/>
              </a:solidFill>
            </a:endParaRPr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11560" y="3789040"/>
            <a:ext cx="8001000" cy="221456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600"/>
              <a:t>네가 식사를 맛있게 했기를 바란다</a:t>
            </a:r>
            <a:r>
              <a:rPr lang="en-US" altLang="ko-KR" sz="3600"/>
              <a:t>.</a:t>
            </a:r>
            <a:r>
              <a:rPr lang="ko-KR" altLang="en-US" sz="3600"/>
              <a:t> </a:t>
            </a:r>
            <a:endParaRPr lang="en-US" altLang="ko-KR" sz="3600"/>
          </a:p>
        </p:txBody>
      </p:sp>
      <p:sp>
        <p:nvSpPr>
          <p:cNvPr id="13" name="TextBox 12"/>
          <p:cNvSpPr txBox="1"/>
          <p:nvPr/>
        </p:nvSpPr>
        <p:spPr>
          <a:xfrm>
            <a:off x="539552" y="512009"/>
            <a:ext cx="75438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800" b="1"/>
              <a:t>영영 풀이</a:t>
            </a:r>
            <a:endParaRPr lang="ko-KR" altLang="en-US" sz="2800" b="1"/>
          </a:p>
          <a:p>
            <a:pPr lvl="0">
              <a:defRPr/>
            </a:pPr>
            <a:r>
              <a:rPr lang="en-US" altLang="ko-KR" sz="2800" b="1"/>
              <a:t>n. the food that you eat at regular times each day </a:t>
            </a:r>
            <a:endParaRPr lang="en-US" altLang="ko-KR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1462" y="1844824"/>
            <a:ext cx="3786218" cy="442915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39678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400" dirty="0"/>
              <a:t>n. </a:t>
            </a:r>
            <a:r>
              <a:rPr lang="ko-KR" altLang="en-US" sz="4400" dirty="0"/>
              <a:t>낮잠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/>
              <a:t>nap 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3" name="그림 2" descr="사람, 잔디, 실외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0FE62AF6-CF63-424A-9D2A-5D04D81AA3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71" y="2420888"/>
            <a:ext cx="3517485" cy="325332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0" name="nap.wav">
            <a:hlinkClick r:id="" action="ppaction://media"/>
          </p:cNvPr>
          <p:cNvPicPr>
            <a:picLocks noRot="1" noChangeAspect="1"/>
          </p:cNvPicPr>
          <p:nvPr>
            <a:wavAudioFile r:embed="rId1" name="nap.wav"/>
          </p:nvPr>
        </p:nvPicPr>
        <p:blipFill>
          <a:blip r:embed="rId4" cstate="print"/>
          <a:stretch>
            <a:fillRect/>
          </a:stretch>
        </p:blipFill>
        <p:spPr>
          <a:xfrm>
            <a:off x="8053200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26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467544" y="2132856"/>
            <a:ext cx="8424936" cy="1772959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ko-KR" altLang="en-US" sz="3200" b="1"/>
              <a:t>예문</a:t>
            </a:r>
            <a:endParaRPr lang="ko-KR" altLang="en-US" sz="3200" b="1"/>
          </a:p>
          <a:p>
            <a:pPr marL="0" indent="0">
              <a:buNone/>
              <a:defRPr/>
            </a:pPr>
            <a:r>
              <a:rPr lang="en-US" altLang="ko-KR" sz="3900" b="1"/>
              <a:t>My sister takes a </a:t>
            </a:r>
            <a:r>
              <a:rPr lang="en-US" altLang="ko-KR" sz="3900" b="1">
                <a:solidFill>
                  <a:srgbClr val="ff0000"/>
                </a:solidFill>
              </a:rPr>
              <a:t>nap</a:t>
            </a:r>
            <a:r>
              <a:rPr lang="en-US" altLang="ko-KR" sz="3900" b="1"/>
              <a:t> after lunch. </a:t>
            </a:r>
            <a:endParaRPr lang="ko-KR" altLang="en-US" sz="3900" b="1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468616" y="4005064"/>
            <a:ext cx="8335838" cy="221456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ko-KR" altLang="en-US" sz="3200" b="1"/>
              <a:t>뜻</a:t>
            </a:r>
            <a:endParaRPr lang="ko-KR" altLang="en-US" sz="3200" b="1"/>
          </a:p>
          <a:p>
            <a:pPr marL="0" indent="0">
              <a:buNone/>
              <a:defRPr/>
            </a:pPr>
            <a:r>
              <a:rPr lang="ko-KR" altLang="en-US" sz="3900"/>
              <a:t>내 여동생은 점심 식사 후에 낮잠을 잔다</a:t>
            </a:r>
            <a:r>
              <a:rPr lang="en-US" altLang="ko-KR" sz="3900"/>
              <a:t>.</a:t>
            </a:r>
            <a:r>
              <a:rPr lang="ko-KR" altLang="en-US" sz="3900"/>
              <a:t> </a:t>
            </a:r>
            <a:endParaRPr lang="ko-KR" altLang="en-US" sz="3900"/>
          </a:p>
        </p:txBody>
      </p:sp>
      <p:grpSp>
        <p:nvGrpSpPr>
          <p:cNvPr id="4" name="그룹 3"/>
          <p:cNvGrpSpPr/>
          <p:nvPr/>
        </p:nvGrpSpPr>
        <p:grpSpPr>
          <a:xfrm rot="0">
            <a:off x="628650" y="512009"/>
            <a:ext cx="7920990" cy="972775"/>
            <a:chOff x="838200" y="512009"/>
            <a:chExt cx="8915400" cy="1139766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512009"/>
              <a:ext cx="2493251" cy="68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ko-KR" altLang="en-US" sz="3200" b="1"/>
                <a:t>영영 풀이</a:t>
              </a:r>
              <a:endParaRPr lang="ko-KR" altLang="en-US" sz="3200" b="1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944880" y="1133177"/>
              <a:ext cx="8808720" cy="5185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en-US" altLang="ko-KR" sz="3200" b="1"/>
                <a:t>n. a short sleep during the day </a:t>
              </a:r>
              <a:endParaRPr lang="ko-KR" altLang="en-US" sz="3200" b="1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1462" y="1844824"/>
            <a:ext cx="3786218" cy="4429156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6"/>
            <a:ext cx="3886200" cy="4339678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400" dirty="0"/>
              <a:t>n. </a:t>
            </a:r>
            <a:r>
              <a:rPr lang="ko-KR" altLang="en-US" sz="4400" dirty="0" smtClean="0"/>
              <a:t>소설 </a:t>
            </a:r>
            <a:endParaRPr lang="ko-KR" altLang="en-US" sz="4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 smtClean="0"/>
              <a:t>novel 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913107"/>
            <a:ext cx="3518602" cy="21647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novel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52320" y="79302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40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4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467544" y="2132856"/>
            <a:ext cx="8424936" cy="1772959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The ending of the </a:t>
            </a:r>
            <a:r>
              <a:rPr lang="en-US" altLang="ko-KR" sz="3600" b="1">
                <a:solidFill>
                  <a:srgbClr val="ff0000"/>
                </a:solidFill>
              </a:rPr>
              <a:t>novel </a:t>
            </a:r>
            <a:r>
              <a:rPr lang="en-US" altLang="ko-KR" sz="3600" b="1"/>
              <a:t>is happy.</a:t>
            </a:r>
            <a:endParaRPr lang="ko-KR" altLang="en-US" sz="3600" b="1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432577" y="3955126"/>
            <a:ext cx="8335838" cy="221456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sz="3200" b="1"/>
              <a:t>뜻</a:t>
            </a:r>
            <a:endParaRPr lang="ko-KR" altLang="en-US" sz="3200" b="1"/>
          </a:p>
          <a:p>
            <a:pPr marL="0" indent="0">
              <a:buNone/>
              <a:defRPr/>
            </a:pPr>
            <a:r>
              <a:rPr lang="ko-KR" altLang="en-US" sz="3900"/>
              <a:t>그 소설의 결말은 행복하다</a:t>
            </a:r>
            <a:r>
              <a:rPr lang="en-US" altLang="ko-KR" sz="3900"/>
              <a:t>.</a:t>
            </a:r>
            <a:endParaRPr lang="ko-KR" altLang="en-US" sz="3900"/>
          </a:p>
        </p:txBody>
      </p:sp>
      <p:grpSp>
        <p:nvGrpSpPr>
          <p:cNvPr id="4" name="그룹 3"/>
          <p:cNvGrpSpPr/>
          <p:nvPr/>
        </p:nvGrpSpPr>
        <p:grpSpPr>
          <a:xfrm rot="0">
            <a:off x="628650" y="512009"/>
            <a:ext cx="7920990" cy="1607377"/>
            <a:chOff x="838200" y="512009"/>
            <a:chExt cx="8915400" cy="1883307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512009"/>
              <a:ext cx="2493251" cy="6851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ko-KR" altLang="en-US" sz="3200" b="1"/>
                <a:t>영영 풀이</a:t>
              </a:r>
              <a:endParaRPr lang="ko-KR" altLang="en-US" sz="3200" b="1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944880" y="1133178"/>
              <a:ext cx="8808720" cy="12621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en-US" altLang="ko-KR" sz="3200" b="1"/>
                <a:t>n. a book in which the story, characters, and events are not real</a:t>
              </a:r>
              <a:endParaRPr lang="ko-KR" altLang="en-US" sz="3200" b="1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</a:p>
          <a:p>
            <a:pPr marL="0" indent="0">
              <a:buNone/>
            </a:pPr>
            <a:r>
              <a:rPr lang="en-US" altLang="ko-KR" sz="4000" dirty="0"/>
              <a:t>a.</a:t>
            </a:r>
            <a:r>
              <a:rPr lang="ko-KR" altLang="en-US" sz="4000" dirty="0"/>
              <a:t> 평화로운</a:t>
            </a:r>
            <a:endParaRPr lang="en-US" altLang="ko-KR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/>
              <a:t>peaceful</a:t>
            </a:r>
            <a:endParaRPr lang="ko-KR" altLang="en-US" sz="6000" dirty="0"/>
          </a:p>
        </p:txBody>
      </p:sp>
      <p:pic>
        <p:nvPicPr>
          <p:cNvPr id="4098" name="Picture 2" descr="D:\Users\youngeun.lee\Downloads\shutterstock_5520458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815" y="2391423"/>
            <a:ext cx="3377161" cy="192498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eaceful.wav">
            <a:hlinkClick r:id="" action="ppaction://media"/>
          </p:cNvPr>
          <p:cNvPicPr>
            <a:picLocks noRot="1" noChangeAspect="1"/>
          </p:cNvPicPr>
          <p:nvPr>
            <a:wavAudioFile r:embed="rId1" name="peaceful.wav"/>
          </p:nvPr>
        </p:nvPicPr>
        <p:blipFill>
          <a:blip r:embed="rId4" cstate="print"/>
          <a:stretch>
            <a:fillRect/>
          </a:stretch>
        </p:blipFill>
        <p:spPr>
          <a:xfrm>
            <a:off x="8053200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56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8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7920990" cy="181939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We enjoyed a quiet and </a:t>
            </a:r>
            <a:r>
              <a:rPr lang="en-US" altLang="ko-KR" sz="3600" b="1">
                <a:solidFill>
                  <a:srgbClr val="ff0000"/>
                </a:solidFill>
              </a:rPr>
              <a:t>peaceful</a:t>
            </a:r>
            <a:r>
              <a:rPr lang="en-US" altLang="ko-KR" sz="3600" b="1"/>
              <a:t> time in nature. </a:t>
            </a:r>
            <a:endParaRPr lang="en-US" altLang="ko-KR" sz="3600" b="1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28650" y="3645024"/>
            <a:ext cx="8001000" cy="221456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600"/>
              <a:t>우리는 자연 속에서 조용하고 평화로운 시간을 즐겼다</a:t>
            </a:r>
            <a:r>
              <a:rPr lang="en-US" altLang="ko-KR" sz="3600"/>
              <a:t>.</a:t>
            </a:r>
            <a:r>
              <a:rPr lang="ko-KR" altLang="en-US" sz="3600"/>
              <a:t> </a:t>
            </a:r>
            <a:endParaRPr lang="en-US" altLang="ko-KR" sz="3600"/>
          </a:p>
        </p:txBody>
      </p:sp>
      <p:sp>
        <p:nvSpPr>
          <p:cNvPr id="13" name="TextBox 12"/>
          <p:cNvSpPr txBox="1"/>
          <p:nvPr/>
        </p:nvSpPr>
        <p:spPr>
          <a:xfrm>
            <a:off x="628650" y="512010"/>
            <a:ext cx="7543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800" b="1"/>
              <a:t>영영 풀이</a:t>
            </a:r>
            <a:endParaRPr lang="ko-KR" altLang="en-US" sz="2800" b="1"/>
          </a:p>
          <a:p>
            <a:pPr lvl="0">
              <a:defRPr/>
            </a:pPr>
            <a:r>
              <a:rPr lang="en-US" altLang="ko-KR" sz="2800" b="1"/>
              <a:t>a. quiet and calm </a:t>
            </a:r>
            <a:endParaRPr lang="en-US" altLang="ko-KR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46345" y="1825625"/>
            <a:ext cx="3886200" cy="4351338"/>
          </a:xfrm>
        </p:spPr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n. </a:t>
            </a:r>
            <a:r>
              <a:rPr lang="ko-KR" altLang="en-US" sz="4000" dirty="0" smtClean="0"/>
              <a:t>돼지고기</a:t>
            </a:r>
            <a:r>
              <a:rPr lang="ko-KR" altLang="en-US" sz="4000" dirty="0" smtClean="0"/>
              <a:t> </a:t>
            </a:r>
            <a:endParaRPr lang="en-US" altLang="ko-KR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 smtClean="0"/>
              <a:t>pork</a:t>
            </a:r>
            <a:endParaRPr lang="ko-KR" altLang="en-US" sz="6000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45" y="2492896"/>
            <a:ext cx="3599892" cy="2399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or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812360" y="7304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8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67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2110702"/>
            <a:ext cx="7920990" cy="1603375"/>
          </a:xfrm>
        </p:spPr>
        <p:txBody>
          <a:bodyPr>
            <a:normAutofit fontScale="92500"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>
                <a:solidFill>
                  <a:schemeClr val="tx1"/>
                </a:solidFill>
              </a:rPr>
              <a:t>Most sausages are made from </a:t>
            </a:r>
            <a:r>
              <a:rPr lang="en-US" altLang="ko-KR" sz="3600" b="1">
                <a:solidFill>
                  <a:srgbClr val="ff0000"/>
                </a:solidFill>
              </a:rPr>
              <a:t>pork</a:t>
            </a:r>
            <a:r>
              <a:rPr lang="en-US" altLang="ko-KR" sz="3600" b="1">
                <a:solidFill>
                  <a:schemeClr val="tx1"/>
                </a:solidFill>
              </a:rPr>
              <a:t>.</a:t>
            </a:r>
            <a:endParaRPr lang="en-US" altLang="ko-KR" sz="3600" b="1">
              <a:solidFill>
                <a:schemeClr val="tx1"/>
              </a:solidFill>
            </a:endParaRPr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556364" y="3861048"/>
            <a:ext cx="8001000" cy="221456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900"/>
              <a:t>대부분의 소시지는 돼지고기로 만들어진다</a:t>
            </a:r>
            <a:r>
              <a:rPr lang="en-US" altLang="ko-KR" sz="3900"/>
              <a:t>.</a:t>
            </a:r>
            <a:endParaRPr lang="en-US" altLang="ko-KR" sz="3900"/>
          </a:p>
        </p:txBody>
      </p:sp>
      <p:sp>
        <p:nvSpPr>
          <p:cNvPr id="13" name="TextBox 12"/>
          <p:cNvSpPr txBox="1"/>
          <p:nvPr/>
        </p:nvSpPr>
        <p:spPr>
          <a:xfrm>
            <a:off x="628650" y="512010"/>
            <a:ext cx="79209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800" b="1"/>
              <a:t>영영 풀이</a:t>
            </a:r>
            <a:endParaRPr lang="ko-KR" altLang="en-US" sz="2800" b="1"/>
          </a:p>
          <a:p>
            <a:pPr lvl="0">
              <a:defRPr/>
            </a:pPr>
            <a:r>
              <a:rPr lang="en-US" altLang="ko-KR" sz="2800" b="1"/>
              <a:t>n. the meat from pigs</a:t>
            </a:r>
            <a:endParaRPr lang="en-US" altLang="ko-KR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ko-KR" altLang="en-US"/>
              <a:t>그림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5046345" y="1825625"/>
            <a:ext cx="3886200" cy="4351338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ko-KR" altLang="en-US"/>
              <a:t>뜻</a:t>
            </a:r>
            <a:endParaRPr lang="ko-KR" altLang="en-US"/>
          </a:p>
          <a:p>
            <a:pPr marL="0" indent="0">
              <a:buNone/>
              <a:defRPr/>
            </a:pPr>
            <a:r>
              <a:rPr lang="en-US" altLang="ko-KR" sz="4000"/>
              <a:t>n. </a:t>
            </a:r>
            <a:r>
              <a:rPr lang="ko-KR" altLang="en-US" sz="4000"/>
              <a:t>연습 </a:t>
            </a:r>
            <a:endParaRPr lang="en-US" altLang="ko-KR" sz="4000"/>
          </a:p>
        </p:txBody>
      </p:sp>
      <p:sp>
        <p:nvSpPr>
          <p:cNvPr id="13" name="TextBox 12"/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800"/>
              <a:t>어휘</a:t>
            </a:r>
            <a:endParaRPr lang="ko-KR" altLang="en-US" sz="2800"/>
          </a:p>
        </p:txBody>
      </p:sp>
      <p:sp>
        <p:nvSpPr>
          <p:cNvPr id="3" name="TextBox 2"/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6000"/>
              <a:t>practice</a:t>
            </a:r>
            <a:endParaRPr lang="ko-KR" altLang="en-US" sz="6000"/>
          </a:p>
        </p:txBody>
      </p:sp>
      <p:pic>
        <p:nvPicPr>
          <p:cNvPr id="4" name="그림 3" descr="잔디, 하늘, 축구, 실외이(가) 표시된 사진  매우 높은 신뢰도로 생성된 설명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104612" y="2348880"/>
            <a:ext cx="3158778" cy="2736304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110702"/>
            <a:ext cx="7920990" cy="1603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 smtClean="0">
                <a:solidFill>
                  <a:srgbClr val="FF0000"/>
                </a:solidFill>
              </a:rPr>
              <a:t>Practice</a:t>
            </a:r>
            <a:r>
              <a:rPr lang="en-US" altLang="ko-KR" sz="3600" b="1" dirty="0" smtClean="0"/>
              <a:t> is the only way of mastering a language. </a:t>
            </a:r>
            <a:endParaRPr lang="en-US" altLang="ko-KR" sz="3600" b="1" dirty="0"/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364" y="3861048"/>
            <a:ext cx="8001000" cy="22145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ko-KR" altLang="en-US" b="1" dirty="0"/>
              <a:t>뜻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sz="3900" dirty="0"/>
              <a:t>연습은 언어를 완전히 익히는 유일한 방법이다</a:t>
            </a:r>
            <a:r>
              <a:rPr lang="en-US" altLang="ko-KR" sz="3900" dirty="0"/>
              <a:t>.</a:t>
            </a:r>
            <a:r>
              <a:rPr lang="ko-KR" altLang="en-US" sz="3900" dirty="0"/>
              <a:t> </a:t>
            </a:r>
            <a:endParaRPr lang="en-US" altLang="ko-KR" sz="39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10"/>
            <a:ext cx="792099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영영 풀이</a:t>
            </a:r>
            <a:endParaRPr lang="en-US" altLang="ko-KR" sz="2800" b="1" dirty="0"/>
          </a:p>
          <a:p>
            <a:r>
              <a:rPr lang="en-US" altLang="ko-KR" sz="2800" b="1" dirty="0"/>
              <a:t>n. the activity of doing something regularly so that you can do it better </a:t>
            </a:r>
          </a:p>
        </p:txBody>
      </p:sp>
      <p:pic>
        <p:nvPicPr>
          <p:cNvPr id="7" name="practice_ex.wav">
            <a:hlinkClick r:id="" action="ppaction://media"/>
          </p:cNvPr>
          <p:cNvPicPr>
            <a:picLocks noRot="1" noChangeAspect="1"/>
          </p:cNvPicPr>
          <p:nvPr>
            <a:wavAudioFile r:embed="rId1" name="practice_ex.wav"/>
          </p:nvPr>
        </p:nvPicPr>
        <p:blipFill>
          <a:blip r:embed="rId3" cstate="print"/>
          <a:stretch>
            <a:fillRect/>
          </a:stretch>
        </p:blipFill>
        <p:spPr>
          <a:xfrm>
            <a:off x="5526034" y="3186081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497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95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8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ko-KR" altLang="en-US"/>
              <a:t>그림</a:t>
            </a:r>
            <a:endParaRPr lang="ko-KR" altLang="en-US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ko-KR" altLang="en-US"/>
              <a:t>뜻</a:t>
            </a:r>
            <a:endParaRPr lang="ko-KR" altLang="en-US"/>
          </a:p>
          <a:p>
            <a:pPr marL="0" indent="0">
              <a:buNone/>
              <a:defRPr/>
            </a:pPr>
            <a:r>
              <a:rPr lang="en-US" altLang="ko-KR" sz="4000"/>
              <a:t>n. </a:t>
            </a:r>
            <a:r>
              <a:rPr lang="ko-KR" altLang="en-US" sz="4000"/>
              <a:t>경주</a:t>
            </a:r>
            <a:r>
              <a:rPr lang="en-US" altLang="ko-KR" sz="4000"/>
              <a:t>, </a:t>
            </a:r>
            <a:r>
              <a:rPr lang="ko-KR" altLang="en-US" sz="4000"/>
              <a:t>경기</a:t>
            </a:r>
            <a:endParaRPr lang="en-US" altLang="ko-KR" sz="4000"/>
          </a:p>
        </p:txBody>
      </p:sp>
      <p:sp>
        <p:nvSpPr>
          <p:cNvPr id="13" name="TextBox 12"/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800"/>
              <a:t>어휘</a:t>
            </a:r>
            <a:endParaRPr lang="ko-KR" altLang="en-US" sz="2800"/>
          </a:p>
        </p:txBody>
      </p:sp>
      <p:sp>
        <p:nvSpPr>
          <p:cNvPr id="3" name="TextBox 2"/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6000"/>
              <a:t>race</a:t>
            </a:r>
            <a:endParaRPr lang="ko-KR" altLang="en-US" sz="6000"/>
          </a:p>
        </p:txBody>
      </p:sp>
      <p:pic>
        <p:nvPicPr>
          <p:cNvPr id="4" name="그림 3" descr="도로, 자전거, 실외, 사람이(가) 표시된 사진  매우 높은 신뢰도로 생성된 설명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1158242" y="2385854"/>
            <a:ext cx="3140295" cy="2411297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2035176"/>
            <a:ext cx="7920990" cy="160337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ko-KR" altLang="en-US" b="1" dirty="0"/>
              <a:t>예문</a:t>
            </a:r>
            <a:endParaRPr lang="en-US" altLang="ko-KR" b="1" dirty="0"/>
          </a:p>
          <a:p>
            <a:pPr marL="0" indent="0">
              <a:buNone/>
            </a:pPr>
            <a:r>
              <a:rPr lang="en-US" altLang="ko-KR" sz="3600" b="1" dirty="0"/>
              <a:t>People are watching a bicycle </a:t>
            </a:r>
            <a:r>
              <a:rPr lang="en-US" altLang="ko-KR" sz="3600" b="1" dirty="0">
                <a:solidFill>
                  <a:srgbClr val="FF0000"/>
                </a:solidFill>
              </a:rPr>
              <a:t>race</a:t>
            </a:r>
            <a:r>
              <a:rPr lang="en-US" altLang="ko-KR" sz="3600" b="1" dirty="0">
                <a:solidFill>
                  <a:schemeClr val="tx1"/>
                </a:solidFill>
              </a:rPr>
              <a:t>.</a:t>
            </a:r>
            <a:r>
              <a:rPr lang="en-US" altLang="ko-KR" sz="3600" b="1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93868" y="3717032"/>
            <a:ext cx="8001000" cy="221456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ko-KR" altLang="en-US" b="1" dirty="0"/>
              <a:t>뜻</a:t>
            </a:r>
            <a:endParaRPr lang="en-US" altLang="ko-KR" b="1" dirty="0"/>
          </a:p>
          <a:p>
            <a:pPr marL="0" indent="0">
              <a:buNone/>
            </a:pPr>
            <a:r>
              <a:rPr lang="ko-KR" altLang="en-US" sz="3900" dirty="0"/>
              <a:t>사람들이 자전거 경주를 보고 있다</a:t>
            </a:r>
            <a:r>
              <a:rPr lang="en-US" altLang="ko-KR" sz="3900" dirty="0"/>
              <a:t>.</a:t>
            </a:r>
            <a:r>
              <a:rPr lang="ko-KR" altLang="en-US" sz="3900" dirty="0"/>
              <a:t> </a:t>
            </a:r>
            <a:endParaRPr lang="en-US" altLang="ko-KR" sz="39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10"/>
            <a:ext cx="754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/>
              <a:t>영영 풀이</a:t>
            </a:r>
            <a:endParaRPr lang="en-US" altLang="ko-KR" sz="2800" b="1" dirty="0"/>
          </a:p>
          <a:p>
            <a:r>
              <a:rPr lang="en-US" altLang="ko-KR" sz="2800" b="1" dirty="0"/>
              <a:t>n. a competition to find out who can do something fastest </a:t>
            </a:r>
          </a:p>
        </p:txBody>
      </p:sp>
      <p:pic>
        <p:nvPicPr>
          <p:cNvPr id="7" name="race_ex.wav">
            <a:hlinkClick r:id="" action="ppaction://media"/>
          </p:cNvPr>
          <p:cNvPicPr>
            <a:picLocks noRot="1" noChangeAspect="1"/>
          </p:cNvPicPr>
          <p:nvPr>
            <a:wavAudioFile r:embed="rId1" name="race_ex.wav"/>
          </p:nvPr>
        </p:nvPicPr>
        <p:blipFill>
          <a:blip r:embed="rId3" cstate="print"/>
          <a:stretch>
            <a:fillRect/>
          </a:stretch>
        </p:blipFill>
        <p:spPr>
          <a:xfrm>
            <a:off x="8244408" y="272685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10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77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n. </a:t>
            </a:r>
            <a:r>
              <a:rPr lang="ko-KR" altLang="en-US" sz="4000" dirty="0"/>
              <a:t>스마트폰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/>
              <a:t>smartphone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7" name="그림 6" descr="남자, 사람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A2FAAF0E-410D-4405-B18F-3A52D27B9C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222888"/>
            <a:ext cx="3024336" cy="2646271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8" name="smartphone.wav">
            <a:hlinkClick r:id="" action="ppaction://media"/>
          </p:cNvPr>
          <p:cNvPicPr>
            <a:picLocks noRot="1" noChangeAspect="1"/>
          </p:cNvPicPr>
          <p:nvPr>
            <a:wavAudioFile r:embed="rId1" name="smartphone.wav"/>
          </p:nvPr>
        </p:nvPicPr>
        <p:blipFill>
          <a:blip r:embed="rId4" cstate="print"/>
          <a:stretch>
            <a:fillRect/>
          </a:stretch>
        </p:blipFill>
        <p:spPr>
          <a:xfrm>
            <a:off x="8028384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65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5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179512" y="2204864"/>
            <a:ext cx="8795059" cy="1512168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I can open email on my </a:t>
            </a:r>
            <a:r>
              <a:rPr lang="en-US" altLang="ko-KR" sz="3600" b="1">
                <a:solidFill>
                  <a:srgbClr val="ff0000"/>
                </a:solidFill>
              </a:rPr>
              <a:t>smartphone</a:t>
            </a:r>
            <a:r>
              <a:rPr lang="en-US" altLang="ko-KR" sz="3600" b="1">
                <a:solidFill>
                  <a:schemeClr val="tx1"/>
                </a:solidFill>
              </a:rPr>
              <a:t>.</a:t>
            </a:r>
            <a:r>
              <a:rPr lang="en-US" altLang="ko-KR" sz="3600" b="1">
                <a:solidFill>
                  <a:srgbClr val="ff0000"/>
                </a:solidFill>
              </a:rPr>
              <a:t> </a:t>
            </a:r>
            <a:endParaRPr lang="ko-KR" altLang="en-US" sz="3600" b="1">
              <a:solidFill>
                <a:srgbClr val="ff0000"/>
              </a:solidFill>
            </a:endParaRPr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179512" y="3789040"/>
            <a:ext cx="8784976" cy="221456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600"/>
              <a:t>나는 내 스마트폰에서 이메일을 열 수 있다</a:t>
            </a:r>
            <a:r>
              <a:rPr lang="en-US" altLang="ko-KR" sz="3600"/>
              <a:t>. </a:t>
            </a:r>
            <a:endParaRPr lang="ko-KR" altLang="en-US" sz="3600"/>
          </a:p>
        </p:txBody>
      </p:sp>
      <p:grpSp>
        <p:nvGrpSpPr>
          <p:cNvPr id="3" name="그룹 2"/>
          <p:cNvGrpSpPr/>
          <p:nvPr/>
        </p:nvGrpSpPr>
        <p:grpSpPr>
          <a:xfrm rot="0">
            <a:off x="628650" y="512010"/>
            <a:ext cx="7846695" cy="1092159"/>
            <a:chOff x="838200" y="512009"/>
            <a:chExt cx="10462260" cy="1092159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512009"/>
              <a:ext cx="295354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ko-KR" altLang="en-US" sz="2800" b="1"/>
                <a:t>영영 풀이</a:t>
              </a:r>
              <a:endParaRPr lang="ko-KR" altLang="en-US" sz="2800" b="1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013460" y="1080948"/>
              <a:ext cx="102870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ko-KR" altLang="en-US" sz="2800" b="1"/>
            </a:p>
          </p:txBody>
        </p:sp>
      </p:grpSp>
      <p:sp>
        <p:nvSpPr>
          <p:cNvPr id="4" name="직사각형 3"/>
          <p:cNvSpPr/>
          <p:nvPr/>
        </p:nvSpPr>
        <p:spPr>
          <a:xfrm>
            <a:off x="628651" y="908720"/>
            <a:ext cx="81198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800" b="1">
                <a:solidFill>
                  <a:srgbClr val="000000"/>
                </a:solidFill>
                <a:latin typeface="맑은 고딕"/>
              </a:rPr>
              <a:t>n. a mobile phone that also works as a small computer</a:t>
            </a:r>
            <a:r>
              <a:rPr lang="en-US" altLang="ko-KR" sz="2800" b="1"/>
              <a:t> </a:t>
            </a:r>
            <a:endParaRPr lang="ko-KR" altLang="en-US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n. </a:t>
            </a:r>
            <a:r>
              <a:rPr lang="ko-KR" altLang="en-US" sz="4000" dirty="0" smtClean="0"/>
              <a:t>해 질 녘</a:t>
            </a:r>
            <a:r>
              <a:rPr lang="en-US" altLang="ko-KR" sz="4000" dirty="0"/>
              <a:t>, </a:t>
            </a:r>
            <a:r>
              <a:rPr lang="ko-KR" altLang="en-US" sz="4000" dirty="0"/>
              <a:t>일몰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/>
              <a:t>sunset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3" name="그림 2" descr="물, 실외, 하늘, 일몰이(가) 표시된 사진&#10;&#10;매우 높은 신뢰도로 생성된 설명">
            <a:extLst>
              <a:ext uri="{FF2B5EF4-FFF2-40B4-BE49-F238E27FC236}">
                <a16:creationId xmlns:a16="http://schemas.microsoft.com/office/drawing/2014/main" xmlns="" id="{202E389E-E053-4A14-9674-AC30335E66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196513"/>
            <a:ext cx="2952328" cy="353338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7" name="sunset.wav">
            <a:hlinkClick r:id="" action="ppaction://media"/>
          </p:cNvPr>
          <p:cNvPicPr>
            <a:picLocks noRot="1" noChangeAspect="1"/>
          </p:cNvPicPr>
          <p:nvPr>
            <a:wavAudioFile r:embed="rId1" name="sunset.wav"/>
          </p:nvPr>
        </p:nvPicPr>
        <p:blipFill>
          <a:blip r:embed="rId4" cstate="print"/>
          <a:stretch>
            <a:fillRect/>
          </a:stretch>
        </p:blipFill>
        <p:spPr>
          <a:xfrm>
            <a:off x="7956376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22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0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3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2158166"/>
            <a:ext cx="7846695" cy="192615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The view of the </a:t>
            </a:r>
            <a:r>
              <a:rPr lang="en-US" altLang="ko-KR" sz="3600" b="1">
                <a:solidFill>
                  <a:srgbClr val="ff0000"/>
                </a:solidFill>
              </a:rPr>
              <a:t>sunset</a:t>
            </a:r>
            <a:r>
              <a:rPr lang="en-US" altLang="ko-KR" sz="3600" b="1"/>
              <a:t> from here is amazing. </a:t>
            </a:r>
            <a:endParaRPr lang="ko-KR" altLang="en-US" sz="3600" b="1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28650" y="4198799"/>
            <a:ext cx="8001000" cy="1750481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600"/>
              <a:t>여기에서의 석양 풍경은 굉장하다</a:t>
            </a:r>
            <a:r>
              <a:rPr lang="en-US" altLang="ko-KR" sz="3600"/>
              <a:t>.</a:t>
            </a:r>
            <a:r>
              <a:rPr lang="ko-KR" altLang="en-US" sz="3600"/>
              <a:t> </a:t>
            </a:r>
            <a:endParaRPr lang="ko-KR" altLang="en-US" sz="3600"/>
          </a:p>
        </p:txBody>
      </p:sp>
      <p:grpSp>
        <p:nvGrpSpPr>
          <p:cNvPr id="3" name="그룹 2"/>
          <p:cNvGrpSpPr/>
          <p:nvPr/>
        </p:nvGrpSpPr>
        <p:grpSpPr>
          <a:xfrm rot="0">
            <a:off x="628650" y="512010"/>
            <a:ext cx="7846695" cy="1092159"/>
            <a:chOff x="838200" y="512009"/>
            <a:chExt cx="10462260" cy="1092159"/>
          </a:xfrm>
        </p:grpSpPr>
        <p:sp>
          <p:nvSpPr>
            <p:cNvPr id="13" name="TextBox 12"/>
            <p:cNvSpPr txBox="1"/>
            <p:nvPr/>
          </p:nvSpPr>
          <p:spPr>
            <a:xfrm>
              <a:off x="838200" y="512009"/>
              <a:ext cx="285753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ko-KR" altLang="en-US" sz="2800" b="1"/>
                <a:t>영영 풀이</a:t>
              </a:r>
              <a:endParaRPr lang="ko-KR" altLang="en-US" sz="2800" b="1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013460" y="1080948"/>
              <a:ext cx="102870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defRPr/>
              </a:pPr>
              <a:endParaRPr lang="ko-KR" altLang="en-US" sz="2800" b="1"/>
            </a:p>
          </p:txBody>
        </p:sp>
      </p:grpSp>
      <p:sp>
        <p:nvSpPr>
          <p:cNvPr id="4" name="직사각형 3"/>
          <p:cNvSpPr/>
          <p:nvPr/>
        </p:nvSpPr>
        <p:spPr>
          <a:xfrm>
            <a:off x="656159" y="859742"/>
            <a:ext cx="77152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2800" b="1">
                <a:solidFill>
                  <a:srgbClr val="000000"/>
                </a:solidFill>
                <a:latin typeface="맑은 고딕"/>
              </a:rPr>
              <a:t>n. the time in the evening when the sun goes down and then disappears</a:t>
            </a:r>
            <a:r>
              <a:rPr lang="en-US" altLang="ko-KR" sz="2800" b="1"/>
              <a:t> </a:t>
            </a:r>
            <a:endParaRPr lang="ko-KR" altLang="en-US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n. </a:t>
            </a:r>
            <a:r>
              <a:rPr lang="ko-KR" altLang="en-US" sz="4000" dirty="0" smtClean="0"/>
              <a:t>설문 조사</a:t>
            </a:r>
            <a:endParaRPr lang="en-US" altLang="ko-KR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/>
              <a:t>survey</a:t>
            </a:r>
            <a:endParaRPr lang="ko-KR" altLang="en-US" sz="6000" dirty="0"/>
          </a:p>
        </p:txBody>
      </p:sp>
      <p:pic>
        <p:nvPicPr>
          <p:cNvPr id="3074" name="Picture 2" descr="D:\Users\youngeun.lee\Downloads\shutterstock_6853749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77961"/>
            <a:ext cx="3219782" cy="322622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survey.wav">
            <a:hlinkClick r:id="" action="ppaction://media"/>
          </p:cNvPr>
          <p:cNvPicPr>
            <a:picLocks noRot="1" noChangeAspect="1"/>
          </p:cNvPicPr>
          <p:nvPr>
            <a:wavAudioFile r:embed="rId1" name="survey.wav"/>
          </p:nvPr>
        </p:nvPicPr>
        <p:blipFill>
          <a:blip r:embed="rId4" cstate="print"/>
          <a:stretch>
            <a:fillRect/>
          </a:stretch>
        </p:blipFill>
        <p:spPr>
          <a:xfrm>
            <a:off x="8053200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7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9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5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56435" y="2492896"/>
            <a:ext cx="7920990" cy="16033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The </a:t>
            </a:r>
            <a:r>
              <a:rPr lang="en-US" altLang="ko-KR" sz="3600" b="1">
                <a:solidFill>
                  <a:srgbClr val="ff0000"/>
                </a:solidFill>
              </a:rPr>
              <a:t>survey </a:t>
            </a:r>
            <a:r>
              <a:rPr lang="en-US" altLang="ko-KR" sz="3600" b="1"/>
              <a:t>asked students about their sleep habits. </a:t>
            </a:r>
            <a:endParaRPr lang="en-US" altLang="ko-KR" sz="3600" b="1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28650" y="4198799"/>
            <a:ext cx="8001000" cy="2214563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900"/>
              <a:t>학생들에게 그들의 잠버릇에 대한 설문 조사를 했다</a:t>
            </a:r>
            <a:r>
              <a:rPr lang="en-US" altLang="ko-KR" sz="3900"/>
              <a:t>. </a:t>
            </a:r>
            <a:endParaRPr lang="en-US" altLang="ko-KR" sz="3900"/>
          </a:p>
        </p:txBody>
      </p:sp>
      <p:sp>
        <p:nvSpPr>
          <p:cNvPr id="13" name="TextBox 12"/>
          <p:cNvSpPr txBox="1"/>
          <p:nvPr/>
        </p:nvSpPr>
        <p:spPr>
          <a:xfrm>
            <a:off x="628650" y="512010"/>
            <a:ext cx="754380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800" b="1"/>
              <a:t>영영 풀이</a:t>
            </a:r>
            <a:endParaRPr lang="ko-KR" altLang="en-US" sz="2800" b="1"/>
          </a:p>
          <a:p>
            <a:pPr lvl="0">
              <a:defRPr/>
            </a:pPr>
            <a:r>
              <a:rPr lang="en-US" altLang="ko-KR" sz="2800" b="1"/>
              <a:t>n. a set of questions that you ask a large number of people to find out about their opinions </a:t>
            </a:r>
            <a:endParaRPr lang="en-US" altLang="ko-KR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ko-KR" altLang="en-US" sz="4000" dirty="0"/>
              <a:t>돌보다</a:t>
            </a:r>
            <a:endParaRPr lang="en-US" altLang="ko-KR" sz="4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A02D461-BC7B-4A3A-BD81-653A3565CBA4}"/>
              </a:ext>
            </a:extLst>
          </p:cNvPr>
          <p:cNvSpPr txBox="1"/>
          <p:nvPr/>
        </p:nvSpPr>
        <p:spPr>
          <a:xfrm>
            <a:off x="1154430" y="527397"/>
            <a:ext cx="62179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000" dirty="0" smtClean="0"/>
              <a:t>take</a:t>
            </a:r>
            <a:r>
              <a:rPr lang="ko-KR" altLang="en-US" sz="6000" dirty="0" smtClean="0"/>
              <a:t> </a:t>
            </a:r>
            <a:r>
              <a:rPr lang="en-US" altLang="ko-KR" sz="6000" dirty="0"/>
              <a:t>care of</a:t>
            </a:r>
            <a:endParaRPr lang="ko-KR" altLang="en-US" sz="6000" dirty="0"/>
          </a:p>
        </p:txBody>
      </p:sp>
      <p:pic>
        <p:nvPicPr>
          <p:cNvPr id="6146" name="Picture 2" descr="D:\Users\youngeun.lee\Downloads\shutterstock_52963452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99" y="2276872"/>
            <a:ext cx="3341689" cy="2232248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takecareof.wav">
            <a:hlinkClick r:id="" action="ppaction://media"/>
          </p:cNvPr>
          <p:cNvPicPr>
            <a:picLocks noRot="1" noChangeAspect="1"/>
          </p:cNvPicPr>
          <p:nvPr>
            <a:wavAudioFile r:embed="rId1" name="takecareof.wav"/>
          </p:nvPr>
        </p:nvPicPr>
        <p:blipFill>
          <a:blip r:embed="rId4" cstate="print"/>
          <a:stretch>
            <a:fillRect/>
          </a:stretch>
        </p:blipFill>
        <p:spPr>
          <a:xfrm>
            <a:off x="7989576" y="100080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34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7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2030770"/>
            <a:ext cx="8407846" cy="160337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I should </a:t>
            </a:r>
            <a:r>
              <a:rPr lang="en-US" altLang="ko-KR" sz="3600" b="1">
                <a:solidFill>
                  <a:srgbClr val="ff0000"/>
                </a:solidFill>
              </a:rPr>
              <a:t>take care of </a:t>
            </a:r>
            <a:r>
              <a:rPr lang="en-US" altLang="ko-KR" sz="3600" b="1"/>
              <a:t>the animals. </a:t>
            </a:r>
            <a:endParaRPr lang="en-US" altLang="ko-KR" sz="3600" b="1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628650" y="4198799"/>
            <a:ext cx="8001000" cy="221456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600"/>
              <a:t>나는 동물들을 돌봐야 한다</a:t>
            </a:r>
            <a:r>
              <a:rPr lang="en-US" altLang="ko-KR" sz="3600"/>
              <a:t>. </a:t>
            </a:r>
            <a:endParaRPr lang="en-US" altLang="ko-KR" sz="3600"/>
          </a:p>
        </p:txBody>
      </p:sp>
      <p:sp>
        <p:nvSpPr>
          <p:cNvPr id="13" name="TextBox 12"/>
          <p:cNvSpPr txBox="1"/>
          <p:nvPr/>
        </p:nvSpPr>
        <p:spPr>
          <a:xfrm>
            <a:off x="628650" y="512010"/>
            <a:ext cx="82067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800" b="1"/>
              <a:t>영영 풀이</a:t>
            </a:r>
            <a:endParaRPr lang="ko-KR" altLang="en-US" sz="2800" b="1"/>
          </a:p>
          <a:p>
            <a:pPr lvl="0">
              <a:defRPr/>
            </a:pPr>
            <a:r>
              <a:rPr lang="en-US" altLang="ko-KR" sz="2800" b="1"/>
              <a:t>to treat something carefully so that it stays in good condition </a:t>
            </a:r>
            <a:endParaRPr lang="en-US" altLang="ko-KR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>
            <a:extLst>
              <a:ext uri="{FF2B5EF4-FFF2-40B4-BE49-F238E27FC236}">
                <a16:creationId xmlns:a16="http://schemas.microsoft.com/office/drawing/2014/main" xmlns="" id="{575968F1-644F-4B67-BFF6-D3DEE8E6353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그림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xmlns="" id="{D1724A54-2EF1-42CC-A7C5-7A89E5E44EC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/>
              <a:t>뜻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4000" dirty="0"/>
              <a:t>n. </a:t>
            </a:r>
            <a:r>
              <a:rPr lang="ko-KR" altLang="en-US" sz="4000" dirty="0" smtClean="0"/>
              <a:t>진</a:t>
            </a:r>
            <a:r>
              <a:rPr lang="ko-KR" altLang="en-US" sz="4000" dirty="0"/>
              <a:t>실</a:t>
            </a:r>
            <a:r>
              <a:rPr lang="en-US" altLang="ko-KR" sz="4000" dirty="0" smtClean="0"/>
              <a:t>, </a:t>
            </a:r>
            <a:r>
              <a:rPr lang="ko-KR" altLang="en-US" sz="4000" dirty="0"/>
              <a:t>사실</a:t>
            </a:r>
            <a:r>
              <a:rPr lang="en-US" altLang="ko-KR" sz="4000" dirty="0"/>
              <a:t>, </a:t>
            </a:r>
            <a:r>
              <a:rPr lang="ko-KR" altLang="en-US" sz="4000" dirty="0" smtClean="0"/>
              <a:t>진리</a:t>
            </a:r>
            <a:endParaRPr lang="ko-KR" altLang="en-US" sz="4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F431250-E364-4BA1-AF52-DA52F2E041A1}"/>
              </a:ext>
            </a:extLst>
          </p:cNvPr>
          <p:cNvSpPr txBox="1"/>
          <p:nvPr/>
        </p:nvSpPr>
        <p:spPr>
          <a:xfrm>
            <a:off x="628650" y="481231"/>
            <a:ext cx="777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6600" dirty="0"/>
              <a:t>truth</a:t>
            </a:r>
            <a:endParaRPr lang="ko-KR" altLang="en-US" sz="66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A1C4F373-4A93-4FFD-97DF-829D29C0F347}"/>
              </a:ext>
            </a:extLst>
          </p:cNvPr>
          <p:cNvSpPr txBox="1"/>
          <p:nvPr/>
        </p:nvSpPr>
        <p:spPr>
          <a:xfrm>
            <a:off x="628650" y="512009"/>
            <a:ext cx="1257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/>
              <a:t>어휘</a:t>
            </a:r>
          </a:p>
        </p:txBody>
      </p:sp>
      <p:pic>
        <p:nvPicPr>
          <p:cNvPr id="2050" name="Picture 2" descr="D:\Users\youngeun.lee\Downloads\shutterstock_18405652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2492896"/>
            <a:ext cx="3168352" cy="2376264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truth.wav">
            <a:hlinkClick r:id="" action="ppaction://media"/>
          </p:cNvPr>
          <p:cNvPicPr>
            <a:picLocks noRot="1" noChangeAspect="1"/>
          </p:cNvPicPr>
          <p:nvPr>
            <a:wavAudioFile r:embed="rId1" name="truth.wav"/>
          </p:nvPr>
        </p:nvPicPr>
        <p:blipFill>
          <a:blip r:embed="rId4" cstate="print"/>
          <a:stretch>
            <a:fillRect/>
          </a:stretch>
        </p:blipFill>
        <p:spPr>
          <a:xfrm>
            <a:off x="8053200" y="93717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416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9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내용 개체 틀 4"/>
          <p:cNvSpPr>
            <a:spLocks noGrp="1"/>
          </p:cNvSpPr>
          <p:nvPr>
            <p:ph sz="half" idx="1"/>
          </p:nvPr>
        </p:nvSpPr>
        <p:spPr>
          <a:xfrm>
            <a:off x="628650" y="1825626"/>
            <a:ext cx="7920990" cy="160337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예문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en-US" altLang="ko-KR" sz="3600" b="1"/>
              <a:t>I will tell you the </a:t>
            </a:r>
            <a:r>
              <a:rPr lang="en-US" altLang="ko-KR" sz="3600" b="1">
                <a:solidFill>
                  <a:srgbClr val="ff0000"/>
                </a:solidFill>
              </a:rPr>
              <a:t>truth</a:t>
            </a:r>
            <a:r>
              <a:rPr lang="en-US" altLang="ko-KR" sz="3600" b="1"/>
              <a:t> about it. </a:t>
            </a:r>
            <a:endParaRPr lang="en-US" altLang="ko-KR" sz="3600" b="1"/>
          </a:p>
        </p:txBody>
      </p:sp>
      <p:sp>
        <p:nvSpPr>
          <p:cNvPr id="6" name="내용 개체 틀 5"/>
          <p:cNvSpPr>
            <a:spLocks noGrp="1"/>
          </p:cNvSpPr>
          <p:nvPr>
            <p:ph sz="half" idx="2"/>
          </p:nvPr>
        </p:nvSpPr>
        <p:spPr>
          <a:xfrm>
            <a:off x="595774" y="3501008"/>
            <a:ext cx="8001000" cy="221456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ko-KR" altLang="en-US" b="1"/>
              <a:t>뜻</a:t>
            </a:r>
            <a:endParaRPr lang="ko-KR" altLang="en-US" b="1"/>
          </a:p>
          <a:p>
            <a:pPr marL="0" indent="0">
              <a:buNone/>
              <a:defRPr/>
            </a:pPr>
            <a:r>
              <a:rPr lang="ko-KR" altLang="en-US" sz="3600"/>
              <a:t>내가 너에게 그것에 대한 진실을 말해 줄 것이다</a:t>
            </a:r>
            <a:r>
              <a:rPr lang="en-US" altLang="ko-KR" sz="3600"/>
              <a:t>.</a:t>
            </a:r>
            <a:r>
              <a:rPr lang="ko-KR" altLang="en-US" sz="3600"/>
              <a:t> </a:t>
            </a:r>
            <a:endParaRPr lang="en-US" altLang="ko-KR" sz="3600"/>
          </a:p>
        </p:txBody>
      </p:sp>
      <p:sp>
        <p:nvSpPr>
          <p:cNvPr id="13" name="TextBox 12"/>
          <p:cNvSpPr txBox="1"/>
          <p:nvPr/>
        </p:nvSpPr>
        <p:spPr>
          <a:xfrm>
            <a:off x="628650" y="512010"/>
            <a:ext cx="7543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ko-KR" altLang="en-US" sz="2800" b="1"/>
              <a:t>영영 풀이</a:t>
            </a:r>
            <a:endParaRPr lang="ko-KR" altLang="en-US" sz="2800" b="1"/>
          </a:p>
          <a:p>
            <a:pPr lvl="0">
              <a:defRPr/>
            </a:pPr>
            <a:r>
              <a:rPr lang="en-US" altLang="ko-KR" sz="2800" b="1"/>
              <a:t>n. the true facts about something </a:t>
            </a:r>
            <a:endParaRPr lang="en-US" altLang="ko-KR" sz="2800" b="1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 ?><Relationships xmlns="http://schemas.openxmlformats.org/package/2006/relationships"><Relationship Id="rId1" Type="http://schemas.openxmlformats.org/officeDocument/2006/relationships/image" Target="../media/image1.jpeg"  /></Relationships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lc="http://schemas.openxmlformats.org/drawingml/2006/lockedCanvas" xmlns:p="http://schemas.openxmlformats.org/presentationml/2006/main" name="고구려 벽화">
  <a:themeElements>
    <a:clrScheme name="고구려 벽화">
      <a:dk1>
        <a:sysClr val="windowText" lastClr="000000"/>
      </a:dk1>
      <a:lt1>
        <a:sysClr val="window" lastClr="ffffff"/>
      </a:lt1>
      <a:dk2>
        <a:srgbClr val="433021"/>
      </a:dk2>
      <a:lt2>
        <a:srgbClr val="e8d8ca"/>
      </a:lt2>
      <a:accent1>
        <a:srgbClr val="e49458"/>
      </a:accent1>
      <a:accent2>
        <a:srgbClr val="74ad8d"/>
      </a:accent2>
      <a:accent3>
        <a:srgbClr val="d4ac30"/>
      </a:accent3>
      <a:accent4>
        <a:srgbClr val="7ba5be"/>
      </a:accent4>
      <a:accent5>
        <a:srgbClr val="e4a098"/>
      </a:accent5>
      <a:accent6>
        <a:srgbClr val="70b4b7"/>
      </a:accent6>
      <a:hlink>
        <a:srgbClr val="008685"/>
      </a:hlink>
      <a:folHlink>
        <a:srgbClr val="ea5a23"/>
      </a:folHlink>
    </a:clrScheme>
    <a:fontScheme name="고구려 벽화">
      <a:majorFont>
        <a:latin typeface="Georgia"/>
        <a:ea typeface=""/>
        <a:cs typeface=""/>
        <a:font script="Cyrl" typeface="Times New Roman"/>
        <a:font script="Grek" typeface="Times New Roman"/>
        <a:font script="Jpan" typeface="MS PGothic"/>
        <a:font script="Hang" typeface="HY견명조"/>
        <a:font script="Hans" typeface="SimSun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Cyrl" typeface="Times New Roman"/>
        <a:font script="Grek" typeface="Times New Roman"/>
        <a:font script="Jpan" typeface="MS PGothic"/>
        <a:font script="Hang" typeface="HY견명조"/>
        <a:font script="Hans" typeface="SimSun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90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 rotWithShape="1">
          <a:blip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821</ep:Words>
  <ep:PresentationFormat>화면 슬라이드 쇼(4:3)</ep:PresentationFormat>
  <ep:Paragraphs>254</ep:Paragraphs>
  <ep:Slides>49</ep:Slides>
  <ep:Notes>0</ep:Notes>
  <ep:TotalTime>0</ep:TotalTime>
  <ep:HiddenSlides>0</ep:HiddenSlides>
  <ep:MMClips>24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ep:HeadingPairs>
  <ep:TitlesOfParts>
    <vt:vector size="50" baseType="lpstr">
      <vt:lpstr>고구려 벽화</vt:lpstr>
      <vt:lpstr>Lesson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  <vt:lpstr>슬라이드 38</vt:lpstr>
      <vt:lpstr>슬라이드 39</vt:lpstr>
      <vt:lpstr>슬라이드 40</vt:lpstr>
      <vt:lpstr>슬라이드 41</vt:lpstr>
      <vt:lpstr>슬라이드 42</vt:lpstr>
      <vt:lpstr>슬라이드 43</vt:lpstr>
      <vt:lpstr>슬라이드 44</vt:lpstr>
      <vt:lpstr>슬라이드 45</vt:lpstr>
      <vt:lpstr>슬라이드 46</vt:lpstr>
      <vt:lpstr>슬라이드 47</vt:lpstr>
      <vt:lpstr>슬라이드 48</vt:lpstr>
      <vt:lpstr>슬라이드 49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2017-12-01T07:07:09.000</dcterms:created>
  <cp:lastModifiedBy>이은지</cp:lastModifiedBy>
  <dcterms:modified xsi:type="dcterms:W3CDTF">2020-03-13T02:51:52.670</dcterms:modified>
  <cp:revision>5</cp:revision>
  <cp:version/>
</cp:coreProperties>
</file>