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" ContentType="image/vnd.ms-photo"/>
  <Override PartName="/ppt/embeddings/oleObject2" ContentType="image/vnd.ms-photo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26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6765" autoAdjust="0"/>
    <p:restoredTop sz="94660"/>
  </p:normalViewPr>
  <p:slideViewPr>
    <p:cSldViewPr>
      <p:cViewPr varScale="1">
        <p:scale>
          <a:sx n="100" d="100"/>
          <a:sy n="100" d="100"/>
        </p:scale>
        <p:origin x="-1404" y="-114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102"/>
      </p:cViewPr>
      <p:guideLst>
        <p:guide orient="horz" pos="2880"/>
        <p:guide pos="2159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presProps" Target="presProps.xml"  /><Relationship Id="rId11" Type="http://schemas.openxmlformats.org/officeDocument/2006/relationships/viewProps" Target="viewProps.xml"  /><Relationship Id="rId12" Type="http://schemas.openxmlformats.org/officeDocument/2006/relationships/theme" Target="theme/theme1.xml"  /><Relationship Id="rId13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4023CB8A-0321-46E3-8A13-6BB7659C151F}" type="datetime1">
              <a:rPr lang="ko-KR" altLang="en-US"/>
              <a:pPr lvl="0">
                <a:defRPr/>
              </a:pPr>
              <a:t>2020-03-15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4C24AC1-338C-4625-8EAE-D38048772A1E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pn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8.png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0.png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1.png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_rels/slideLayout3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Relationship Id="rId3" Type="http://schemas.openxmlformats.org/officeDocument/2006/relationships/image" Target="../media/image13.png"  /></Relationships>
</file>

<file path=ppt/slideLayouts/_rels/slideLayout3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Relationship Id="rId3" Type="http://schemas.openxmlformats.org/officeDocument/2006/relationships/image" Target="../media/image13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2034781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0095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5220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1843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86117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366768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91315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4195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256883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52459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066917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29548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28788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827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948952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257265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49594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7062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04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2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6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5853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803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27710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37713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3773595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6155070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986659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890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4210217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6620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55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8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slideLayout" Target="../slideLayouts/slideLayout14.xml"  /><Relationship Id="rId15" Type="http://schemas.openxmlformats.org/officeDocument/2006/relationships/slideLayout" Target="../slideLayouts/slideLayout15.xml"  /><Relationship Id="rId16" Type="http://schemas.openxmlformats.org/officeDocument/2006/relationships/slideLayout" Target="../slideLayouts/slideLayout16.xml"  /><Relationship Id="rId17" Type="http://schemas.openxmlformats.org/officeDocument/2006/relationships/slideLayout" Target="../slideLayouts/slideLayout17.xml"  /><Relationship Id="rId18" Type="http://schemas.openxmlformats.org/officeDocument/2006/relationships/slideLayout" Target="../slideLayouts/slideLayout18.xml"  /><Relationship Id="rId19" Type="http://schemas.openxmlformats.org/officeDocument/2006/relationships/slideLayout" Target="../slideLayouts/slideLayout19.xml"  /><Relationship Id="rId2" Type="http://schemas.openxmlformats.org/officeDocument/2006/relationships/slideLayout" Target="../slideLayouts/slideLayout2.xml"  /><Relationship Id="rId20" Type="http://schemas.openxmlformats.org/officeDocument/2006/relationships/slideLayout" Target="../slideLayouts/slideLayout20.xml"  /><Relationship Id="rId21" Type="http://schemas.openxmlformats.org/officeDocument/2006/relationships/slideLayout" Target="../slideLayouts/slideLayout21.xml"  /><Relationship Id="rId22" Type="http://schemas.openxmlformats.org/officeDocument/2006/relationships/slideLayout" Target="../slideLayouts/slideLayout22.xml"  /><Relationship Id="rId23" Type="http://schemas.openxmlformats.org/officeDocument/2006/relationships/slideLayout" Target="../slideLayouts/slideLayout23.xml"  /><Relationship Id="rId24" Type="http://schemas.openxmlformats.org/officeDocument/2006/relationships/slideLayout" Target="../slideLayouts/slideLayout24.xml"  /><Relationship Id="rId25" Type="http://schemas.openxmlformats.org/officeDocument/2006/relationships/slideLayout" Target="../slideLayouts/slideLayout25.xml"  /><Relationship Id="rId26" Type="http://schemas.openxmlformats.org/officeDocument/2006/relationships/slideLayout" Target="../slideLayouts/slideLayout26.xml"  /><Relationship Id="rId27" Type="http://schemas.openxmlformats.org/officeDocument/2006/relationships/slideLayout" Target="../slideLayouts/slideLayout27.xml"  /><Relationship Id="rId28" Type="http://schemas.openxmlformats.org/officeDocument/2006/relationships/slideLayout" Target="../slideLayouts/slideLayout28.xml"  /><Relationship Id="rId29" Type="http://schemas.openxmlformats.org/officeDocument/2006/relationships/slideLayout" Target="../slideLayouts/slideLayout29.xml"  /><Relationship Id="rId3" Type="http://schemas.openxmlformats.org/officeDocument/2006/relationships/slideLayout" Target="../slideLayouts/slideLayout3.xml"  /><Relationship Id="rId30" Type="http://schemas.openxmlformats.org/officeDocument/2006/relationships/slideLayout" Target="../slideLayouts/slideLayout30.xml"  /><Relationship Id="rId31" Type="http://schemas.openxmlformats.org/officeDocument/2006/relationships/slideLayout" Target="../slideLayouts/slideLayout31.xml"  /><Relationship Id="rId32" Type="http://schemas.openxmlformats.org/officeDocument/2006/relationships/slideLayout" Target="../slideLayouts/slideLayout32.xml"  /><Relationship Id="rId33" Type="http://schemas.openxmlformats.org/officeDocument/2006/relationships/slideLayout" Target="../slideLayouts/slideLayout33.xml"  /><Relationship Id="rId34" Type="http://schemas.openxmlformats.org/officeDocument/2006/relationships/theme" Target="../theme/theme1.xml"  /><Relationship Id="rId35" Type="http://schemas.openxmlformats.org/officeDocument/2006/relationships/image" Target="../media/image14.png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7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4" r:id="rId32"/>
    <p:sldLayoutId id="2147483725" r:id="rId3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5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6.png"  /><Relationship Id="rId3" Type="http://schemas.microsoft.com/office/2007/relationships/hdphoto" Target="../embeddings/oleObject1"  /><Relationship Id="rId4" Type="http://schemas.openxmlformats.org/officeDocument/2006/relationships/image" Target="../media/image17.png"  /><Relationship Id="rId5" Type="http://schemas.microsoft.com/office/2007/relationships/hdphoto" Target="../embeddings/oleObject2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3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32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00298" y="1916832"/>
            <a:ext cx="5328939" cy="369332"/>
          </a:xfrm>
        </p:spPr>
        <p:txBody>
          <a:bodyPr/>
          <a:lstStyle/>
          <a:p>
            <a:r>
              <a:rPr lang="ko-KR" altLang="en-US" dirty="0"/>
              <a:t>문명의 형성과 고조선의 성립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618898"/>
            <a:ext cx="9144000" cy="1477328"/>
          </a:xfrm>
        </p:spPr>
        <p:txBody>
          <a:bodyPr/>
          <a:lstStyle/>
          <a:p>
            <a:r>
              <a:rPr lang="ko-KR" altLang="en-US" sz="4800" dirty="0"/>
              <a:t>역사의 의미와 </a:t>
            </a:r>
            <a:r>
              <a:rPr lang="en-US" altLang="ko-KR" sz="4800" dirty="0" smtClean="0"/>
              <a:t/>
            </a:r>
            <a:br>
              <a:rPr lang="en-US" altLang="ko-KR" sz="4800" dirty="0" smtClean="0"/>
            </a:br>
            <a:r>
              <a:rPr lang="ko-KR" altLang="en-US" sz="4800" dirty="0" smtClean="0"/>
              <a:t>역사 </a:t>
            </a:r>
            <a:r>
              <a:rPr lang="ko-KR" altLang="en-US" sz="4800" dirty="0"/>
              <a:t>학습의 목적</a:t>
            </a:r>
          </a:p>
        </p:txBody>
      </p:sp>
    </p:spTree>
    <p:extLst>
      <p:ext uri="{BB962C8B-B14F-4D97-AF65-F5344CB8AC3E}">
        <p14:creationId xmlns:p14="http://schemas.microsoft.com/office/powerpoint/2010/main" val="85651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/>
              <a:t>역사의 의미와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역사 학습의 목적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447675" indent="-447675">
              <a:buFont typeface="+mj-lt"/>
              <a:buAutoNum type="arabicParenR"/>
            </a:pP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다양한 의미를 담고 있는 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‘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역사</a:t>
            </a:r>
            <a:r>
              <a:rPr lang="en-US" altLang="ko-KR" dirty="0">
                <a:solidFill>
                  <a:schemeClr val="bg2">
                    <a:lumMod val="50000"/>
                  </a:schemeClr>
                </a:solidFill>
              </a:rPr>
              <a:t>’</a:t>
            </a:r>
            <a:r>
              <a:rPr lang="ko-KR" altLang="en-US" dirty="0">
                <a:solidFill>
                  <a:schemeClr val="bg2">
                    <a:lumMod val="50000"/>
                  </a:schemeClr>
                </a:solidFill>
              </a:rPr>
              <a:t>라는 말</a:t>
            </a:r>
            <a:endParaRPr lang="en-US" altLang="ko-KR" dirty="0">
              <a:solidFill>
                <a:schemeClr val="bg2">
                  <a:lumMod val="50000"/>
                </a:schemeClr>
              </a:solidFill>
            </a:endParaRPr>
          </a:p>
          <a:p>
            <a:pPr marL="447675" indent="-447675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역사 학습의 목적</a:t>
            </a:r>
          </a:p>
        </p:txBody>
      </p:sp>
    </p:spTree>
    <p:extLst>
      <p:ext uri="{BB962C8B-B14F-4D97-AF65-F5344CB8AC3E}">
        <p14:creationId xmlns:p14="http://schemas.microsoft.com/office/powerpoint/2010/main" val="265370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역사 학습이 나의 삶에 어떤 의미를 줄 수 있는지 말할 수 있다</a:t>
            </a:r>
            <a:r>
              <a:rPr kumimoji="0"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한국사와 세계사를 공부하는 의미에 대해 말할 수 있다</a:t>
            </a:r>
            <a:r>
              <a:rPr kumimoji="0"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707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71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 역사의 </a:t>
            </a:r>
            <a:r>
              <a:rPr lang="ko-KR" altLang="en-US" dirty="0"/>
              <a:t>의미와 역사 학습의 목적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p.14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역사 </a:t>
            </a:r>
            <a:r>
              <a:rPr lang="ko-KR" altLang="en-US" dirty="0"/>
              <a:t>학습의 목적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역사를 배우는 목적은 무엇일까</a:t>
            </a:r>
            <a:r>
              <a:rPr lang="en-US" altLang="ko-KR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ko-KR" altLang="en-US" sz="2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50850" indent="-450850"/>
            <a:r>
              <a:rPr lang="ko-KR" altLang="en-US" sz="2400" b="1" dirty="0"/>
              <a:t>삶의 지혜와 교훈의 </a:t>
            </a:r>
            <a:r>
              <a:rPr lang="ko-KR" altLang="en-US" sz="2400" b="1" dirty="0" smtClean="0"/>
              <a:t>획득 </a:t>
            </a:r>
            <a:r>
              <a:rPr lang="en-US" altLang="ko-KR" sz="2400" b="1" dirty="0" smtClean="0"/>
              <a:t> 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en-US" altLang="ko-KR" sz="2400" b="1" dirty="0" smtClean="0"/>
              <a:t>→ </a:t>
            </a:r>
            <a:r>
              <a:rPr lang="ko-KR" altLang="en-US" sz="2400" b="1" dirty="0" smtClean="0"/>
              <a:t>현재 </a:t>
            </a:r>
            <a:r>
              <a:rPr lang="ko-KR" altLang="en-US" sz="2400" b="1" dirty="0"/>
              <a:t>문제 해결의 실마리 제공</a:t>
            </a:r>
          </a:p>
          <a:p>
            <a:pPr marL="450850" indent="-450850"/>
            <a:r>
              <a:rPr lang="ko-KR" altLang="en-US" sz="2400" b="1" dirty="0"/>
              <a:t>현재의 올바른 이해 및 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다가오는 미래의 방향 제시</a:t>
            </a:r>
          </a:p>
          <a:p>
            <a:pPr marL="450850" indent="-450850"/>
            <a:r>
              <a:rPr lang="ko-KR" altLang="en-US" sz="2400" b="1" dirty="0"/>
              <a:t>사고력과 비판력 신장</a:t>
            </a:r>
          </a:p>
          <a:p>
            <a:pPr marL="450850" indent="-450850"/>
            <a:endParaRPr lang="ko-KR" altLang="en-US" sz="2400" b="1" dirty="0"/>
          </a:p>
        </p:txBody>
      </p:sp>
      <p:pic>
        <p:nvPicPr>
          <p:cNvPr id="7" name="Picture 7" descr="C:\Users\Rasiel2\Pictures\제목 없음-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9232" y="3140968"/>
            <a:ext cx="3553091" cy="373132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45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2830439" y="3382828"/>
            <a:ext cx="2045918" cy="973971"/>
            <a:chOff x="679638" y="2110293"/>
            <a:chExt cx="972937" cy="325899"/>
          </a:xfrm>
        </p:grpSpPr>
        <p:sp>
          <p:nvSpPr>
            <p:cNvPr id="11" name="이등변 삼각형 10"/>
            <p:cNvSpPr/>
            <p:nvPr/>
          </p:nvSpPr>
          <p:spPr>
            <a:xfrm flipV="1">
              <a:off x="679638" y="2110293"/>
              <a:ext cx="972937" cy="268749"/>
            </a:xfrm>
            <a:prstGeom prst="triangle">
              <a:avLst/>
            </a:prstGeom>
            <a:gradFill>
              <a:gsLst>
                <a:gs pos="0">
                  <a:srgbClr val="C6EF35">
                    <a:alpha val="25000"/>
                  </a:srgbClr>
                </a:gs>
                <a:gs pos="100000">
                  <a:srgbClr val="9FC610"/>
                </a:gs>
              </a:gsLst>
              <a:lin ang="162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12" name="이등변 삼각형 11"/>
            <p:cNvSpPr/>
            <p:nvPr/>
          </p:nvSpPr>
          <p:spPr>
            <a:xfrm flipV="1">
              <a:off x="679638" y="2167443"/>
              <a:ext cx="972937" cy="268749"/>
            </a:xfrm>
            <a:prstGeom prst="triangle">
              <a:avLst/>
            </a:prstGeom>
            <a:gradFill>
              <a:gsLst>
                <a:gs pos="0">
                  <a:sysClr val="window" lastClr="FFFFFF">
                    <a:alpha val="0"/>
                  </a:sysClr>
                </a:gs>
                <a:gs pos="100000">
                  <a:srgbClr val="C6EF35"/>
                </a:gs>
              </a:gsLst>
              <a:lin ang="1620000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</p:grp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 역사의 </a:t>
            </a:r>
            <a:r>
              <a:rPr lang="ko-KR" altLang="en-US" dirty="0"/>
              <a:t>의미와 역사 학습의 목적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p.15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역사 </a:t>
            </a:r>
            <a:r>
              <a:rPr lang="ko-KR" altLang="en-US" dirty="0"/>
              <a:t>학습의 목적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한국사와 세계사</a:t>
            </a:r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6"/>
          </p:nvPr>
        </p:nvSpPr>
        <p:spPr>
          <a:xfrm>
            <a:off x="755649" y="2420888"/>
            <a:ext cx="7664451" cy="1691974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2800" b="1" dirty="0"/>
              <a:t>한국의 역사와 문화에 대한 올바른 </a:t>
            </a:r>
            <a:r>
              <a:rPr lang="ko-KR" altLang="en-US" sz="2800" b="1" dirty="0" smtClean="0"/>
              <a:t>이해</a:t>
            </a:r>
            <a:endParaRPr lang="ko-KR" altLang="en-US" sz="2800" b="1" dirty="0"/>
          </a:p>
        </p:txBody>
      </p:sp>
      <p:sp>
        <p:nvSpPr>
          <p:cNvPr id="7" name="텍스트 개체 틀 5"/>
          <p:cNvSpPr txBox="1">
            <a:spLocks/>
          </p:cNvSpPr>
          <p:nvPr/>
        </p:nvSpPr>
        <p:spPr>
          <a:xfrm>
            <a:off x="1475656" y="4689354"/>
            <a:ext cx="6944371" cy="1043902"/>
          </a:xfrm>
          <a:prstGeom prst="rect">
            <a:avLst/>
          </a:prstGeom>
        </p:spPr>
        <p:txBody>
          <a:bodyPr/>
          <a:lstStyle>
            <a:lvl1pPr marL="361950" indent="-361950" algn="l" defTabSz="914400" rtl="0" eaLnBrk="1" latinLnBrk="1" hangingPunct="1">
              <a:spcBef>
                <a:spcPct val="20000"/>
              </a:spcBef>
              <a:buFont typeface="+mj-ea"/>
              <a:buAutoNum type="circleNumDbPlain"/>
              <a:defRPr sz="2300" kern="12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  <a:lvl2pPr marL="628650" indent="-17145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300" kern="12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800" b="1" dirty="0" smtClean="0"/>
              <a:t>세계 여러 나라의 역사와 문화 이해 및 존중</a:t>
            </a:r>
          </a:p>
          <a:p>
            <a:pPr marL="0" indent="0">
              <a:buNone/>
            </a:pPr>
            <a:endParaRPr lang="ko-KR" altLang="en-US" sz="2800" b="1" dirty="0"/>
          </a:p>
        </p:txBody>
      </p:sp>
      <p:pic>
        <p:nvPicPr>
          <p:cNvPr id="15" name="Picture 2" descr="G:\세계전도.png"/>
          <p:cNvPicPr>
            <a:picLocks noChangeAspect="1" noChangeArrowheads="1"/>
          </p:cNvPicPr>
          <p:nvPr/>
        </p:nvPicPr>
        <p:blipFill>
          <a:blip r:embed="rId2" cstate="email">
            <a:duotone>
              <a:srgbClr val="9BBB59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3398" y="3933056"/>
            <a:ext cx="5069026" cy="250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G:\1.png"/>
          <p:cNvPicPr>
            <a:picLocks noChangeAspect="1" noChangeArrowheads="1"/>
          </p:cNvPicPr>
          <p:nvPr/>
        </p:nvPicPr>
        <p:blipFill>
          <a:blip r:embed="rId4" cstate="email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02" y="1494385"/>
            <a:ext cx="2543664" cy="366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5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 indent="0">
              <a:lnSpc>
                <a:spcPct val="120000"/>
              </a:lnSpc>
              <a:tabLst>
                <a:tab pos="0" algn="l"/>
              </a:tabLst>
            </a:pP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역사 공부는 현재를 이해하고 </a:t>
            </a:r>
            <a:r>
              <a:rPr lang="ko-KR" altLang="en-US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미래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설계하는 데 도움을 준다</a:t>
            </a:r>
            <a:r>
              <a:rPr lang="en-US" altLang="ko-KR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76213" indent="-176213">
              <a:buFont typeface="+mj-lt"/>
              <a:buAutoNum type="arabicParenR" startAt="2"/>
            </a:pPr>
            <a:r>
              <a:rPr lang="ko-KR" altLang="en-US" dirty="0"/>
              <a:t> 역사 학습의 목적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748017" y="5010035"/>
            <a:ext cx="664249" cy="885825"/>
          </a:xfrm>
        </p:spPr>
        <p:txBody>
          <a:bodyPr/>
          <a:lstStyle/>
          <a:p>
            <a:r>
              <a:rPr lang="ko-KR" altLang="en-US" sz="4000" dirty="0" err="1" smtClean="0"/>
              <a:t>래</a:t>
            </a:r>
            <a:endParaRPr lang="ko-KR" altLang="en-US" sz="400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7006191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미</a:t>
            </a:r>
            <a:endParaRPr lang="ko-KR" altLang="en-US" sz="4000" dirty="0"/>
          </a:p>
        </p:txBody>
      </p:sp>
      <p:sp>
        <p:nvSpPr>
          <p:cNvPr id="21" name="직사각형 20"/>
          <p:cNvSpPr/>
          <p:nvPr/>
        </p:nvSpPr>
        <p:spPr>
          <a:xfrm>
            <a:off x="7021473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766509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7026821" y="242088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7524599" y="242088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150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 indent="0">
              <a:lnSpc>
                <a:spcPct val="120000"/>
              </a:lnSpc>
              <a:tabLst>
                <a:tab pos="0" algn="l"/>
              </a:tabLst>
            </a:pPr>
            <a:r>
              <a:rPr lang="ko-KR" altLang="en-US" b="1" spc="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한국사는 근대 이전에는 중국 등 </a:t>
            </a:r>
            <a:r>
              <a:rPr lang="ko-KR" altLang="en-US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동아시아</a:t>
            </a:r>
            <a:r>
              <a:rPr lang="ko-KR" altLang="en-US" b="1" spc="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와 교류하고</a:t>
            </a:r>
            <a:r>
              <a:rPr lang="en-US" altLang="ko-KR" b="1" spc="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, </a:t>
            </a:r>
            <a:r>
              <a:rPr lang="ko-KR" altLang="en-US" b="1" spc="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근대 이후에는 세계사와 흐름을 같이하며 발전하였다</a:t>
            </a:r>
            <a:r>
              <a:rPr lang="en-US" altLang="ko-KR" b="1" spc="300" dirty="0" smtClean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.</a:t>
            </a:r>
            <a:endParaRPr lang="en-US" altLang="ko-KR" b="1" spc="3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/>
              <a:ea typeface="맑은 고딕"/>
            </a:endParaRP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176213" indent="-176213">
              <a:buFont typeface="+mj-lt"/>
              <a:buAutoNum type="arabicParenR" startAt="2"/>
            </a:pPr>
            <a:r>
              <a:rPr lang="ko-KR" altLang="en-US" dirty="0"/>
              <a:t> 역사 학습의 목적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748017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아</a:t>
            </a:r>
            <a:endParaRPr lang="ko-KR" altLang="en-US" sz="400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7006191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시</a:t>
            </a:r>
            <a:endParaRPr lang="ko-KR" altLang="en-US" sz="4000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6"/>
          </p:nvPr>
        </p:nvSpPr>
        <p:spPr>
          <a:xfrm>
            <a:off x="6259884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아</a:t>
            </a:r>
            <a:endParaRPr lang="ko-KR" altLang="en-US" sz="4000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7"/>
          </p:nvPr>
        </p:nvSpPr>
        <p:spPr>
          <a:xfrm>
            <a:off x="5518058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동</a:t>
            </a:r>
            <a:endParaRPr lang="ko-KR" altLang="en-US" sz="4000" dirty="0"/>
          </a:p>
        </p:txBody>
      </p:sp>
      <p:sp>
        <p:nvSpPr>
          <p:cNvPr id="11" name="직사각형 10"/>
          <p:cNvSpPr/>
          <p:nvPr/>
        </p:nvSpPr>
        <p:spPr>
          <a:xfrm>
            <a:off x="6270942" y="5039613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5539715" y="5039613"/>
            <a:ext cx="657297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021473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766509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7482843" y="242088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980621" y="242088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717556" y="299093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1215334" y="299093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460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1" grpId="0" animBg="1"/>
      <p:bldP spid="22" grpId="0" animBg="1"/>
      <p:bldP spid="20" grpId="0" animBg="1"/>
      <p:bldP spid="27" grpId="0" animBg="1"/>
      <p:bldP spid="28" grpId="0" animBg="1"/>
      <p:bldP spid="29" grpId="0" animBg="1"/>
    </p:bld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139</ep:Words>
  <ep:PresentationFormat>화면 슬라이드 쇼(4:3)</ep:PresentationFormat>
  <ep:Paragraphs>34</ep:Paragraphs>
  <ep:Slides>7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ep:HeadingPairs>
  <ep:TitlesOfParts>
    <vt:vector size="8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2012-06-13T05:34:46.000</dcterms:created>
  <dc:creator>Rasiel2</dc:creator>
  <cp:lastModifiedBy>admins</cp:lastModifiedBy>
  <dcterms:modified xsi:type="dcterms:W3CDTF">2020-03-15T13:52:52.474</dcterms:modified>
  <cp:revision>45</cp:revision>
  <dc:title>PowerPoint 프레젠테이션</dc:title>
  <cp:version/>
</cp:coreProperties>
</file>