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9" r:id="rId4"/>
    <p:sldId id="303" r:id="rId5"/>
    <p:sldId id="606" r:id="rId6"/>
    <p:sldId id="611" r:id="rId7"/>
    <p:sldId id="617" r:id="rId8"/>
    <p:sldId id="612" r:id="rId9"/>
    <p:sldId id="601" r:id="rId10"/>
    <p:sldId id="613" r:id="rId11"/>
    <p:sldId id="614" r:id="rId12"/>
    <p:sldId id="615" r:id="rId13"/>
    <p:sldId id="618" r:id="rId14"/>
    <p:sldId id="584" r:id="rId15"/>
    <p:sldId id="616" r:id="rId16"/>
    <p:sldId id="564" r:id="rId17"/>
    <p:sldId id="276" r:id="rId18"/>
    <p:sldId id="312" r:id="rId19"/>
    <p:sldId id="292" r:id="rId20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2"/>
      <p:bold r:id="rId23"/>
    </p:embeddedFont>
    <p:embeddedFont>
      <p:font typeface="안동엄마까투리" panose="020B0600000101010101" pitchFamily="50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D96"/>
    <a:srgbClr val="52A2BE"/>
    <a:srgbClr val="6A5442"/>
    <a:srgbClr val="E3AA54"/>
    <a:srgbClr val="A2796A"/>
    <a:srgbClr val="A3846A"/>
    <a:srgbClr val="F0D09C"/>
    <a:srgbClr val="9BD7EF"/>
    <a:srgbClr val="E5F5FB"/>
    <a:srgbClr val="F9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34" autoAdjust="0"/>
    <p:restoredTop sz="94645" autoAdjust="0"/>
  </p:normalViewPr>
  <p:slideViewPr>
    <p:cSldViewPr>
      <p:cViewPr varScale="1">
        <p:scale>
          <a:sx n="114" d="100"/>
          <a:sy n="114" d="100"/>
        </p:scale>
        <p:origin x="112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330E-BE13-4831-8C70-B09A8581963B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585B-1E8C-4049-A62B-A1B6F9E7DF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8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24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77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99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5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274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7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2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1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6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9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2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54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15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993-20C4-4A66-92D5-7BFC1C3FDAFF}" type="datetimeFigureOut">
              <a:rPr lang="ko-KR" altLang="en-US" smtClean="0"/>
              <a:t>2021-03-15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3D23-5E68-48A9-B8C4-ED14C1BFE5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5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B993-20C4-4A66-92D5-7BFC1C3FDA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3D23-5E68-48A9-B8C4-ED14C1BFE54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198370"/>
            <a:ext cx="5112568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4000" spc="-150" dirty="0">
              <a:solidFill>
                <a:srgbClr val="9BD7E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55BCE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403648" y="1530506"/>
            <a:ext cx="432048" cy="534300"/>
            <a:chOff x="1907704" y="2617598"/>
            <a:chExt cx="432048" cy="534300"/>
          </a:xfrm>
        </p:grpSpPr>
        <p:cxnSp>
          <p:nvCxnSpPr>
            <p:cNvPr id="9" name="직선 연결선 8"/>
            <p:cNvCxnSpPr/>
            <p:nvPr/>
          </p:nvCxnSpPr>
          <p:spPr>
            <a:xfrm flipV="1">
              <a:off x="1907704" y="2617598"/>
              <a:ext cx="432048" cy="523370"/>
            </a:xfrm>
            <a:prstGeom prst="line">
              <a:avLst/>
            </a:prstGeom>
            <a:ln w="19050">
              <a:solidFill>
                <a:srgbClr val="387D96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1971328" y="2708920"/>
              <a:ext cx="368424" cy="442978"/>
            </a:xfrm>
            <a:prstGeom prst="line">
              <a:avLst/>
            </a:prstGeom>
            <a:ln w="19050">
              <a:solidFill>
                <a:srgbClr val="387D96">
                  <a:alpha val="3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5328993" y="4443970"/>
            <a:ext cx="440432" cy="523370"/>
            <a:chOff x="6651848" y="3409686"/>
            <a:chExt cx="440432" cy="523370"/>
          </a:xfrm>
        </p:grpSpPr>
        <p:cxnSp>
          <p:nvCxnSpPr>
            <p:cNvPr id="11" name="직선 연결선 10"/>
            <p:cNvCxnSpPr/>
            <p:nvPr/>
          </p:nvCxnSpPr>
          <p:spPr>
            <a:xfrm flipV="1">
              <a:off x="6660232" y="3409686"/>
              <a:ext cx="432048" cy="523370"/>
            </a:xfrm>
            <a:prstGeom prst="line">
              <a:avLst/>
            </a:prstGeom>
            <a:ln w="19050">
              <a:solidFill>
                <a:srgbClr val="387D96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6651848" y="3418070"/>
              <a:ext cx="368424" cy="442978"/>
            </a:xfrm>
            <a:prstGeom prst="line">
              <a:avLst/>
            </a:prstGeom>
            <a:ln w="19050">
              <a:solidFill>
                <a:srgbClr val="387D96">
                  <a:alpha val="3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8019"/>
            <a:ext cx="1125488" cy="11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76795" y="1828019"/>
            <a:ext cx="567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-15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아두면 </a:t>
            </a:r>
            <a:r>
              <a:rPr lang="ko-KR" altLang="en-US" sz="4400" spc="-150" dirty="0" err="1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쓸</a:t>
            </a:r>
            <a:r>
              <a:rPr lang="ko-KR" altLang="en-US" sz="4400" spc="-150" dirty="0" err="1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데있는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400" spc="-150" dirty="0">
              <a:solidFill>
                <a:srgbClr val="9BD7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-15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신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기하고 </a:t>
            </a:r>
            <a:r>
              <a:rPr lang="ko-KR" altLang="en-US" sz="4400" spc="-15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잡</a:t>
            </a: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다한</a:t>
            </a:r>
            <a:endParaRPr lang="en-US" altLang="ko-KR" sz="4400" spc="-150" dirty="0">
              <a:solidFill>
                <a:srgbClr val="9BD7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-15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사회</a:t>
            </a:r>
            <a:r>
              <a:rPr lang="ko-KR" altLang="en-US" sz="44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400" spc="-150" dirty="0">
              <a:solidFill>
                <a:srgbClr val="9BD7E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3" name="Picture 2" descr="C:\Users\Geonho\Desktop\KakaoTalk_20200408_144434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52812" x2="51389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4535522" y="1847332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6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87345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기후의 특징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01699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075" y="2039658"/>
            <a:ext cx="8823324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여름은 서늘하고 겨울은 온화함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   -&gt;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기온의 연교차가 작음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(2)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강수량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연중 고르게 나타남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(3)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분포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: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대륙 서안에서 주로 나타나며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기후지역보다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  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대체로 고위도에 위치함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39658"/>
            <a:ext cx="2459925" cy="28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923129" y="2039658"/>
            <a:ext cx="13580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프랑스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파리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137513" y="2847161"/>
            <a:ext cx="2395841" cy="1892669"/>
            <a:chOff x="5632543" y="2373818"/>
            <a:chExt cx="2395841" cy="1892669"/>
          </a:xfrm>
        </p:grpSpPr>
        <p:sp>
          <p:nvSpPr>
            <p:cNvPr id="26" name="타원 25"/>
            <p:cNvSpPr/>
            <p:nvPr/>
          </p:nvSpPr>
          <p:spPr>
            <a:xfrm>
              <a:off x="6936117" y="2373818"/>
              <a:ext cx="477447" cy="47744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156176" y="3789040"/>
              <a:ext cx="1872208" cy="47744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Shape 25"/>
            <p:cNvCxnSpPr>
              <a:stCxn id="26" idx="2"/>
            </p:cNvCxnSpPr>
            <p:nvPr/>
          </p:nvCxnSpPr>
          <p:spPr>
            <a:xfrm rot="10800000" flipV="1">
              <a:off x="5632543" y="2612542"/>
              <a:ext cx="1303575" cy="1135848"/>
            </a:xfrm>
            <a:prstGeom prst="bentConnector3">
              <a:avLst>
                <a:gd name="adj1" fmla="val 85711"/>
              </a:avLst>
            </a:prstGeom>
            <a:ln w="1270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/>
            <p:nvPr/>
          </p:nvCxnSpPr>
          <p:spPr>
            <a:xfrm rot="10800000" flipV="1">
              <a:off x="5657096" y="4005064"/>
              <a:ext cx="499081" cy="18466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943967" y="401990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itchFamily="50" charset="-127"/>
                <a:ea typeface="안동엄마까투리" pitchFamily="50" charset="-127"/>
              </a:rPr>
              <a:t>서늘한 여름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안동엄마까투리" pitchFamily="50" charset="-127"/>
              <a:ea typeface="안동엄마까투리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9935" y="450110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itchFamily="50" charset="-127"/>
                <a:ea typeface="안동엄마까투리" pitchFamily="50" charset="-127"/>
              </a:rPr>
              <a:t>연중 고른 강수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안동엄마까투리" pitchFamily="50" charset="-127"/>
              <a:ea typeface="안동엄마까투리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1699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473075" y="1069567"/>
            <a:ext cx="8195866" cy="5783262"/>
            <a:chOff x="683568" y="1484784"/>
            <a:chExt cx="7621836" cy="537321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2493"/>
            <a:stretch>
              <a:fillRect/>
            </a:stretch>
          </p:blipFill>
          <p:spPr bwMode="auto">
            <a:xfrm>
              <a:off x="683568" y="1484784"/>
              <a:ext cx="7072445" cy="4116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9941" t="68242"/>
            <a:stretch>
              <a:fillRect/>
            </a:stretch>
          </p:blipFill>
          <p:spPr bwMode="auto">
            <a:xfrm>
              <a:off x="5156200" y="5550837"/>
              <a:ext cx="3149204" cy="13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948264" y="5345084"/>
              <a:ext cx="283147" cy="283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직사각형 36"/>
            <p:cNvSpPr/>
            <p:nvPr/>
          </p:nvSpPr>
          <p:spPr>
            <a:xfrm>
              <a:off x="3652522" y="1484784"/>
              <a:ext cx="41044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572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105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AutoShape 2" descr="Factory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AutoShape 2" descr="School free icon">
            <a:extLst>
              <a:ext uri="{FF2B5EF4-FFF2-40B4-BE49-F238E27FC236}">
                <a16:creationId xmlns:a16="http://schemas.microsoft.com/office/drawing/2014/main" id="{983BF6FA-3BF3-424B-A918-755F758E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Cinema free icon">
            <a:extLst>
              <a:ext uri="{FF2B5EF4-FFF2-40B4-BE49-F238E27FC236}">
                <a16:creationId xmlns:a16="http://schemas.microsoft.com/office/drawing/2014/main" id="{BAA55737-2524-44F5-98FA-AB3B6A17A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FB01FC-CDFE-4DE0-A06C-5186278C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03" y="1373724"/>
            <a:ext cx="5999794" cy="403244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12D9D60-891F-4B7C-86B6-DE5EBEC3D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79" y="2549946"/>
            <a:ext cx="69246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9261B-35CE-4CCE-A5A8-44DC9422E9DC}"/>
              </a:ext>
            </a:extLst>
          </p:cNvPr>
          <p:cNvSpPr txBox="1"/>
          <p:nvPr/>
        </p:nvSpPr>
        <p:spPr>
          <a:xfrm>
            <a:off x="-12431" y="405380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스스로 탐구</a:t>
            </a:r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B0977-3D9D-4DA0-BDC4-FC3705FC0BEB}"/>
              </a:ext>
            </a:extLst>
          </p:cNvPr>
          <p:cNvSpPr txBox="1"/>
          <p:nvPr/>
        </p:nvSpPr>
        <p:spPr>
          <a:xfrm>
            <a:off x="7812360" y="204809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p.37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C370B1-AF9C-41AA-B573-0CC3F05233BD}"/>
              </a:ext>
            </a:extLst>
          </p:cNvPr>
          <p:cNvSpPr/>
          <p:nvPr/>
        </p:nvSpPr>
        <p:spPr>
          <a:xfrm>
            <a:off x="7312844" y="1533874"/>
            <a:ext cx="13636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23925"/>
            <a:ext cx="81819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1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9261B-35CE-4CCE-A5A8-44DC9422E9DC}"/>
              </a:ext>
            </a:extLst>
          </p:cNvPr>
          <p:cNvSpPr txBox="1"/>
          <p:nvPr/>
        </p:nvSpPr>
        <p:spPr>
          <a:xfrm>
            <a:off x="-12431" y="405380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스스로 탐구</a:t>
            </a:r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B0977-3D9D-4DA0-BDC4-FC3705FC0BEB}"/>
              </a:ext>
            </a:extLst>
          </p:cNvPr>
          <p:cNvSpPr txBox="1"/>
          <p:nvPr/>
        </p:nvSpPr>
        <p:spPr>
          <a:xfrm>
            <a:off x="7812360" y="204809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p.37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C370B1-AF9C-41AA-B573-0CC3F05233BD}"/>
              </a:ext>
            </a:extLst>
          </p:cNvPr>
          <p:cNvSpPr/>
          <p:nvPr/>
        </p:nvSpPr>
        <p:spPr>
          <a:xfrm>
            <a:off x="7312844" y="1533874"/>
            <a:ext cx="13636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93" y="1074737"/>
            <a:ext cx="6707971" cy="576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7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7937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퀴즈타임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B81DA-D231-4409-88AC-7FBDC3094F0A}"/>
              </a:ext>
            </a:extLst>
          </p:cNvPr>
          <p:cNvSpPr txBox="1"/>
          <p:nvPr/>
        </p:nvSpPr>
        <p:spPr>
          <a:xfrm>
            <a:off x="168275" y="1703445"/>
            <a:ext cx="897572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742950" indent="-742950" algn="just" fontAlgn="base">
              <a:lnSpc>
                <a:spcPct val="120000"/>
              </a:lnSpc>
              <a:buAutoNum type="arabicPeriod"/>
            </a:pPr>
            <a:r>
              <a:rPr lang="ko-KR" altLang="en-US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 지역의 여름철은 고온 다습하다</a:t>
            </a:r>
            <a:endParaRPr lang="en-US" altLang="ko-KR" sz="3600" spc="-7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                                               ( O, X)</a:t>
            </a:r>
          </a:p>
          <a:p>
            <a:pPr algn="just" fontAlgn="base">
              <a:lnSpc>
                <a:spcPct val="120000"/>
              </a:lnSpc>
            </a:pPr>
            <a:endParaRPr lang="en-US" altLang="ko-KR" sz="3600" spc="-7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기후의 강수량은 연중</a:t>
            </a:r>
            <a:r>
              <a:rPr lang="en-US" altLang="ko-KR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               ).</a:t>
            </a:r>
          </a:p>
          <a:p>
            <a:pPr algn="just" fontAlgn="base">
              <a:lnSpc>
                <a:spcPct val="120000"/>
              </a:lnSpc>
            </a:pPr>
            <a:r>
              <a:rPr lang="en-US" altLang="ko-KR" sz="3600" spc="-7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9261B-35CE-4CCE-A5A8-44DC9422E9DC}"/>
              </a:ext>
            </a:extLst>
          </p:cNvPr>
          <p:cNvSpPr txBox="1"/>
          <p:nvPr/>
        </p:nvSpPr>
        <p:spPr>
          <a:xfrm>
            <a:off x="30991" y="110602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 배운 내용을 정리해 봅시다</a:t>
            </a:r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.&gt;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E6FCA-CFA6-4B41-97B0-633B7A0E91F2}"/>
              </a:ext>
            </a:extLst>
          </p:cNvPr>
          <p:cNvSpPr txBox="1"/>
          <p:nvPr/>
        </p:nvSpPr>
        <p:spPr>
          <a:xfrm>
            <a:off x="6876256" y="3717032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고르다</a:t>
            </a:r>
          </a:p>
        </p:txBody>
      </p:sp>
      <p:sp>
        <p:nvSpPr>
          <p:cNvPr id="2" name="타원 1"/>
          <p:cNvSpPr/>
          <p:nvPr/>
        </p:nvSpPr>
        <p:spPr>
          <a:xfrm>
            <a:off x="7884368" y="2434353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6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915816" y="2060848"/>
            <a:ext cx="3384376" cy="3384376"/>
            <a:chOff x="2627784" y="1556792"/>
            <a:chExt cx="3888432" cy="3888432"/>
          </a:xfrm>
        </p:grpSpPr>
        <p:sp>
          <p:nvSpPr>
            <p:cNvPr id="21" name="타원 20"/>
            <p:cNvSpPr/>
            <p:nvPr/>
          </p:nvSpPr>
          <p:spPr>
            <a:xfrm>
              <a:off x="2627784" y="1556792"/>
              <a:ext cx="3888432" cy="388843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 w="15875">
              <a:solidFill>
                <a:srgbClr val="52A2B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2771800" y="1700808"/>
              <a:ext cx="3600399" cy="3600399"/>
            </a:xfrm>
            <a:prstGeom prst="ellipse">
              <a:avLst/>
            </a:prstGeom>
            <a:solidFill>
              <a:schemeClr val="bg1">
                <a:alpha val="76000"/>
              </a:schemeClr>
            </a:solidFill>
            <a:ln w="9525">
              <a:solidFill>
                <a:srgbClr val="52A2B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1600" y="209800"/>
            <a:ext cx="6840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pc="300">
                <a:solidFill>
                  <a:srgbClr val="387D96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defRPr>
            </a:lvl1pPr>
          </a:lstStyle>
          <a:p>
            <a:r>
              <a:rPr lang="ko-KR" altLang="en-US" sz="2800" spc="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 수업 한마디로</a:t>
            </a:r>
            <a:endParaRPr lang="en-US" altLang="ko-KR" sz="2800" spc="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정리</a:t>
            </a:r>
            <a:endParaRPr lang="en-US" altLang="ko-KR" sz="2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spc="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</a:t>
            </a:r>
            <a:endParaRPr lang="ko-KR" altLang="en-US" sz="4800" spc="-15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998982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 수업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en-US" altLang="ko-KR" sz="4800" spc="3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4400" spc="3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한마디로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157192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32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 </a:t>
            </a:r>
            <a:endParaRPr lang="en-US" altLang="ko-KR" sz="32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5" y="515719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32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en-US" altLang="ko-KR" sz="32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15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389746" y="1531306"/>
            <a:ext cx="4680520" cy="4576508"/>
            <a:chOff x="2627784" y="1556792"/>
            <a:chExt cx="3888432" cy="3888432"/>
          </a:xfrm>
        </p:grpSpPr>
        <p:sp>
          <p:nvSpPr>
            <p:cNvPr id="21" name="타원 20"/>
            <p:cNvSpPr/>
            <p:nvPr/>
          </p:nvSpPr>
          <p:spPr>
            <a:xfrm>
              <a:off x="2627784" y="1556792"/>
              <a:ext cx="3888432" cy="3888432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 w="15875">
              <a:solidFill>
                <a:srgbClr val="52A2B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2771800" y="1700808"/>
              <a:ext cx="3600399" cy="3600399"/>
            </a:xfrm>
            <a:prstGeom prst="ellipse">
              <a:avLst/>
            </a:prstGeom>
            <a:solidFill>
              <a:schemeClr val="bg1">
                <a:alpha val="76000"/>
              </a:schemeClr>
            </a:solidFill>
            <a:ln w="9525">
              <a:solidFill>
                <a:srgbClr val="52A2B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rgbClr val="9BD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prstClr val="whit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4</a:t>
            </a:r>
            <a:endParaRPr lang="ko-KR" altLang="en-US" sz="4800" spc="-150" dirty="0">
              <a:solidFill>
                <a:prstClr val="whit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724" y="3096285"/>
            <a:ext cx="4680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서안해양성 기후의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ko-KR" altLang="en-US" sz="44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삶</a:t>
            </a:r>
            <a:endParaRPr lang="en-US" altLang="ko-KR" sz="44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011" y="196453"/>
            <a:ext cx="6840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pc="300">
                <a:solidFill>
                  <a:srgbClr val="387D96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다음 시간에는 </a:t>
            </a:r>
            <a:endParaRPr lang="en-US" altLang="ko-KR" sz="2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2000" dirty="0" err="1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차시</a:t>
            </a:r>
            <a:r>
              <a:rPr lang="ko-KR" altLang="en-US" sz="20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예고</a:t>
            </a:r>
            <a:endParaRPr lang="en-US" altLang="ko-KR" sz="2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spc="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56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7E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132856"/>
            <a:ext cx="9144000" cy="252028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67744" y="2909339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여러분의 소중한 </a:t>
            </a:r>
            <a:r>
              <a:rPr lang="ko-KR" altLang="en-US" sz="3200" spc="3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오늘</a:t>
            </a:r>
            <a:r>
              <a:rPr lang="ko-KR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을 </a:t>
            </a:r>
            <a:endParaRPr lang="en-US" altLang="ko-KR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ko-KR" altLang="en-US" sz="3200" spc="600" dirty="0">
                <a:solidFill>
                  <a:srgbClr val="52A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응원</a:t>
            </a:r>
            <a:r>
              <a:rPr lang="ko-KR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합니다</a:t>
            </a:r>
            <a:r>
              <a:rPr lang="en-US" altLang="ko-KR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6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468560" y="1412776"/>
            <a:ext cx="6048672" cy="6048672"/>
          </a:xfrm>
          <a:prstGeom prst="ellipse">
            <a:avLst/>
          </a:prstGeom>
          <a:solidFill>
            <a:srgbClr val="9BD7E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67439" y="332658"/>
            <a:ext cx="2508619" cy="2508619"/>
          </a:xfrm>
          <a:prstGeom prst="ellipse">
            <a:avLst/>
          </a:prstGeom>
          <a:solidFill>
            <a:srgbClr val="9BD7E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119464" y="3960947"/>
            <a:ext cx="1800200" cy="1800200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612160" y="2132856"/>
            <a:ext cx="1128192" cy="1128192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948264" y="403042"/>
            <a:ext cx="792088" cy="792088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313453"/>
            <a:ext cx="86647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spc="6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Ⅱ.</a:t>
            </a:r>
            <a:r>
              <a:rPr lang="ko-KR" altLang="en-US" sz="4400" spc="6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우리와 다른 기후</a:t>
            </a:r>
            <a:r>
              <a:rPr lang="en-US" altLang="ko-KR" sz="4400" spc="6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400" spc="600" dirty="0">
                <a:solidFill>
                  <a:srgbClr val="F0D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다른 생활</a:t>
            </a:r>
            <a:endParaRPr lang="en-US" altLang="ko-KR" sz="2800" spc="-15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36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3.</a:t>
            </a:r>
            <a:r>
              <a:rPr lang="ko-KR" altLang="en-US" sz="36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주민 생활</a:t>
            </a:r>
            <a:endParaRPr lang="en-US" altLang="ko-KR" sz="3600" spc="-15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36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en-US" altLang="ko-KR" sz="28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8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8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120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-468560" y="1412776"/>
            <a:ext cx="6048672" cy="6048672"/>
          </a:xfrm>
          <a:prstGeom prst="ellipse">
            <a:avLst/>
          </a:prstGeom>
          <a:solidFill>
            <a:srgbClr val="9BD7E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567439" y="332658"/>
            <a:ext cx="2508619" cy="2508619"/>
          </a:xfrm>
          <a:prstGeom prst="ellipse">
            <a:avLst/>
          </a:prstGeom>
          <a:solidFill>
            <a:srgbClr val="9BD7E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119464" y="3960947"/>
            <a:ext cx="1800200" cy="1800200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612160" y="2132856"/>
            <a:ext cx="1128192" cy="1128192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948264" y="403042"/>
            <a:ext cx="792088" cy="792088"/>
          </a:xfrm>
          <a:prstGeom prst="ellipse">
            <a:avLst/>
          </a:prstGeom>
          <a:solidFill>
            <a:srgbClr val="9BD7E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26776" y="9197"/>
            <a:ext cx="93513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4400" spc="600" dirty="0">
              <a:solidFill>
                <a:srgbClr val="F0D0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4000" spc="-15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&lt;</a:t>
            </a:r>
            <a:r>
              <a:rPr lang="ko-KR" altLang="en-US" sz="4000" spc="-15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학습목표</a:t>
            </a:r>
            <a:r>
              <a:rPr lang="en-US" altLang="ko-KR" sz="4000" spc="-15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&gt;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ko-KR" altLang="en-US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특징을 </a:t>
            </a:r>
            <a:endParaRPr lang="en-US" altLang="ko-KR" sz="4000" spc="-15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</a:t>
            </a:r>
            <a:r>
              <a:rPr lang="ko-KR" altLang="en-US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우리나라의 기후와 비교하여 설명할 수 있다</a:t>
            </a:r>
            <a:r>
              <a:rPr lang="en-US" altLang="ko-KR" sz="4000" spc="-15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105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AutoShape 2" descr="Factory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AutoShape 2" descr="School free icon">
            <a:extLst>
              <a:ext uri="{FF2B5EF4-FFF2-40B4-BE49-F238E27FC236}">
                <a16:creationId xmlns:a16="http://schemas.microsoft.com/office/drawing/2014/main" id="{983BF6FA-3BF3-424B-A918-755F758E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Cinema free icon">
            <a:extLst>
              <a:ext uri="{FF2B5EF4-FFF2-40B4-BE49-F238E27FC236}">
                <a16:creationId xmlns:a16="http://schemas.microsoft.com/office/drawing/2014/main" id="{BAA55737-2524-44F5-98FA-AB3B6A17A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026" name="Picture 2" descr="포토] 그리스가 아름다운 이유 '산토리니' - 노컷뉴스">
            <a:extLst>
              <a:ext uri="{FF2B5EF4-FFF2-40B4-BE49-F238E27FC236}">
                <a16:creationId xmlns:a16="http://schemas.microsoft.com/office/drawing/2014/main" id="{1C38683C-9843-4947-A5E3-D0CD346E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" y="1665472"/>
            <a:ext cx="4949031" cy="35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피우미 분수">
            <a:extLst>
              <a:ext uri="{FF2B5EF4-FFF2-40B4-BE49-F238E27FC236}">
                <a16:creationId xmlns:a16="http://schemas.microsoft.com/office/drawing/2014/main" id="{F1BED79B-154A-4B3F-A211-317E97B3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5138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4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105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AutoShape 2" descr="Factory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AutoShape 2" descr="School free icon">
            <a:extLst>
              <a:ext uri="{FF2B5EF4-FFF2-40B4-BE49-F238E27FC236}">
                <a16:creationId xmlns:a16="http://schemas.microsoft.com/office/drawing/2014/main" id="{983BF6FA-3BF3-424B-A918-755F758E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Cinema free icon">
            <a:extLst>
              <a:ext uri="{FF2B5EF4-FFF2-40B4-BE49-F238E27FC236}">
                <a16:creationId xmlns:a16="http://schemas.microsoft.com/office/drawing/2014/main" id="{BAA55737-2524-44F5-98FA-AB3B6A17A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2050" name="Picture 2" descr="영화 &lt;킹스맨: 시크릿 에이전트&gt;에 밑줄 긋기">
            <a:extLst>
              <a:ext uri="{FF2B5EF4-FFF2-40B4-BE49-F238E27FC236}">
                <a16:creationId xmlns:a16="http://schemas.microsoft.com/office/drawing/2014/main" id="{24C2B979-5DF3-4EE4-B7C7-FD0E0A2D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931521"/>
            <a:ext cx="5132947" cy="35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셜록 홈즈의 그 시계, 로터리 - GEARBAX.com">
            <a:extLst>
              <a:ext uri="{FF2B5EF4-FFF2-40B4-BE49-F238E27FC236}">
                <a16:creationId xmlns:a16="http://schemas.microsoft.com/office/drawing/2014/main" id="{860B2E57-A576-4072-B673-BCA8A91E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57387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ndon | 사진">
            <a:extLst>
              <a:ext uri="{FF2B5EF4-FFF2-40B4-BE49-F238E27FC236}">
                <a16:creationId xmlns:a16="http://schemas.microsoft.com/office/drawing/2014/main" id="{43E85894-5739-442A-8F02-4D414767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1" y="1728787"/>
            <a:ext cx="5143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105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AutoShape 2" descr="Factory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AutoShape 2" descr="School free icon">
            <a:extLst>
              <a:ext uri="{FF2B5EF4-FFF2-40B4-BE49-F238E27FC236}">
                <a16:creationId xmlns:a16="http://schemas.microsoft.com/office/drawing/2014/main" id="{983BF6FA-3BF3-424B-A918-755F758E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Cinema free icon">
            <a:extLst>
              <a:ext uri="{FF2B5EF4-FFF2-40B4-BE49-F238E27FC236}">
                <a16:creationId xmlns:a16="http://schemas.microsoft.com/office/drawing/2014/main" id="{BAA55737-2524-44F5-98FA-AB3B6A17A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FB01FC-CDFE-4DE0-A06C-5186278C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03" y="1373724"/>
            <a:ext cx="599979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105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7" name="AutoShape 2" descr="Factory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AutoShape 2" descr="School free icon">
            <a:extLst>
              <a:ext uri="{FF2B5EF4-FFF2-40B4-BE49-F238E27FC236}">
                <a16:creationId xmlns:a16="http://schemas.microsoft.com/office/drawing/2014/main" id="{983BF6FA-3BF3-424B-A918-755F758E6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4" descr="Cinema free icon">
            <a:extLst>
              <a:ext uri="{FF2B5EF4-FFF2-40B4-BE49-F238E27FC236}">
                <a16:creationId xmlns:a16="http://schemas.microsoft.com/office/drawing/2014/main" id="{BAA55737-2524-44F5-98FA-AB3B6A17A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6A3DEA-5EA0-482C-A2A9-9C46B596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126"/>
            <a:ext cx="5134498" cy="31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미래논단] 4대강 사업 논쟁을 바라보며... 과학과 정치의 싸움을 끝내자 - 미래한국 Weekly">
            <a:extLst>
              <a:ext uri="{FF2B5EF4-FFF2-40B4-BE49-F238E27FC236}">
                <a16:creationId xmlns:a16="http://schemas.microsoft.com/office/drawing/2014/main" id="{785136D3-C38F-4C58-BBAA-DEF4BC1F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55" y="1692126"/>
            <a:ext cx="3168150" cy="5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8889682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우리나라 기후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서안 해양성 기후의 공통점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01699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075" y="2039658"/>
            <a:ext cx="882332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사계절의 변화가 나타나는 온대 기후에 속함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514350" indent="-514350">
              <a:buAutoNum type="arabicParenBoth"/>
            </a:pP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평균 기온이 대체로 온난하여 인간 거주에 적합함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온대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0" y="3284983"/>
            <a:ext cx="79819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9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16" y="2217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>
                <a:solidFill>
                  <a:srgbClr val="9BD7E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</a:t>
            </a:r>
            <a:r>
              <a:rPr lang="en-US" altLang="ko-KR" sz="4800" spc="-150" dirty="0">
                <a:solidFill>
                  <a:srgbClr val="52A2BE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endParaRPr lang="ko-KR" altLang="en-US" sz="4800" spc="-150" dirty="0">
              <a:solidFill>
                <a:srgbClr val="52A2BE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46814" y="1368166"/>
            <a:ext cx="6873458" cy="548666"/>
          </a:xfrm>
          <a:prstGeom prst="roundRect">
            <a:avLst>
              <a:gd name="adj" fmla="val 50000"/>
            </a:avLst>
          </a:prstGeom>
          <a:solidFill>
            <a:srgbClr val="A38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기후의 특징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01699" y="50920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교과서 </a:t>
            </a:r>
            <a:r>
              <a:rPr lang="en-US" altLang="ko-KR" sz="14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p.38</a:t>
            </a:r>
            <a:endParaRPr lang="ko-KR" altLang="en-US" sz="1400" dirty="0">
              <a:solidFill>
                <a:srgbClr val="387D96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075" y="2039658"/>
            <a:ext cx="8823324" cy="1258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기온과 강수량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: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여름에는 덥고 건조하며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겨울에는 온난 습윤함</a:t>
            </a:r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(2) 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분포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:</a:t>
            </a:r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 연안 지역을 비롯한 남</a:t>
            </a:r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·</a:t>
            </a:r>
            <a:r>
              <a:rPr lang="ko-KR" altLang="en-US" sz="2800" dirty="0">
                <a:latin typeface="안동엄마까투리" pitchFamily="50" charset="-127"/>
                <a:ea typeface="안동엄마까투리" pitchFamily="50" charset="-127"/>
              </a:rPr>
              <a:t>북위 </a:t>
            </a:r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30°~40° </a:t>
            </a:r>
            <a:r>
              <a:rPr lang="ko-KR" altLang="en-US" sz="2800" dirty="0">
                <a:latin typeface="안동엄마까투리" pitchFamily="50" charset="-127"/>
                <a:ea typeface="안동엄마까투리" pitchFamily="50" charset="-127"/>
              </a:rPr>
              <a:t>지역</a:t>
            </a:r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, </a:t>
            </a:r>
          </a:p>
          <a:p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   </a:t>
            </a:r>
            <a:r>
              <a:rPr lang="ko-KR" altLang="en-US" sz="2800" dirty="0">
                <a:latin typeface="안동엄마까투리" pitchFamily="50" charset="-127"/>
                <a:ea typeface="안동엄마까투리" pitchFamily="50" charset="-127"/>
              </a:rPr>
              <a:t>대륙 서안에서 주로 나타나며</a:t>
            </a:r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, </a:t>
            </a:r>
            <a:r>
              <a:rPr lang="ko-KR" altLang="en-US" sz="2800" dirty="0">
                <a:latin typeface="안동엄마까투리" pitchFamily="50" charset="-127"/>
                <a:ea typeface="안동엄마까투리" pitchFamily="50" charset="-127"/>
              </a:rPr>
              <a:t>서안 해양성 기후 지역보다 </a:t>
            </a:r>
            <a:endParaRPr lang="en-US" altLang="ko-KR" sz="2800" dirty="0">
              <a:latin typeface="안동엄마까투리" pitchFamily="50" charset="-127"/>
              <a:ea typeface="안동엄마까투리" pitchFamily="50" charset="-127"/>
            </a:endParaRPr>
          </a:p>
          <a:p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   </a:t>
            </a:r>
            <a:r>
              <a:rPr lang="ko-KR" altLang="en-US" sz="2800" dirty="0">
                <a:latin typeface="안동엄마까투리" pitchFamily="50" charset="-127"/>
                <a:ea typeface="안동엄마까투리" pitchFamily="50" charset="-127"/>
              </a:rPr>
              <a:t>저위도에 위치함</a:t>
            </a:r>
            <a:r>
              <a:rPr lang="en-US" altLang="ko-KR" sz="2800" dirty="0">
                <a:latin typeface="안동엄마까투리" pitchFamily="50" charset="-127"/>
                <a:ea typeface="안동엄마까투리" pitchFamily="50" charset="-127"/>
              </a:rPr>
              <a:t>.</a:t>
            </a:r>
            <a:endParaRPr lang="ko-KR" altLang="en-US" sz="2800" dirty="0">
              <a:latin typeface="안동엄마까투리" pitchFamily="50" charset="-127"/>
              <a:ea typeface="안동엄마까투리" pitchFamily="50" charset="-127"/>
            </a:endParaRPr>
          </a:p>
          <a:p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514350" indent="-514350">
              <a:buAutoNum type="arabicParenBoth"/>
            </a:pPr>
            <a:endParaRPr lang="en-US" altLang="ko-KR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r>
              <a:rPr lang="en-US" altLang="ko-KR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ko-KR" altLang="en-US" sz="28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6" name="AutoShape 2" descr="Korea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Korea free icon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7" descr="Team free icon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Team free icon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2" descr="Team free icon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2" descr="Outsourcing free icon"/>
          <p:cNvSpPr>
            <a:spLocks noChangeAspect="1" noChangeArrowheads="1"/>
          </p:cNvSpPr>
          <p:nvPr/>
        </p:nvSpPr>
        <p:spPr bwMode="auto">
          <a:xfrm>
            <a:off x="9302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Business and finance free icon"/>
          <p:cNvSpPr>
            <a:spLocks noChangeAspect="1" noChangeArrowheads="1"/>
          </p:cNvSpPr>
          <p:nvPr/>
        </p:nvSpPr>
        <p:spPr bwMode="auto">
          <a:xfrm>
            <a:off x="10826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FE7B0-99E6-4262-A8FC-65C2C922AA8E}"/>
              </a:ext>
            </a:extLst>
          </p:cNvPr>
          <p:cNvSpPr txBox="1"/>
          <p:nvPr/>
        </p:nvSpPr>
        <p:spPr>
          <a:xfrm>
            <a:off x="936104" y="204809"/>
            <a:ext cx="7563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 지역의 주민 생활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01. </a:t>
            </a:r>
            <a:r>
              <a:rPr lang="ko-KR" altLang="en-US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기후와 서안 해양성 기후의 특징은</a:t>
            </a:r>
            <a:r>
              <a:rPr lang="en-US" altLang="ko-KR" sz="2000" dirty="0">
                <a:solidFill>
                  <a:srgbClr val="387D96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</a:p>
          <a:p>
            <a:r>
              <a:rPr lang="en-US" altLang="ko-KR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#</a:t>
            </a:r>
            <a:r>
              <a:rPr lang="ko-KR" altLang="en-US" sz="1400" dirty="0">
                <a:solidFill>
                  <a:schemeClr val="tx2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지중해성 기후</a:t>
            </a:r>
            <a:endParaRPr lang="ko-KR" altLang="en-US" dirty="0">
              <a:solidFill>
                <a:schemeClr val="tx2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940152" y="2204864"/>
            <a:ext cx="2470199" cy="3025390"/>
            <a:chOff x="5641295" y="2086469"/>
            <a:chExt cx="2470199" cy="302539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1295" y="2086469"/>
              <a:ext cx="2470199" cy="302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094770" y="2230485"/>
              <a:ext cx="15632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이탈리아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ko-K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로마</a:t>
              </a:r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764227" y="2853990"/>
            <a:ext cx="1672810" cy="2376264"/>
            <a:chOff x="5724128" y="2107917"/>
            <a:chExt cx="1672810" cy="2376264"/>
          </a:xfrm>
        </p:grpSpPr>
        <p:sp>
          <p:nvSpPr>
            <p:cNvPr id="20" name="직사각형 19"/>
            <p:cNvSpPr/>
            <p:nvPr/>
          </p:nvSpPr>
          <p:spPr>
            <a:xfrm>
              <a:off x="6964890" y="2107917"/>
              <a:ext cx="432048" cy="2376264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꺾인 연결선 20"/>
            <p:cNvCxnSpPr>
              <a:stCxn id="20" idx="1"/>
            </p:cNvCxnSpPr>
            <p:nvPr/>
          </p:nvCxnSpPr>
          <p:spPr>
            <a:xfrm rot="10800000" flipV="1">
              <a:off x="5724128" y="3296048"/>
              <a:ext cx="1240762" cy="348975"/>
            </a:xfrm>
            <a:prstGeom prst="bentConnector3">
              <a:avLst>
                <a:gd name="adj1" fmla="val 31911"/>
              </a:avLst>
            </a:prstGeom>
            <a:ln w="12700"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086281" y="4206431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안동엄마까투리" pitchFamily="50" charset="-127"/>
                <a:ea typeface="안동엄마까투리" pitchFamily="50" charset="-127"/>
              </a:rPr>
              <a:t>여름에 고온 건조</a:t>
            </a:r>
          </a:p>
        </p:txBody>
      </p:sp>
    </p:spTree>
    <p:extLst>
      <p:ext uri="{BB962C8B-B14F-4D97-AF65-F5344CB8AC3E}">
        <p14:creationId xmlns:p14="http://schemas.microsoft.com/office/powerpoint/2010/main" val="27802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20130</TotalTime>
  <Words>520</Words>
  <Application>Microsoft Office PowerPoint</Application>
  <PresentationFormat>화면 슬라이드 쇼(4:3)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안동엄마까투리</vt:lpstr>
      <vt:lpstr>맑은 고딕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조예림</dc:creator>
  <cp:lastModifiedBy>Lee</cp:lastModifiedBy>
  <cp:revision>962</cp:revision>
  <dcterms:created xsi:type="dcterms:W3CDTF">2016-04-04T22:45:45Z</dcterms:created>
  <dcterms:modified xsi:type="dcterms:W3CDTF">2021-03-15T12:17:59Z</dcterms:modified>
</cp:coreProperties>
</file>