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removePersonalInfoOnSave="1">
  <p:sldMasterIdLst>
    <p:sldMasterId id="2147483661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21766" autoAdjust="0"/>
    <p:restoredTop sz="94660"/>
  </p:normalViewPr>
  <p:slideViewPr>
    <p:cSldViewPr>
      <p:cViewPr varScale="1">
        <p:scale>
          <a:sx n="100" d="100"/>
          <a:sy n="100" d="100"/>
        </p:scale>
        <p:origin x="-1350" y="-102"/>
      </p:cViewPr>
      <p:guideLst>
        <p:guide orient="horz" pos="2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72"/>
      </p:cViewPr>
      <p:guideLst>
        <p:guide orient="horz" pos="2880"/>
        <p:guide pos="2158"/>
      </p:guideLst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slide" Target="slides/slide14.xml"  /><Relationship Id="rId18" Type="http://schemas.openxmlformats.org/officeDocument/2006/relationships/slide" Target="slides/slide15.xml"  /><Relationship Id="rId19" Type="http://schemas.openxmlformats.org/officeDocument/2006/relationships/slide" Target="slides/slide16.xml"  /><Relationship Id="rId2" Type="http://schemas.openxmlformats.org/officeDocument/2006/relationships/notesMaster" Target="notesMasters/notesMaster1.xml"  /><Relationship Id="rId20" Type="http://schemas.openxmlformats.org/officeDocument/2006/relationships/presProps" Target="presProps.xml"  /><Relationship Id="rId21" Type="http://schemas.openxmlformats.org/officeDocument/2006/relationships/viewProps" Target="viewProps.xml"  /><Relationship Id="rId22" Type="http://schemas.openxmlformats.org/officeDocument/2006/relationships/theme" Target="theme/theme1.xml"  /><Relationship Id="rId23" Type="http://schemas.openxmlformats.org/officeDocument/2006/relationships/tableStyles" Target="tableStyles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176ACFF7-D7B0-454E-8AD3-7F6C88D9854F}" type="datetime1">
              <a:rPr lang="ko-KR" altLang="en-US"/>
              <a:pPr lvl="0">
                <a:defRPr/>
              </a:pPr>
              <a:t>2020-03-20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FF557C4C-1EB0-4725-A9B3-7A96A791DE1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0405B032-FDD6-43BF-AF01-1BC88A43D91D}" type="datetime1">
              <a:rPr lang="ko-KR" altLang="en-US"/>
              <a:pPr lvl="0">
                <a:defRPr/>
              </a:pPr>
              <a:t>2020-03-20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F3EC4D8E-D134-4089-BAA9-0E031B4BE4D0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3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3EC4D8E-D134-4089-BAA9-0E031B4BE4D0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theme" Target="../theme/theme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DBD5-C8F2-471F-8D0D-D2CF04D8DD55}" type="datetimeFigureOut">
              <a:rPr lang="ko-KR" altLang="en-US" smtClean="0"/>
              <a:pPr/>
              <a:t>18-05-24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5" r:id="rId3"/>
    <p:sldLayoutId id="2147483658" r:id="rId4"/>
    <p:sldLayoutId id="2147483659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gif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gif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gif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gif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gif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5.gif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33214" y="15585"/>
            <a:ext cx="5040560" cy="1446550"/>
            <a:chOff x="33214" y="15585"/>
            <a:chExt cx="5040560" cy="1446550"/>
          </a:xfrm>
        </p:grpSpPr>
        <p:sp>
          <p:nvSpPr>
            <p:cNvPr id="7" name="TextBox 6"/>
            <p:cNvSpPr txBox="1"/>
            <p:nvPr/>
          </p:nvSpPr>
          <p:spPr>
            <a:xfrm>
              <a:off x="33214" y="15585"/>
              <a:ext cx="504056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Middle School</a:t>
              </a:r>
            </a:p>
            <a:p>
              <a:r>
                <a:rPr lang="en-US" altLang="ko-KR" sz="4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English  </a:t>
              </a:r>
            </a:p>
          </p:txBody>
        </p:sp>
        <p:sp>
          <p:nvSpPr>
            <p:cNvPr id="8" name="타원 7"/>
            <p:cNvSpPr/>
            <p:nvPr/>
          </p:nvSpPr>
          <p:spPr>
            <a:xfrm>
              <a:off x="2123728" y="764704"/>
              <a:ext cx="576064" cy="57606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2</a:t>
              </a:r>
              <a:endParaRPr lang="ko-KR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  <p:sp>
        <p:nvSpPr>
          <p:cNvPr id="12" name="모서리가 둥근 직사각형 11"/>
          <p:cNvSpPr/>
          <p:nvPr/>
        </p:nvSpPr>
        <p:spPr>
          <a:xfrm>
            <a:off x="899592" y="2708920"/>
            <a:ext cx="1368152" cy="1296144"/>
          </a:xfrm>
          <a:prstGeom prst="roundRect">
            <a:avLst>
              <a:gd name="adj" fmla="val 19415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/>
              <a:t>Lesson</a:t>
            </a:r>
          </a:p>
          <a:p>
            <a:pPr algn="ctr"/>
            <a:r>
              <a:rPr lang="en-US" altLang="ko-KR" sz="4800" b="1" dirty="0" smtClean="0"/>
              <a:t>1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2553494" y="2572162"/>
            <a:ext cx="43227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800" b="1" spc="-100" dirty="0" smtClean="0">
                <a:latin typeface="+mj-lt"/>
              </a:rPr>
              <a:t>My Happy</a:t>
            </a:r>
          </a:p>
          <a:p>
            <a:r>
              <a:rPr lang="en-US" altLang="ko-KR" sz="4800" b="1" spc="-100" dirty="0" smtClean="0">
                <a:latin typeface="+mj-lt"/>
              </a:rPr>
              <a:t>Everyday</a:t>
            </a:r>
            <a:r>
              <a:rPr lang="en-US" altLang="ko-KR" sz="4800" b="1" spc="-100" dirty="0">
                <a:latin typeface="+mj-lt"/>
              </a:rPr>
              <a:t> </a:t>
            </a:r>
            <a:r>
              <a:rPr lang="en-US" altLang="ko-KR" sz="4800" b="1" spc="-100" dirty="0" smtClean="0">
                <a:latin typeface="+mj-lt"/>
              </a:rPr>
              <a:t>Life</a:t>
            </a:r>
            <a:endParaRPr lang="ko-KR" altLang="en-US" sz="4800" spc="-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7145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39552" y="548680"/>
            <a:ext cx="8064896" cy="583264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 lIns="360000" tIns="360000" rIns="360000" anchor="ctr" anchorCtr="0">
            <a:no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z="3200" b="1" spc="-1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Teen Talk: My Favorite Time of the Day</a:t>
            </a:r>
          </a:p>
          <a:p>
            <a:pPr latinLnBrk="0">
              <a:lnSpc>
                <a:spcPct val="150000"/>
              </a:lnSpc>
            </a:pPr>
            <a:r>
              <a:rPr lang="en-US" altLang="ko-KR" sz="3300" b="1" spc="-1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ko-KR" altLang="en-US" sz="3300" b="1" spc="-1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 latinLnBrk="0">
              <a:lnSpc>
                <a:spcPct val="150000"/>
              </a:lnSpc>
            </a:pPr>
            <a:r>
              <a:rPr lang="en-US" altLang="ko-KR" sz="3200" b="1" dirty="0" err="1" smtClean="0">
                <a:solidFill>
                  <a:srgbClr val="0033CC"/>
                </a:solidFill>
                <a:latin typeface="+mj-lt"/>
              </a:rPr>
              <a:t>Somin</a:t>
            </a:r>
            <a:r>
              <a:rPr lang="en-US" altLang="ko-KR" sz="3200" b="1" dirty="0" smtClean="0">
                <a:solidFill>
                  <a:srgbClr val="0033CC"/>
                </a:solidFill>
                <a:latin typeface="+mj-lt"/>
              </a:rPr>
              <a:t>: </a:t>
            </a:r>
            <a:r>
              <a:rPr lang="en-US" altLang="ko-KR" sz="3200" b="1" dirty="0" smtClean="0">
                <a:latin typeface="+mj-lt"/>
              </a:rPr>
              <a:t>Hello</a:t>
            </a:r>
            <a:r>
              <a:rPr lang="en-US" altLang="ko-KR" sz="3200" b="1" dirty="0">
                <a:latin typeface="+mj-lt"/>
              </a:rPr>
              <a:t>! I’m </a:t>
            </a:r>
            <a:r>
              <a:rPr lang="en-US" altLang="ko-KR" sz="3200" b="1" dirty="0" err="1" smtClean="0">
                <a:latin typeface="+mj-lt"/>
              </a:rPr>
              <a:t>Somin</a:t>
            </a:r>
            <a:r>
              <a:rPr lang="en-US" altLang="ko-KR" sz="3200" b="1" dirty="0" smtClean="0">
                <a:latin typeface="+mj-lt"/>
                <a:ea typeface="+mj-ea"/>
              </a:rPr>
              <a:t>. </a:t>
            </a:r>
            <a:r>
              <a:rPr lang="en-US" altLang="ko-KR" sz="3200" b="1" dirty="0" smtClean="0"/>
              <a:t>I’m </a:t>
            </a:r>
            <a:r>
              <a:rPr lang="en-US" altLang="ko-KR" sz="3200" b="1" dirty="0"/>
              <a:t>15 years </a:t>
            </a:r>
            <a:r>
              <a:rPr lang="en-US" altLang="ko-KR" sz="3200" b="1" dirty="0" smtClean="0"/>
              <a:t>old, </a:t>
            </a:r>
            <a:r>
              <a:rPr lang="en-US" altLang="ko-KR" sz="3200" b="1" dirty="0"/>
              <a:t>and I live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in Korea</a:t>
            </a:r>
            <a:r>
              <a:rPr lang="en-US" altLang="ko-KR" sz="3200" dirty="0"/>
              <a:t>. </a:t>
            </a:r>
            <a:r>
              <a:rPr lang="en-US" altLang="ko-KR" sz="3200" b="1" dirty="0" smtClean="0">
                <a:latin typeface="+mj-lt"/>
              </a:rPr>
              <a:t>Please 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  <a:latin typeface="+mj-lt"/>
              </a:rPr>
              <a:t>tell</a:t>
            </a:r>
            <a:r>
              <a:rPr lang="en-US" altLang="ko-KR" sz="3200" b="1" dirty="0" smtClean="0">
                <a:latin typeface="+mj-lt"/>
              </a:rPr>
              <a:t> </a:t>
            </a:r>
            <a:r>
              <a:rPr lang="en-US" altLang="ko-KR" sz="3200" b="1" dirty="0">
                <a:latin typeface="+mj-lt"/>
              </a:rPr>
              <a:t>me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  <a:latin typeface="+mj-lt"/>
              </a:rPr>
              <a:t>about</a:t>
            </a:r>
            <a:r>
              <a:rPr lang="en-US" altLang="ko-KR" sz="3200" b="1" dirty="0">
                <a:latin typeface="+mj-lt"/>
              </a:rPr>
              <a:t> your favorite time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  <a:latin typeface="+mj-lt"/>
              </a:rPr>
              <a:t>of</a:t>
            </a:r>
            <a:r>
              <a:rPr lang="en-US" altLang="ko-KR" sz="3200" b="1" dirty="0">
                <a:latin typeface="+mj-lt"/>
              </a:rPr>
              <a:t> the day</a:t>
            </a:r>
            <a:r>
              <a:rPr lang="en-US" altLang="ko-KR" sz="3200" b="1" dirty="0" smtClean="0">
                <a:latin typeface="+mj-lt"/>
              </a:rPr>
              <a:t>. </a:t>
            </a:r>
            <a:r>
              <a:rPr lang="en-US" altLang="ko-KR" sz="3200" b="1" dirty="0"/>
              <a:t>You can also </a:t>
            </a:r>
            <a:r>
              <a:rPr lang="en-US" altLang="ko-KR" sz="3200" b="1" u="sng" dirty="0" smtClean="0">
                <a:uFill>
                  <a:solidFill>
                    <a:srgbClr val="FF0000"/>
                  </a:solidFill>
                </a:uFill>
              </a:rPr>
              <a:t>show me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some pictures</a:t>
            </a:r>
            <a:r>
              <a:rPr lang="en-US" altLang="ko-KR" sz="3200" b="1" dirty="0"/>
              <a:t>.</a:t>
            </a:r>
            <a:endParaRPr lang="ko-KR" altLang="ko-KR" sz="3200" b="1" dirty="0"/>
          </a:p>
          <a:p>
            <a:pPr>
              <a:lnSpc>
                <a:spcPct val="200000"/>
              </a:lnSpc>
            </a:pPr>
            <a:endParaRPr lang="en-US" altLang="ko-KR" sz="3200" b="1" dirty="0" smtClean="0">
              <a:latin typeface="+mj-lt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48568" y="335699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in+</a:t>
            </a:r>
            <a:r>
              <a:rPr lang="ko-KR" altLang="en-US" b="1" dirty="0" smtClean="0">
                <a:solidFill>
                  <a:srgbClr val="FF0000"/>
                </a:solidFill>
              </a:rPr>
              <a:t>넓은 장소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4869160"/>
            <a:ext cx="4932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show(4</a:t>
            </a:r>
            <a:r>
              <a:rPr lang="ko-KR" altLang="en-US" b="1" dirty="0" smtClean="0">
                <a:solidFill>
                  <a:srgbClr val="FF0000"/>
                </a:solidFill>
              </a:rPr>
              <a:t>형식 동사</a:t>
            </a:r>
            <a:r>
              <a:rPr lang="en-US" altLang="ko-KR" b="1" dirty="0" smtClean="0">
                <a:solidFill>
                  <a:srgbClr val="FF0000"/>
                </a:solidFill>
              </a:rPr>
              <a:t>)+</a:t>
            </a:r>
            <a:r>
              <a:rPr lang="ko-KR" altLang="en-US" b="1" dirty="0" smtClean="0">
                <a:solidFill>
                  <a:srgbClr val="FF0000"/>
                </a:solidFill>
              </a:rPr>
              <a:t>간접목적어</a:t>
            </a:r>
            <a:r>
              <a:rPr lang="en-US" altLang="ko-KR" b="1" dirty="0" smtClean="0">
                <a:solidFill>
                  <a:srgbClr val="FF0000"/>
                </a:solidFill>
              </a:rPr>
              <a:t>+</a:t>
            </a:r>
            <a:r>
              <a:rPr lang="ko-KR" altLang="en-US" b="1" dirty="0" smtClean="0">
                <a:solidFill>
                  <a:srgbClr val="FF0000"/>
                </a:solidFill>
              </a:rPr>
              <a:t>직접목적어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= show some pictures to me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414908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~</a:t>
            </a:r>
            <a:r>
              <a:rPr lang="ko-KR" altLang="en-US" b="1" dirty="0" smtClean="0">
                <a:solidFill>
                  <a:srgbClr val="FF0000"/>
                </a:solidFill>
              </a:rPr>
              <a:t>에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</a:rPr>
              <a:t>관하여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44208" y="4043729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~(</a:t>
            </a:r>
            <a:r>
              <a:rPr lang="ko-KR" altLang="en-US" b="1" dirty="0">
                <a:solidFill>
                  <a:srgbClr val="FF0000"/>
                </a:solidFill>
              </a:rPr>
              <a:t>가운데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b="1" dirty="0">
                <a:solidFill>
                  <a:srgbClr val="FF0000"/>
                </a:solidFill>
              </a:rPr>
              <a:t>의</a:t>
            </a:r>
            <a:r>
              <a:rPr lang="en-US" altLang="ko-KR" b="1" dirty="0">
                <a:solidFill>
                  <a:srgbClr val="FF0000"/>
                </a:solidFill>
              </a:rPr>
              <a:t>, </a:t>
            </a:r>
            <a:r>
              <a:rPr lang="en-US" altLang="ko-KR" b="1" dirty="0" smtClean="0">
                <a:solidFill>
                  <a:srgbClr val="FF0000"/>
                </a:solidFill>
              </a:rPr>
              <a:t>~</a:t>
            </a:r>
            <a:r>
              <a:rPr lang="ko-KR" altLang="en-US" b="1" dirty="0" smtClean="0">
                <a:solidFill>
                  <a:srgbClr val="FF0000"/>
                </a:solidFill>
              </a:rPr>
              <a:t>중의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67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상자 2"/>
          <p:cNvSpPr txBox="1">
            <a:spLocks noChangeArrowheads="1"/>
          </p:cNvSpPr>
          <p:nvPr/>
        </p:nvSpPr>
        <p:spPr bwMode="auto">
          <a:xfrm>
            <a:off x="526349" y="836712"/>
            <a:ext cx="8150107" cy="46805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rot="0" vert="horz" wrap="square" lIns="360000" tIns="360000" rIns="360000" bIns="46800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200" b="1" dirty="0" smtClean="0">
                <a:solidFill>
                  <a:srgbClr val="0033CC"/>
                </a:solidFill>
              </a:rPr>
              <a:t>Diego: </a:t>
            </a:r>
            <a:r>
              <a:rPr lang="en-US" altLang="ko-KR" sz="3200" b="1" dirty="0" smtClean="0"/>
              <a:t>Hi</a:t>
            </a:r>
            <a:r>
              <a:rPr lang="en-US" altLang="ko-KR" sz="3200" b="1" dirty="0"/>
              <a:t>, my name is </a:t>
            </a:r>
            <a:r>
              <a:rPr lang="en-US" altLang="ko-KR" sz="3200" b="1" dirty="0" smtClean="0"/>
              <a:t>Diego, </a:t>
            </a:r>
            <a:r>
              <a:rPr lang="en-US" altLang="ko-KR" sz="3200" b="1" dirty="0"/>
              <a:t>and I live in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Seville, Spain</a:t>
            </a:r>
            <a:r>
              <a:rPr lang="en-US" altLang="ko-KR" sz="3200" b="1" dirty="0"/>
              <a:t>. My favorite time of the day is lunch time. My school </a:t>
            </a:r>
            <a:r>
              <a:rPr lang="en-US" altLang="ko-KR" sz="3200" b="1" u="sng" dirty="0" smtClean="0">
                <a:uFill>
                  <a:solidFill>
                    <a:srgbClr val="FF0000"/>
                  </a:solidFill>
                </a:uFill>
              </a:rPr>
              <a:t>usually</a:t>
            </a:r>
            <a:r>
              <a:rPr lang="en-US" altLang="ko-KR" sz="3200" b="1" dirty="0" smtClean="0"/>
              <a:t> </a:t>
            </a:r>
            <a:r>
              <a:rPr lang="en-US" altLang="ko-KR" sz="3200" b="1" dirty="0"/>
              <a:t>ends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around</a:t>
            </a:r>
            <a:r>
              <a:rPr lang="en-US" altLang="ko-KR" sz="3200" b="1" dirty="0"/>
              <a:t> </a:t>
            </a:r>
            <a:r>
              <a:rPr lang="en-US" altLang="ko-KR" sz="3200" b="1" dirty="0" smtClean="0"/>
              <a:t>2 </a:t>
            </a:r>
            <a:r>
              <a:rPr lang="en-US" altLang="ko-KR" sz="3200" b="1" dirty="0"/>
              <a:t>p.m.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On</a:t>
            </a:r>
            <a:r>
              <a:rPr lang="en-US" altLang="ko-KR" sz="3200" b="1" dirty="0"/>
              <a:t> most </a:t>
            </a:r>
            <a:r>
              <a:rPr lang="en-US" altLang="ko-KR" sz="3200" b="1" dirty="0" smtClean="0"/>
              <a:t>days</a:t>
            </a:r>
            <a:r>
              <a:rPr lang="en-US" altLang="ko-KR" sz="3200" b="1" dirty="0"/>
              <a:t>, my family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gets together</a:t>
            </a:r>
            <a:r>
              <a:rPr lang="en-US" altLang="ko-KR" sz="3200" b="1" dirty="0"/>
              <a:t> and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has</a:t>
            </a:r>
            <a:r>
              <a:rPr lang="en-US" altLang="ko-KR" sz="3200" b="1" dirty="0"/>
              <a:t> a big, long lunch. </a:t>
            </a:r>
            <a:endParaRPr lang="ko-KR" altLang="ko-KR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23728" y="249289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’</a:t>
            </a:r>
            <a:r>
              <a:rPr lang="ko-KR" altLang="en-US" b="1" dirty="0" smtClean="0">
                <a:solidFill>
                  <a:srgbClr val="FF0000"/>
                </a:solidFill>
              </a:rPr>
              <a:t>도시</a:t>
            </a:r>
            <a:r>
              <a:rPr lang="en-US" altLang="ko-KR" b="1" dirty="0" smtClean="0">
                <a:solidFill>
                  <a:srgbClr val="FF0000"/>
                </a:solidFill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</a:rPr>
              <a:t>나라</a:t>
            </a:r>
            <a:r>
              <a:rPr lang="en-US" altLang="ko-KR" b="1" dirty="0" smtClean="0">
                <a:solidFill>
                  <a:srgbClr val="FF0000"/>
                </a:solidFill>
              </a:rPr>
              <a:t>’</a:t>
            </a:r>
            <a:r>
              <a:rPr lang="ko-KR" altLang="en-US" b="1" dirty="0" smtClean="0">
                <a:solidFill>
                  <a:srgbClr val="FF0000"/>
                </a:solidFill>
              </a:rPr>
              <a:t>의 어순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4050" y="3933056"/>
            <a:ext cx="3723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빈도부사</a:t>
            </a:r>
            <a:r>
              <a:rPr lang="en-US" altLang="ko-KR" b="1" dirty="0" smtClean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주로 일반동사 앞에 쓰임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39952" y="39330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~ </a:t>
            </a:r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경</a:t>
            </a:r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쯤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72984" y="3933056"/>
            <a:ext cx="169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on+</a:t>
            </a:r>
            <a:r>
              <a:rPr lang="ko-KR" altLang="en-US" b="1" dirty="0" smtClean="0">
                <a:solidFill>
                  <a:srgbClr val="FF0000"/>
                </a:solidFill>
              </a:rPr>
              <a:t>요일</a:t>
            </a:r>
            <a:r>
              <a:rPr lang="en-US" altLang="ko-KR" b="1" dirty="0" smtClean="0">
                <a:solidFill>
                  <a:srgbClr val="FF0000"/>
                </a:solidFill>
              </a:rPr>
              <a:t>, </a:t>
            </a:r>
            <a:r>
              <a:rPr lang="ko-KR" altLang="en-US" b="1" dirty="0" smtClean="0">
                <a:solidFill>
                  <a:srgbClr val="FF0000"/>
                </a:solidFill>
              </a:rPr>
              <a:t>날짜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15321" y="4649700"/>
            <a:ext cx="2628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get together: </a:t>
            </a:r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모이다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7845" y="540353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먹다 </a:t>
            </a:r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(=eats)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24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  <p:bldP spid="13" grpId="0"/>
      <p:bldP spid="14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27584" y="1052736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200" b="1" dirty="0"/>
              <a:t>We 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usually</a:t>
            </a:r>
            <a:r>
              <a:rPr lang="en-US" altLang="ko-KR" sz="3200" b="1" dirty="0"/>
              <a:t>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have</a:t>
            </a:r>
            <a:r>
              <a:rPr lang="en-US" altLang="ko-KR" sz="3200" b="1" dirty="0"/>
              <a:t> soup, vegetables, and meat. We also have a 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dessert</a:t>
            </a:r>
            <a:r>
              <a:rPr lang="en-US" altLang="ko-KR" sz="3200" b="1" dirty="0"/>
              <a:t>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like</a:t>
            </a:r>
            <a:r>
              <a:rPr lang="en-US" altLang="ko-KR" sz="3200" b="1" dirty="0"/>
              <a:t> churros. </a:t>
            </a:r>
            <a:r>
              <a:rPr lang="en-US" altLang="ko-KR" sz="3200" b="1" u="sng" dirty="0" smtClean="0">
                <a:uFill>
                  <a:solidFill>
                    <a:srgbClr val="FF0000"/>
                  </a:solidFill>
                </a:uFill>
              </a:rPr>
              <a:t>After</a:t>
            </a:r>
            <a:r>
              <a:rPr lang="en-US" altLang="ko-KR" sz="3200" b="1" dirty="0" smtClean="0"/>
              <a:t> </a:t>
            </a:r>
            <a:r>
              <a:rPr lang="en-US" altLang="ko-KR" sz="3200" b="1" dirty="0"/>
              <a:t>lunch, we </a:t>
            </a:r>
            <a:r>
              <a:rPr lang="en-US" altLang="ko-KR" sz="3200" b="1" dirty="0" smtClean="0"/>
              <a:t>usually </a:t>
            </a:r>
            <a:r>
              <a:rPr lang="en-US" altLang="ko-KR" sz="3200" b="1" dirty="0"/>
              <a:t>take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a </a:t>
            </a:r>
            <a:r>
              <a:rPr lang="en-US" altLang="ko-KR" sz="3200" b="1" u="sng" dirty="0" smtClean="0">
                <a:uFill>
                  <a:solidFill>
                    <a:srgbClr val="FF0000"/>
                  </a:solidFill>
                </a:uFill>
              </a:rPr>
              <a:t>siesta</a:t>
            </a:r>
            <a:r>
              <a:rPr lang="en-US" altLang="ko-KR" sz="3200" b="1" dirty="0" smtClean="0"/>
              <a:t>,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a short nap</a:t>
            </a:r>
            <a:r>
              <a:rPr lang="en-US" altLang="ko-KR" sz="3200" b="1" dirty="0"/>
              <a:t>.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Both</a:t>
            </a:r>
            <a:r>
              <a:rPr lang="en-US" altLang="ko-KR" sz="3200" b="1" dirty="0"/>
              <a:t> my father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and</a:t>
            </a:r>
            <a:r>
              <a:rPr lang="en-US" altLang="ko-KR" sz="3200" b="1" dirty="0"/>
              <a:t> I like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to sleep</a:t>
            </a:r>
            <a:r>
              <a:rPr lang="en-US" altLang="ko-KR" sz="3200" b="1" dirty="0"/>
              <a:t> </a:t>
            </a:r>
            <a:r>
              <a:rPr lang="en-US" altLang="ko-KR" sz="3200" b="1" dirty="0" smtClean="0"/>
              <a:t>under </a:t>
            </a:r>
            <a:r>
              <a:rPr lang="en-US" altLang="ko-KR" sz="3200" b="1" dirty="0"/>
              <a:t>the tree in our garden</a:t>
            </a:r>
            <a:r>
              <a:rPr lang="en-US" altLang="ko-KR" sz="3200" b="1" dirty="0" smtClean="0"/>
              <a:t>.</a:t>
            </a:r>
            <a:endParaRPr lang="ko-KR" altLang="ko-KR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63888" y="166775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= eat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24328" y="242027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~</a:t>
            </a:r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와 같은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3920867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맑은 고딕"/>
                <a:ea typeface="맑은 고딕"/>
              </a:rPr>
              <a:t>┗</a:t>
            </a:r>
            <a:r>
              <a:rPr lang="en-US" altLang="ko-KR" dirty="0" smtClean="0">
                <a:solidFill>
                  <a:srgbClr val="FF0000"/>
                </a:solidFill>
                <a:latin typeface="맑은 고딕"/>
                <a:ea typeface="맑은 고딕"/>
              </a:rPr>
              <a:t>─</a:t>
            </a:r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    동격    </a:t>
            </a:r>
            <a:r>
              <a:rPr lang="en-US" altLang="ko-KR" dirty="0" smtClean="0">
                <a:solidFill>
                  <a:srgbClr val="FF0000"/>
                </a:solidFill>
              </a:rPr>
              <a:t>─</a:t>
            </a:r>
            <a:r>
              <a:rPr lang="ko-KR" altLang="en-US" dirty="0" smtClean="0">
                <a:solidFill>
                  <a:srgbClr val="FF0000"/>
                </a:solidFill>
              </a:rPr>
              <a:t>┛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0072" y="3872009"/>
            <a:ext cx="3204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both A and B: A</a:t>
            </a:r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와</a:t>
            </a:r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B </a:t>
            </a:r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둘 다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3808" y="4631655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  명사</a:t>
            </a:r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목적어</a:t>
            </a:r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) </a:t>
            </a:r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역할을 하는 </a:t>
            </a:r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to</a:t>
            </a:r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부정사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7744" y="314018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~</a:t>
            </a:r>
            <a:r>
              <a:rPr lang="ko-KR" altLang="en-US" b="1" dirty="0" smtClean="0">
                <a:solidFill>
                  <a:srgbClr val="FF0000"/>
                </a:solidFill>
              </a:rPr>
              <a:t>후에</a:t>
            </a:r>
            <a:r>
              <a:rPr lang="en-US" altLang="ko-KR" b="1" dirty="0" smtClean="0">
                <a:solidFill>
                  <a:srgbClr val="FF0000"/>
                </a:solidFill>
              </a:rPr>
              <a:t> (</a:t>
            </a:r>
            <a:r>
              <a:rPr lang="ko-KR" altLang="en-US" b="1" dirty="0" smtClean="0">
                <a:solidFill>
                  <a:srgbClr val="FF0000"/>
                </a:solidFill>
              </a:rPr>
              <a:t>전치사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15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</p:bldLst>
  </p:timing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"/>
          <p:cNvSpPr txBox="1"/>
          <p:nvPr/>
        </p:nvSpPr>
        <p:spPr>
          <a:xfrm>
            <a:off x="755576" y="719533"/>
            <a:ext cx="7776864" cy="1557339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defRPr/>
            </a:pPr>
            <a:r>
              <a:rPr lang="en-US" altLang="ko-KR" sz="3200" b="1"/>
              <a:t>Q1. What does Diego’s family usually</a:t>
            </a:r>
            <a:endParaRPr lang="en-US" altLang="ko-KR" sz="3200" b="1"/>
          </a:p>
          <a:p>
            <a:pPr algn="just">
              <a:lnSpc>
                <a:spcPct val="150000"/>
              </a:lnSpc>
              <a:defRPr/>
            </a:pPr>
            <a:r>
              <a:rPr lang="en-US" altLang="ko-KR" sz="3200" b="1"/>
              <a:t>     eat for lunch?</a:t>
            </a:r>
            <a:endParaRPr lang="en-US" altLang="ko-KR" sz="3200" b="1"/>
          </a:p>
        </p:txBody>
      </p:sp>
      <p:pic>
        <p:nvPicPr>
          <p:cNvPr id="12" name="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979712" y="3140968"/>
            <a:ext cx="5184576" cy="2951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"/>
          <p:cNvSpPr txBox="1"/>
          <p:nvPr/>
        </p:nvSpPr>
        <p:spPr>
          <a:xfrm>
            <a:off x="755576" y="719533"/>
            <a:ext cx="7776864" cy="1557339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defRPr/>
            </a:pPr>
            <a:r>
              <a:rPr lang="en-US" altLang="ko-KR" sz="3200" b="1"/>
              <a:t>Q2. What does Diego’s family usually</a:t>
            </a:r>
            <a:endParaRPr lang="en-US" altLang="ko-KR" sz="3200" b="1"/>
          </a:p>
          <a:p>
            <a:pPr algn="just">
              <a:lnSpc>
                <a:spcPct val="150000"/>
              </a:lnSpc>
              <a:defRPr/>
            </a:pPr>
            <a:r>
              <a:rPr lang="en-US" altLang="ko-KR" sz="3200" b="1"/>
              <a:t>     do after lunch?</a:t>
            </a:r>
            <a:endParaRPr lang="en-US" altLang="ko-KR" sz="3200" b="1"/>
          </a:p>
        </p:txBody>
      </p:sp>
      <p:pic>
        <p:nvPicPr>
          <p:cNvPr id="13" name="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979712" y="3140968"/>
            <a:ext cx="5184576" cy="2951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55576" y="686301"/>
            <a:ext cx="770485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200" b="1" dirty="0" err="1" smtClean="0">
                <a:solidFill>
                  <a:srgbClr val="0033CC"/>
                </a:solidFill>
              </a:rPr>
              <a:t>Tabin</a:t>
            </a:r>
            <a:r>
              <a:rPr lang="en-US" altLang="ko-KR" sz="3200" b="1" dirty="0" smtClean="0">
                <a:solidFill>
                  <a:srgbClr val="0033CC"/>
                </a:solidFill>
              </a:rPr>
              <a:t>: 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  <a:latin typeface="+mj-lt"/>
              </a:rPr>
              <a:t>Hi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  <a:latin typeface="+mj-lt"/>
              </a:rPr>
              <a:t>! My name is </a:t>
            </a:r>
            <a:r>
              <a:rPr lang="en-US" altLang="ko-KR" sz="3200" b="1" dirty="0" err="1" smtClean="0">
                <a:uFill>
                  <a:solidFill>
                    <a:srgbClr val="FF0000"/>
                  </a:solidFill>
                </a:uFill>
                <a:latin typeface="+mj-lt"/>
              </a:rPr>
              <a:t>Tabin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  <a:latin typeface="+mj-lt"/>
              </a:rPr>
              <a:t>, 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  <a:latin typeface="+mj-lt"/>
              </a:rPr>
              <a:t>and I live near the Gobi Desert in Mongolia. I’m happy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  <a:latin typeface="+mj-lt"/>
              </a:rPr>
              <a:t>when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  <a:latin typeface="+mj-lt"/>
              </a:rPr>
              <a:t> I ride my horse. Horses are important in our culture.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  <a:latin typeface="+mj-lt"/>
              </a:rPr>
              <a:t>Almost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  <a:latin typeface="+mj-lt"/>
              </a:rPr>
              <a:t> everyone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  <a:latin typeface="+mj-lt"/>
              </a:rPr>
              <a:t>can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  <a:latin typeface="+mj-lt"/>
              </a:rPr>
              <a:t> ride a horse in Mongolia.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  <a:latin typeface="+mj-lt"/>
              </a:rPr>
              <a:t>In </a:t>
            </a:r>
            <a:r>
              <a:rPr lang="en-US" altLang="ko-KR" sz="3200" b="1" u="sng" dirty="0" smtClean="0">
                <a:uFill>
                  <a:solidFill>
                    <a:srgbClr val="FF0000"/>
                  </a:solidFill>
                </a:uFill>
                <a:latin typeface="+mj-lt"/>
              </a:rPr>
              <a:t>fact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  <a:latin typeface="+mj-lt"/>
              </a:rPr>
              <a:t>, we say, “We ride horses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  <a:latin typeface="+mj-lt"/>
              </a:rPr>
              <a:t>before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  <a:latin typeface="+mj-lt"/>
              </a:rPr>
              <a:t> we can walk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  <a:latin typeface="+mj-lt"/>
              </a:rPr>
              <a:t>.”</a:t>
            </a:r>
            <a:endParaRPr lang="ko-KR" altLang="ko-KR" sz="3200" b="1" dirty="0">
              <a:uFill>
                <a:solidFill>
                  <a:srgbClr val="FF0000"/>
                </a:solidFill>
              </a:u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2792503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~ </a:t>
            </a:r>
            <a:r>
              <a:rPr lang="ko-KR" altLang="en-US" b="1" dirty="0" smtClean="0">
                <a:solidFill>
                  <a:srgbClr val="FF0000"/>
                </a:solidFill>
              </a:rPr>
              <a:t>할 때</a:t>
            </a:r>
            <a:r>
              <a:rPr lang="en-US" altLang="ko-KR" b="1" dirty="0" smtClean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접속사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08304" y="352415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거의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5776" y="424423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~</a:t>
            </a:r>
            <a:r>
              <a:rPr lang="ko-KR" altLang="en-US" b="1" dirty="0" smtClean="0">
                <a:solidFill>
                  <a:srgbClr val="FF0000"/>
                </a:solidFill>
              </a:rPr>
              <a:t>할 수 있다</a:t>
            </a:r>
            <a:r>
              <a:rPr lang="en-US" altLang="ko-KR" b="1" dirty="0" smtClean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능</a:t>
            </a:r>
            <a:r>
              <a:rPr lang="ko-KR" altLang="en-US" b="1" dirty="0">
                <a:solidFill>
                  <a:srgbClr val="FF0000"/>
                </a:solidFill>
              </a:rPr>
              <a:t>력</a:t>
            </a:r>
            <a:r>
              <a:rPr lang="ko-KR" altLang="en-US" b="1" dirty="0" smtClean="0">
                <a:solidFill>
                  <a:srgbClr val="FF0000"/>
                </a:solidFill>
              </a:rPr>
              <a:t>을 나타내는 조동사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7864" y="498746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사실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23728" y="576461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~</a:t>
            </a:r>
            <a:r>
              <a:rPr lang="ko-KR" altLang="en-US" b="1" dirty="0" smtClean="0">
                <a:solidFill>
                  <a:srgbClr val="FF0000"/>
                </a:solidFill>
              </a:rPr>
              <a:t>하기 전에</a:t>
            </a:r>
            <a:r>
              <a:rPr lang="en-US" altLang="ko-KR" b="1" dirty="0" smtClean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접속사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2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683568" y="692696"/>
            <a:ext cx="78488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en-US" altLang="ko-KR" sz="3200" b="1" dirty="0" smtClean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   I </a:t>
            </a:r>
            <a:r>
              <a:rPr lang="en-US" altLang="ko-KR" sz="3200" b="1" u="sng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take</a:t>
            </a:r>
            <a:r>
              <a:rPr lang="en-US" altLang="ko-KR" sz="32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 good </a:t>
            </a:r>
            <a:r>
              <a:rPr lang="en-US" altLang="ko-KR" sz="3200" b="1" u="sng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care of</a:t>
            </a:r>
            <a:r>
              <a:rPr lang="en-US" altLang="ko-KR" sz="32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 my horse. I often brush </a:t>
            </a:r>
            <a:r>
              <a:rPr lang="en-US" altLang="ko-KR" sz="3200" b="1" u="sng" dirty="0" smtClean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him</a:t>
            </a:r>
            <a:r>
              <a:rPr lang="en-US" altLang="ko-KR" sz="3200" b="1" dirty="0" smtClean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ko-KR" sz="32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and </a:t>
            </a:r>
            <a:r>
              <a:rPr lang="en-US" altLang="ko-KR" sz="3200" b="1" u="sng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give </a:t>
            </a:r>
            <a:r>
              <a:rPr lang="en-US" altLang="ko-KR" sz="3200" b="1" u="sng" dirty="0" smtClean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him </a:t>
            </a:r>
            <a:r>
              <a:rPr lang="en-US" altLang="ko-KR" sz="3200" b="1" u="sng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some carrots</a:t>
            </a:r>
            <a:r>
              <a:rPr lang="en-US" altLang="ko-KR" sz="32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. I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enjoy</a:t>
            </a:r>
            <a:r>
              <a:rPr lang="en-US" altLang="ko-KR" sz="32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 rid</a:t>
            </a:r>
            <a:r>
              <a:rPr lang="en-US" altLang="ko-KR" sz="3200" b="1" u="sng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ing</a:t>
            </a:r>
            <a:r>
              <a:rPr lang="en-US" altLang="ko-KR" sz="32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 especially in the evening </a:t>
            </a:r>
            <a:r>
              <a:rPr lang="en-US" altLang="ko-KR" sz="3200" b="1" u="sng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before</a:t>
            </a:r>
            <a:r>
              <a:rPr lang="en-US" altLang="ko-KR" sz="32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 the </a:t>
            </a:r>
            <a:r>
              <a:rPr lang="en-US" altLang="ko-KR" sz="3200" b="1" u="sng" dirty="0" smtClean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sunset</a:t>
            </a:r>
            <a:r>
              <a:rPr lang="en-US" altLang="ko-KR" sz="3200" b="1" dirty="0" smtClean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. </a:t>
            </a:r>
            <a:r>
              <a:rPr lang="en-US" altLang="ko-KR" sz="32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Then the sky is </a:t>
            </a:r>
            <a:r>
              <a:rPr lang="en-US" altLang="ko-KR" sz="3200" b="1" dirty="0" smtClean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red, </a:t>
            </a:r>
            <a:r>
              <a:rPr lang="en-US" altLang="ko-KR" sz="3200" b="1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</a:rPr>
              <a:t>and everything is peaceful.</a:t>
            </a:r>
            <a:endParaRPr lang="ko-KR" altLang="en-US" sz="3200" b="1" dirty="0">
              <a:solidFill>
                <a:prstClr val="black"/>
              </a:solidFill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3668" y="1526908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take care of: ~</a:t>
            </a:r>
            <a:r>
              <a:rPr lang="ko-KR" altLang="en-US" b="1" dirty="0" smtClean="0">
                <a:solidFill>
                  <a:srgbClr val="FF0000"/>
                </a:solidFill>
              </a:rPr>
              <a:t>을 돌보다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9912" y="2448879"/>
            <a:ext cx="4573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give(4</a:t>
            </a:r>
            <a:r>
              <a:rPr lang="ko-KR" altLang="en-US" b="1" dirty="0" smtClean="0">
                <a:solidFill>
                  <a:srgbClr val="FF0000"/>
                </a:solidFill>
              </a:rPr>
              <a:t>형식 동사</a:t>
            </a:r>
            <a:r>
              <a:rPr lang="en-US" altLang="ko-KR" b="1" dirty="0" smtClean="0">
                <a:solidFill>
                  <a:srgbClr val="FF0000"/>
                </a:solidFill>
              </a:rPr>
              <a:t>)+</a:t>
            </a:r>
            <a:r>
              <a:rPr lang="ko-KR" altLang="en-US" b="1" dirty="0" smtClean="0">
                <a:solidFill>
                  <a:srgbClr val="FF0000"/>
                </a:solidFill>
              </a:rPr>
              <a:t>간접목적어</a:t>
            </a:r>
            <a:r>
              <a:rPr lang="en-US" altLang="ko-KR" b="1" dirty="0" smtClean="0">
                <a:solidFill>
                  <a:srgbClr val="FF0000"/>
                </a:solidFill>
              </a:rPr>
              <a:t>+</a:t>
            </a:r>
            <a:r>
              <a:rPr lang="ko-KR" altLang="en-US" b="1" dirty="0" smtClean="0">
                <a:solidFill>
                  <a:srgbClr val="FF0000"/>
                </a:solidFill>
              </a:rPr>
              <a:t>직접목적어</a:t>
            </a:r>
            <a:endParaRPr lang="en-US" altLang="ko-KR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8177" y="3501008"/>
            <a:ext cx="3516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enjoy –</a:t>
            </a:r>
            <a:r>
              <a:rPr lang="en-US" altLang="ko-KR" b="1" dirty="0" err="1" smtClean="0">
                <a:solidFill>
                  <a:srgbClr val="FF0000"/>
                </a:solidFill>
              </a:rPr>
              <a:t>ing</a:t>
            </a:r>
            <a:r>
              <a:rPr lang="en-US" altLang="ko-KR" b="1" dirty="0" smtClean="0">
                <a:solidFill>
                  <a:srgbClr val="FF0000"/>
                </a:solidFill>
              </a:rPr>
              <a:t>: ~</a:t>
            </a:r>
            <a:r>
              <a:rPr lang="ko-KR" altLang="en-US" b="1" dirty="0" smtClean="0">
                <a:solidFill>
                  <a:srgbClr val="FF0000"/>
                </a:solidFill>
              </a:rPr>
              <a:t>하는</a:t>
            </a:r>
            <a:r>
              <a:rPr lang="en-US" altLang="ko-KR" b="1" dirty="0" smtClean="0">
                <a:solidFill>
                  <a:srgbClr val="FF0000"/>
                </a:solidFill>
              </a:rPr>
              <a:t>  </a:t>
            </a:r>
            <a:r>
              <a:rPr lang="ko-KR" altLang="en-US" b="1" dirty="0" smtClean="0">
                <a:solidFill>
                  <a:srgbClr val="FF0000"/>
                </a:solidFill>
              </a:rPr>
              <a:t>것을 즐기다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75953" y="44371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↔ </a:t>
            </a:r>
            <a:r>
              <a:rPr lang="en-US" altLang="ko-KR" b="1" dirty="0" smtClean="0">
                <a:solidFill>
                  <a:srgbClr val="FF0000"/>
                </a:solidFill>
              </a:rPr>
              <a:t>sunrise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443711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~</a:t>
            </a:r>
            <a:r>
              <a:rPr lang="ko-KR" altLang="en-US" b="1" dirty="0" smtClean="0">
                <a:solidFill>
                  <a:srgbClr val="FF0000"/>
                </a:solidFill>
              </a:rPr>
              <a:t>하기 전에</a:t>
            </a:r>
            <a:r>
              <a:rPr lang="en-US" altLang="ko-KR" b="1" dirty="0" smtClean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전치사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43332" y="2476925"/>
            <a:ext cx="174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err="1" smtClean="0">
                <a:solidFill>
                  <a:srgbClr val="FF0000"/>
                </a:solidFill>
              </a:rPr>
              <a:t>Tabin’s</a:t>
            </a:r>
            <a:r>
              <a:rPr lang="en-US" altLang="ko-KR" b="1" dirty="0" smtClean="0">
                <a:solidFill>
                  <a:srgbClr val="FF0000"/>
                </a:solidFill>
              </a:rPr>
              <a:t> horse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42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3" grpId="0"/>
      <p:bldP spid="7" grpId="0"/>
      <p:bldP spid="8" grpId="0"/>
    </p:bldLst>
  </p:timing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"/>
          <p:cNvSpPr txBox="1"/>
          <p:nvPr/>
        </p:nvSpPr>
        <p:spPr>
          <a:xfrm>
            <a:off x="755576" y="719533"/>
            <a:ext cx="7776864" cy="821612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defRPr/>
            </a:pPr>
            <a:r>
              <a:rPr lang="en-US" altLang="ko-KR" sz="3200" b="1"/>
              <a:t>Q3. When is Tabin happy?</a:t>
            </a:r>
            <a:endParaRPr lang="en-US" altLang="ko-KR" sz="3200" b="1"/>
          </a:p>
        </p:txBody>
      </p:sp>
      <p:pic>
        <p:nvPicPr>
          <p:cNvPr id="14" name="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037669" y="2636912"/>
            <a:ext cx="5068662" cy="3240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"/>
          <p:cNvSpPr txBox="1"/>
          <p:nvPr/>
        </p:nvSpPr>
        <p:spPr>
          <a:xfrm>
            <a:off x="755576" y="719533"/>
            <a:ext cx="7776864" cy="1555037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defRPr/>
            </a:pPr>
            <a:r>
              <a:rPr lang="en-US" altLang="ko-KR" sz="3200" b="1"/>
              <a:t>Q4. How does Tabin take care of her </a:t>
            </a:r>
            <a:endParaRPr lang="en-US" altLang="ko-KR" sz="3200" b="1"/>
          </a:p>
          <a:p>
            <a:pPr algn="just">
              <a:lnSpc>
                <a:spcPct val="150000"/>
              </a:lnSpc>
              <a:defRPr/>
            </a:pPr>
            <a:r>
              <a:rPr lang="en-US" altLang="ko-KR" sz="3200" b="1"/>
              <a:t>     horse?</a:t>
            </a:r>
            <a:endParaRPr lang="en-US" altLang="ko-KR" sz="3200" b="1"/>
          </a:p>
        </p:txBody>
      </p:sp>
      <p:pic>
        <p:nvPicPr>
          <p:cNvPr id="15" name="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037669" y="2636912"/>
            <a:ext cx="5068662" cy="3240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827584" y="686301"/>
            <a:ext cx="7488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200" b="1" dirty="0" smtClean="0">
                <a:solidFill>
                  <a:srgbClr val="0033CC"/>
                </a:solidFill>
              </a:rPr>
              <a:t>Musa: 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</a:rPr>
              <a:t>Hi! I’m Musa, and I live in Nairobi, Kenya. My favorite time of the day is our running practice time.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My friend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, </a:t>
            </a:r>
            <a:r>
              <a:rPr lang="en-US" altLang="ko-KR" sz="3200" b="1" u="sng" dirty="0" err="1">
                <a:uFill>
                  <a:solidFill>
                    <a:srgbClr val="FF0000"/>
                  </a:solidFill>
                </a:uFill>
              </a:rPr>
              <a:t>Tamu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, and I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are on 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the school’s running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team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. 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</a:rPr>
              <a:t>I’m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happiest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 when I run with </a:t>
            </a:r>
            <a:r>
              <a:rPr lang="en-US" altLang="ko-KR" sz="3200" b="1" dirty="0" err="1">
                <a:uFill>
                  <a:solidFill>
                    <a:srgbClr val="FF0000"/>
                  </a:solidFill>
                </a:uFill>
              </a:rPr>
              <a:t>Tamu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. </a:t>
            </a:r>
            <a:endParaRPr lang="ko-KR" altLang="ko-KR" sz="3200" b="1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75656" y="350100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┗</a:t>
            </a:r>
            <a:r>
              <a:rPr lang="en-US" altLang="ko-KR" dirty="0" smtClean="0">
                <a:solidFill>
                  <a:srgbClr val="FF0000"/>
                </a:solidFill>
              </a:rPr>
              <a:t>—</a:t>
            </a: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>
                <a:solidFill>
                  <a:srgbClr val="FF0000"/>
                </a:solidFill>
              </a:rPr>
              <a:t>동격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44208" y="427651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happy</a:t>
            </a:r>
            <a:r>
              <a:rPr lang="ko-KR" altLang="en-US" b="1" dirty="0" smtClean="0">
                <a:solidFill>
                  <a:srgbClr val="FF0000"/>
                </a:solidFill>
              </a:rPr>
              <a:t>의 최상급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3495245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——</a:t>
            </a:r>
            <a:r>
              <a:rPr lang="en-US" altLang="ko-KR" dirty="0">
                <a:solidFill>
                  <a:srgbClr val="FF0000"/>
                </a:solidFill>
              </a:rPr>
              <a:t>—</a:t>
            </a:r>
            <a:r>
              <a:rPr lang="ko-KR" altLang="en-US" dirty="0" smtClean="0">
                <a:solidFill>
                  <a:srgbClr val="FF0000"/>
                </a:solidFill>
                <a:latin typeface="맑은 고딕"/>
                <a:ea typeface="맑은 고딕"/>
              </a:rPr>
              <a:t>┙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2160" y="350100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┗</a:t>
            </a:r>
            <a:r>
              <a:rPr lang="en-US" altLang="ko-KR" dirty="0" smtClean="0">
                <a:solidFill>
                  <a:srgbClr val="FF0000"/>
                </a:solidFill>
              </a:rPr>
              <a:t>—</a:t>
            </a: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~</a:t>
            </a:r>
            <a:r>
              <a:rPr lang="ko-KR" altLang="en-US" b="1" dirty="0" smtClean="0">
                <a:solidFill>
                  <a:srgbClr val="FF0000"/>
                </a:solidFill>
              </a:rPr>
              <a:t>팀에 속해 있다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1880" y="4276515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——</a:t>
            </a:r>
            <a:r>
              <a:rPr lang="en-US" altLang="ko-KR" dirty="0">
                <a:solidFill>
                  <a:srgbClr val="FF0000"/>
                </a:solidFill>
              </a:rPr>
              <a:t>—</a:t>
            </a:r>
            <a:r>
              <a:rPr lang="ko-KR" altLang="en-US" dirty="0" smtClean="0">
                <a:solidFill>
                  <a:srgbClr val="FF0000"/>
                </a:solidFill>
                <a:latin typeface="맑은 고딕"/>
                <a:ea typeface="맑은 고딕"/>
              </a:rPr>
              <a:t>┙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22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70787" y="404664"/>
            <a:ext cx="74888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Our practice time isn’t boring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because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 we can see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many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 animals.</a:t>
            </a:r>
            <a:endParaRPr lang="ko-KR" altLang="ko-KR" sz="3200" b="1" dirty="0">
              <a:uFill>
                <a:solidFill>
                  <a:srgbClr val="FF0000"/>
                </a:solidFill>
              </a:uFill>
            </a:endParaRPr>
          </a:p>
          <a:p>
            <a:pPr algn="just">
              <a:lnSpc>
                <a:spcPct val="200000"/>
              </a:lnSpc>
            </a:pPr>
            <a:r>
              <a:rPr lang="en-US" altLang="ko-KR" sz="3200" b="1" u="sng" dirty="0" smtClean="0">
                <a:uFill>
                  <a:solidFill>
                    <a:srgbClr val="FF0000"/>
                  </a:solidFill>
                </a:uFill>
              </a:rPr>
              <a:t>Many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runners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from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 Kenya </a:t>
            </a:r>
            <a:r>
              <a:rPr lang="en-US" altLang="ko-KR" sz="3200" b="1" u="sng" dirty="0">
                <a:uFill>
                  <a:solidFill>
                    <a:srgbClr val="FF0000"/>
                  </a:solidFill>
                </a:uFill>
              </a:rPr>
              <a:t>won</a:t>
            </a:r>
            <a:r>
              <a:rPr lang="en-US" altLang="ko-KR" sz="3200" b="1" dirty="0">
                <a:uFill>
                  <a:solidFill>
                    <a:srgbClr val="FF0000"/>
                  </a:solidFill>
                </a:uFill>
              </a:rPr>
              <a:t> races in the Olympics. 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</a:rPr>
              <a:t>I’m so proud of </a:t>
            </a:r>
            <a:r>
              <a:rPr lang="en-US" altLang="ko-KR" sz="3200" b="1" u="sng" dirty="0" smtClean="0">
                <a:uFill>
                  <a:solidFill>
                    <a:srgbClr val="FF0000"/>
                  </a:solidFill>
                </a:uFill>
              </a:rPr>
              <a:t>them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</a:rPr>
              <a:t>. </a:t>
            </a:r>
            <a:r>
              <a:rPr lang="en-US" altLang="ko-KR" sz="3200" b="1" u="sng" dirty="0" smtClean="0">
                <a:uFill>
                  <a:solidFill>
                    <a:srgbClr val="FF0000"/>
                  </a:solidFill>
                </a:uFill>
              </a:rPr>
              <a:t>Both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ko-KR" sz="3200" b="1" dirty="0" err="1" smtClean="0">
                <a:uFill>
                  <a:solidFill>
                    <a:srgbClr val="FF0000"/>
                  </a:solidFill>
                </a:uFill>
              </a:rPr>
              <a:t>Tamu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ko-KR" sz="3200" b="1" u="sng" dirty="0" smtClean="0">
                <a:uFill>
                  <a:solidFill>
                    <a:srgbClr val="FF0000"/>
                  </a:solidFill>
                </a:uFill>
              </a:rPr>
              <a:t>and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</a:rPr>
              <a:t> I want to be </a:t>
            </a:r>
            <a:r>
              <a:rPr lang="en-US" altLang="ko-KR" sz="3200" b="1" u="sng" dirty="0" smtClean="0">
                <a:uFill>
                  <a:solidFill>
                    <a:srgbClr val="FF0000"/>
                  </a:solidFill>
                </a:uFill>
              </a:rPr>
              <a:t>like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</a:rPr>
              <a:t> </a:t>
            </a:r>
            <a:r>
              <a:rPr lang="en-US" altLang="ko-KR" sz="3200" b="1" u="sng" dirty="0" smtClean="0">
                <a:uFill>
                  <a:solidFill>
                    <a:srgbClr val="FF0000"/>
                  </a:solidFill>
                </a:uFill>
              </a:rPr>
              <a:t>them</a:t>
            </a:r>
            <a:r>
              <a:rPr lang="en-US" altLang="ko-KR" sz="3200" b="1" dirty="0" smtClean="0">
                <a:uFill>
                  <a:solidFill>
                    <a:srgbClr val="FF0000"/>
                  </a:solidFill>
                </a:uFill>
              </a:rPr>
              <a:t>. </a:t>
            </a:r>
            <a:endParaRPr lang="ko-KR" altLang="ko-KR" sz="3200" b="1" dirty="0">
              <a:uFill>
                <a:solidFill>
                  <a:srgbClr val="FF0000"/>
                </a:solidFill>
              </a:u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2366" y="4653136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=Many runners ~ in the Olympics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912" y="1841935"/>
            <a:ext cx="2866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 ~ </a:t>
            </a:r>
            <a:r>
              <a:rPr lang="ko-KR" altLang="en-US" b="1" dirty="0" smtClean="0">
                <a:solidFill>
                  <a:srgbClr val="FF0000"/>
                </a:solidFill>
              </a:rPr>
              <a:t>때문에</a:t>
            </a:r>
            <a:r>
              <a:rPr lang="en-US" altLang="ko-KR" b="1" dirty="0" smtClean="0">
                <a:solidFill>
                  <a:srgbClr val="FF0000"/>
                </a:solidFill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</a:rPr>
              <a:t>이유의 접속사</a:t>
            </a:r>
            <a:r>
              <a:rPr lang="en-US" altLang="ko-KR" b="1" dirty="0" smtClean="0">
                <a:solidFill>
                  <a:srgbClr val="FF0000"/>
                </a:solidFill>
              </a:rPr>
              <a:t>)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88024" y="1838787"/>
            <a:ext cx="149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 = a lot of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270892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many+</a:t>
            </a:r>
            <a:r>
              <a:rPr lang="ko-KR" altLang="en-US" b="1" dirty="0" smtClean="0">
                <a:solidFill>
                  <a:srgbClr val="FF0000"/>
                </a:solidFill>
              </a:rPr>
              <a:t>복수 명사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2100" y="27089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 ~ </a:t>
            </a:r>
            <a:r>
              <a:rPr lang="ko-KR" altLang="en-US" b="1" dirty="0" smtClean="0">
                <a:solidFill>
                  <a:srgbClr val="FF0000"/>
                </a:solidFill>
              </a:rPr>
              <a:t>출신</a:t>
            </a:r>
            <a:r>
              <a:rPr lang="ko-KR" altLang="en-US" b="1" dirty="0">
                <a:solidFill>
                  <a:srgbClr val="FF0000"/>
                </a:solidFill>
              </a:rPr>
              <a:t>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6176" y="270892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win</a:t>
            </a:r>
            <a:r>
              <a:rPr lang="ko-KR" altLang="en-US" b="1" dirty="0" smtClean="0">
                <a:solidFill>
                  <a:srgbClr val="FF0000"/>
                </a:solidFill>
              </a:rPr>
              <a:t>의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과거형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61667" y="4653136"/>
            <a:ext cx="3753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└</a:t>
            </a:r>
            <a:r>
              <a:rPr lang="en-US" altLang="ko-KR" b="1" dirty="0" smtClean="0">
                <a:solidFill>
                  <a:srgbClr val="FF0000"/>
                </a:solidFill>
              </a:rPr>
              <a:t>both </a:t>
            </a:r>
            <a:r>
              <a:rPr lang="en-US" altLang="ko-KR" b="1" dirty="0">
                <a:solidFill>
                  <a:srgbClr val="FF0000"/>
                </a:solidFill>
              </a:rPr>
              <a:t>A and B: A</a:t>
            </a:r>
            <a:r>
              <a:rPr lang="ko-KR" altLang="en-US" b="1" dirty="0">
                <a:solidFill>
                  <a:srgbClr val="FF0000"/>
                </a:solidFill>
              </a:rPr>
              <a:t>와</a:t>
            </a:r>
            <a:r>
              <a:rPr lang="en-US" altLang="ko-KR" b="1" dirty="0">
                <a:solidFill>
                  <a:srgbClr val="FF0000"/>
                </a:solidFill>
              </a:rPr>
              <a:t> B </a:t>
            </a:r>
            <a:r>
              <a:rPr lang="ko-KR" altLang="en-US" b="1" dirty="0">
                <a:solidFill>
                  <a:srgbClr val="FF0000"/>
                </a:solidFill>
              </a:rPr>
              <a:t>둘 </a:t>
            </a:r>
            <a:r>
              <a:rPr lang="ko-KR" altLang="en-US" b="1" dirty="0" smtClean="0">
                <a:solidFill>
                  <a:srgbClr val="FF0000"/>
                </a:solidFill>
              </a:rPr>
              <a:t>다</a:t>
            </a:r>
            <a:r>
              <a:rPr lang="ko-KR" altLang="en-US" b="1" dirty="0" smtClean="0">
                <a:solidFill>
                  <a:srgbClr val="FF0000"/>
                </a:solidFill>
                <a:latin typeface="맑은 고딕"/>
                <a:ea typeface="맑은 고딕"/>
              </a:rPr>
              <a:t>┛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6426" y="5666627"/>
            <a:ext cx="5201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FF0000"/>
                </a:solidFill>
              </a:rPr>
              <a:t>올림픽에서 우승한 케냐 달리기 선수들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9995" y="5666627"/>
            <a:ext cx="835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~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처럼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2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7" grpId="0"/>
      <p:bldP spid="8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"/>
          <p:cNvSpPr txBox="1"/>
          <p:nvPr/>
        </p:nvSpPr>
        <p:spPr>
          <a:xfrm>
            <a:off x="755576" y="719533"/>
            <a:ext cx="7776864" cy="821612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defRPr/>
            </a:pPr>
            <a:r>
              <a:rPr lang="en-US" altLang="ko-KR" sz="3200" b="1"/>
              <a:t>Q5. When is Musa happiest?</a:t>
            </a:r>
            <a:endParaRPr lang="en-US" altLang="ko-KR" sz="3200" b="1"/>
          </a:p>
        </p:txBody>
      </p:sp>
      <p:pic>
        <p:nvPicPr>
          <p:cNvPr id="13" name="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037668" y="2420888"/>
            <a:ext cx="5068662" cy="33031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"/>
          <p:cNvSpPr txBox="1"/>
          <p:nvPr/>
        </p:nvSpPr>
        <p:spPr>
          <a:xfrm>
            <a:off x="755576" y="719533"/>
            <a:ext cx="7776864" cy="1555037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defRPr/>
            </a:pPr>
            <a:r>
              <a:rPr lang="en-US" altLang="ko-KR" sz="3200" b="1"/>
              <a:t>Q6. Why is practice time not boring</a:t>
            </a:r>
            <a:endParaRPr lang="en-US" altLang="ko-KR" sz="3200" b="1"/>
          </a:p>
          <a:p>
            <a:pPr algn="just">
              <a:lnSpc>
                <a:spcPct val="150000"/>
              </a:lnSpc>
              <a:defRPr/>
            </a:pPr>
            <a:r>
              <a:rPr lang="en-US" altLang="ko-KR" sz="3200" b="1"/>
              <a:t>     for Musa and Tamu?</a:t>
            </a:r>
            <a:endParaRPr lang="en-US" altLang="ko-KR" sz="3200" b="1"/>
          </a:p>
        </p:txBody>
      </p:sp>
      <p:pic>
        <p:nvPicPr>
          <p:cNvPr id="14" name="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037668" y="2420888"/>
            <a:ext cx="5068662" cy="33031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4"/>
          <p:cNvSpPr txBox="1">
            <a:spLocks/>
          </p:cNvSpPr>
          <p:nvPr/>
        </p:nvSpPr>
        <p:spPr>
          <a:xfrm>
            <a:off x="1979712" y="563999"/>
            <a:ext cx="4963426" cy="920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Bank</a:t>
            </a:r>
            <a:endParaRPr lang="ko-KR" alt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Group 79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1093703"/>
              </p:ext>
            </p:extLst>
          </p:nvPr>
        </p:nvGraphicFramePr>
        <p:xfrm>
          <a:off x="1115616" y="1708808"/>
          <a:ext cx="7056784" cy="409645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1127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439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2057">
                <a:tc>
                  <a:txBody>
                    <a:bodyPr/>
                    <a:lstStyle/>
                    <a:p>
                      <a:pPr lvl="1" algn="l" latinLnBrk="1"/>
                      <a:r>
                        <a:rPr lang="en-US" altLang="ko-KR" sz="2400" b="1" u="none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usually</a:t>
                      </a:r>
                      <a:endParaRPr lang="en-US" altLang="ko-KR" sz="2400" b="1" u="none" kern="1200" dirty="0" smtClean="0">
                        <a:solidFill>
                          <a:schemeClr val="tx1"/>
                        </a:solidFill>
                        <a:latin typeface="+mj-lt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ad.</a:t>
                      </a:r>
                      <a:r>
                        <a:rPr lang="en-US" altLang="ko-KR" sz="1800" b="1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800" b="1" baseline="0" dirty="0" smtClean="0">
                          <a:latin typeface="+mj-lt"/>
                        </a:rPr>
                        <a:t>보통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vegetable</a:t>
                      </a:r>
                      <a:endParaRPr lang="ko-KR" altLang="en-US" sz="2400" b="1" u="none" dirty="0" smtClean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n. </a:t>
                      </a:r>
                      <a:r>
                        <a:rPr lang="ko-KR" altLang="en-US" sz="1800" b="1" dirty="0" smtClean="0">
                          <a:latin typeface="+mj-lt"/>
                        </a:rPr>
                        <a:t>채소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kern="1200" cap="none" baseline="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dessert</a:t>
                      </a:r>
                      <a:endParaRPr lang="en-US" altLang="ko-KR" sz="2400" b="1" u="none" kern="1200" cap="none" baseline="0" dirty="0" smtClean="0">
                        <a:solidFill>
                          <a:schemeClr val="tx1"/>
                        </a:solidFill>
                        <a:latin typeface="+mj-lt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n. </a:t>
                      </a:r>
                      <a:r>
                        <a:rPr lang="ko-KR" altLang="en-US" sz="1800" b="1" dirty="0" smtClean="0">
                          <a:latin typeface="+mj-lt"/>
                        </a:rPr>
                        <a:t>디저트</a:t>
                      </a:r>
                      <a:r>
                        <a:rPr lang="en-US" altLang="ko-KR" sz="1800" b="1" dirty="0" smtClean="0">
                          <a:latin typeface="+mj-lt"/>
                        </a:rPr>
                        <a:t>, </a:t>
                      </a:r>
                      <a:r>
                        <a:rPr lang="ko-KR" altLang="en-US" sz="1800" b="1" dirty="0" smtClean="0">
                          <a:latin typeface="+mj-lt"/>
                        </a:rPr>
                        <a:t>후식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nap</a:t>
                      </a:r>
                      <a:endParaRPr lang="ko-KR" altLang="en-US" sz="2400" b="1" u="none" dirty="0" smtClean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n.</a:t>
                      </a:r>
                      <a:r>
                        <a:rPr lang="en-US" altLang="ko-KR" sz="1800" b="1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800" b="1" baseline="0" dirty="0" smtClean="0">
                          <a:latin typeface="+mj-lt"/>
                        </a:rPr>
                        <a:t>낮잠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near</a:t>
                      </a:r>
                      <a:endParaRPr lang="ko-KR" altLang="en-US" sz="2400" b="1" u="none" dirty="0" smtClean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ad. </a:t>
                      </a:r>
                      <a:r>
                        <a:rPr lang="ko-KR" altLang="en-US" sz="1800" b="1" dirty="0" smtClean="0">
                          <a:latin typeface="+mj-lt"/>
                        </a:rPr>
                        <a:t>가까이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desert</a:t>
                      </a:r>
                      <a:endParaRPr lang="ko-KR" altLang="en-US" sz="2400" b="1" u="none" dirty="0" smtClean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n.</a:t>
                      </a:r>
                      <a:r>
                        <a:rPr lang="en-US" altLang="ko-KR" sz="1800" b="1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800" b="1" baseline="0" dirty="0" smtClean="0">
                          <a:latin typeface="+mj-lt"/>
                        </a:rPr>
                        <a:t>사막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kern="1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Mongolia</a:t>
                      </a:r>
                      <a:endParaRPr lang="en-US" altLang="ko-KR" sz="2400" b="1" u="none" kern="1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  <a:cs typeface="Times New Roman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n. </a:t>
                      </a:r>
                      <a:r>
                        <a:rPr lang="ko-KR" altLang="en-US" sz="1800" b="1" dirty="0" smtClean="0">
                          <a:latin typeface="+mj-lt"/>
                        </a:rPr>
                        <a:t>몽골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</a:rPr>
                        <a:t>important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중요한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532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4"/>
          <p:cNvSpPr txBox="1">
            <a:spLocks/>
          </p:cNvSpPr>
          <p:nvPr/>
        </p:nvSpPr>
        <p:spPr>
          <a:xfrm>
            <a:off x="1979712" y="563999"/>
            <a:ext cx="4963426" cy="9207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Word Bank</a:t>
            </a:r>
            <a:endParaRPr lang="ko-KR" alt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Group 79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08153"/>
              </p:ext>
            </p:extLst>
          </p:nvPr>
        </p:nvGraphicFramePr>
        <p:xfrm>
          <a:off x="1115616" y="1708808"/>
          <a:ext cx="7056784" cy="409645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1127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439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culture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n. </a:t>
                      </a:r>
                      <a:r>
                        <a:rPr lang="ko-KR" altLang="en-US" sz="1800" b="1" dirty="0" smtClean="0">
                          <a:latin typeface="+mj-lt"/>
                        </a:rPr>
                        <a:t>문화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</a:tr>
              <a:tr h="512057">
                <a:tc>
                  <a:txBody>
                    <a:bodyPr/>
                    <a:lstStyle/>
                    <a:p>
                      <a:pPr lvl="1" algn="l" latinLnBrk="1"/>
                      <a:r>
                        <a:rPr lang="en-US" altLang="ko-KR" sz="2400" b="1" u="none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n-cs"/>
                        </a:rPr>
                        <a:t>brush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v.</a:t>
                      </a:r>
                      <a:r>
                        <a:rPr lang="en-US" altLang="ko-KR" sz="1800" b="1" baseline="0" dirty="0" smtClean="0">
                          <a:latin typeface="+mj-lt"/>
                        </a:rPr>
                        <a:t> (~</a:t>
                      </a:r>
                      <a:r>
                        <a:rPr lang="ko-KR" altLang="en-US" sz="1800" b="1" baseline="0" dirty="0" smtClean="0">
                          <a:latin typeface="+mj-lt"/>
                        </a:rPr>
                        <a:t>을</a:t>
                      </a:r>
                      <a:r>
                        <a:rPr lang="en-US" altLang="ko-KR" sz="1800" b="1" baseline="0" dirty="0" smtClean="0">
                          <a:latin typeface="+mj-lt"/>
                        </a:rPr>
                        <a:t>) </a:t>
                      </a:r>
                      <a:r>
                        <a:rPr lang="ko-KR" altLang="en-US" sz="1800" b="1" baseline="0" dirty="0" smtClean="0">
                          <a:latin typeface="+mj-lt"/>
                        </a:rPr>
                        <a:t>솔질하다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carrot</a:t>
                      </a:r>
                      <a:endParaRPr lang="ko-KR" altLang="en-US" sz="2400" b="1" u="none" dirty="0" smtClean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n. </a:t>
                      </a:r>
                      <a:r>
                        <a:rPr lang="ko-KR" altLang="en-US" sz="1800" b="1" dirty="0" smtClean="0">
                          <a:latin typeface="+mj-lt"/>
                        </a:rPr>
                        <a:t>당근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especially</a:t>
                      </a:r>
                      <a:endParaRPr lang="ko-KR" altLang="en-US" sz="2400" b="1" u="none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ad. </a:t>
                      </a:r>
                      <a:r>
                        <a:rPr lang="ko-KR" altLang="en-US" sz="1800" b="1" dirty="0" smtClean="0">
                          <a:latin typeface="+mj-lt"/>
                        </a:rPr>
                        <a:t>특히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kern="1200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sunset</a:t>
                      </a:r>
                      <a:endParaRPr lang="ko-KR" altLang="en-US" sz="2400" b="1" u="none" dirty="0" smtClean="0">
                        <a:solidFill>
                          <a:schemeClr val="tx1"/>
                        </a:solidFill>
                        <a:latin typeface="+mj-lt"/>
                        <a:ea typeface="+mj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n.</a:t>
                      </a:r>
                      <a:r>
                        <a:rPr lang="en-US" altLang="ko-KR" sz="1800" b="1" baseline="0" dirty="0" smtClean="0">
                          <a:latin typeface="+mj-lt"/>
                        </a:rPr>
                        <a:t> </a:t>
                      </a:r>
                      <a:r>
                        <a:rPr lang="ko-KR" altLang="en-US" sz="1800" b="1" baseline="0" dirty="0" smtClean="0">
                          <a:latin typeface="+mj-lt"/>
                        </a:rPr>
                        <a:t>일몰</a:t>
                      </a:r>
                      <a:r>
                        <a:rPr lang="en-US" altLang="ko-KR" sz="1800" b="1" baseline="0" dirty="0" smtClean="0">
                          <a:latin typeface="+mj-lt"/>
                        </a:rPr>
                        <a:t>, </a:t>
                      </a:r>
                      <a:r>
                        <a:rPr lang="ko-KR" altLang="en-US" sz="1800" b="1" baseline="0" dirty="0" smtClean="0">
                          <a:latin typeface="+mj-lt"/>
                        </a:rPr>
                        <a:t>해 질 녘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peaceful</a:t>
                      </a:r>
                      <a:endParaRPr lang="ko-KR" altLang="en-US" sz="2400" b="1" u="none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a. </a:t>
                      </a:r>
                      <a:r>
                        <a:rPr lang="ko-KR" altLang="en-US" sz="1800" b="1" dirty="0" smtClean="0">
                          <a:latin typeface="+mj-lt"/>
                        </a:rPr>
                        <a:t>평화로운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endParaRPr lang="ko-KR" altLang="en-US" sz="2400" b="1" u="none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 smtClean="0">
                          <a:latin typeface="+mj-lt"/>
                        </a:rPr>
                        <a:t>n. </a:t>
                      </a:r>
                      <a:r>
                        <a:rPr lang="ko-KR" altLang="en-US" sz="1800" b="1" dirty="0" smtClean="0">
                          <a:latin typeface="+mj-lt"/>
                        </a:rPr>
                        <a:t>연습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u="none" kern="1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race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n. </a:t>
                      </a:r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경주</a:t>
                      </a:r>
                      <a:endParaRPr lang="en-US" altLang="ko-KR" sz="1800" b="1" dirty="0" smtClean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31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512</ep:Words>
  <ep:PresentationFormat>화면 슬라이드 쇼(4:3)</ep:PresentationFormat>
  <ep:Paragraphs>68</ep:Paragraphs>
  <ep:Slides>16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ep:HeadingPairs>
  <ep:TitlesOfParts>
    <vt:vector size="1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2017-12-01T07:34:57.000</dcterms:created>
  <cp:lastModifiedBy>이은지</cp:lastModifiedBy>
  <dcterms:modified xsi:type="dcterms:W3CDTF">2020-03-20T02:58:42.025</dcterms:modified>
  <cp:revision>9</cp:revision>
  <cp:version/>
</cp:coreProperties>
</file>