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wdp" ContentType="image/vnd.ms-photo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6765" autoAdjust="0"/>
    <p:restoredTop sz="94660"/>
  </p:normalViewPr>
  <p:slideViewPr>
    <p:cSldViewPr>
      <p:cViewPr varScale="1">
        <p:scale>
          <a:sx n="100" d="100"/>
          <a:sy n="100" d="100"/>
        </p:scale>
        <p:origin x="-1404" y="-114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presProps" Target="presProps.xml"  /><Relationship Id="rId13" Type="http://schemas.openxmlformats.org/officeDocument/2006/relationships/viewProps" Target="viewProps.xml"  /><Relationship Id="rId14" Type="http://schemas.openxmlformats.org/officeDocument/2006/relationships/theme" Target="theme/theme1.xml"  /><Relationship Id="rId15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pn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1.png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3948100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1689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627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9971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6071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1198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09070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4689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28015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031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77165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37686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171845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722596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97830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70045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608479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83833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39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4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4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063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85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52153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927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2962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861920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931931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500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2208317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1458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2382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slideLayout" Target="../slideLayouts/slideLayout16.xml"  /><Relationship Id="rId17" Type="http://schemas.openxmlformats.org/officeDocument/2006/relationships/slideLayout" Target="../slideLayouts/slideLayout17.xml"  /><Relationship Id="rId18" Type="http://schemas.openxmlformats.org/officeDocument/2006/relationships/slideLayout" Target="../slideLayouts/slideLayout18.xml"  /><Relationship Id="rId19" Type="http://schemas.openxmlformats.org/officeDocument/2006/relationships/slideLayout" Target="../slideLayouts/slideLayout19.xml"  /><Relationship Id="rId2" Type="http://schemas.openxmlformats.org/officeDocument/2006/relationships/slideLayout" Target="../slideLayouts/slideLayout2.xml"  /><Relationship Id="rId20" Type="http://schemas.openxmlformats.org/officeDocument/2006/relationships/slideLayout" Target="../slideLayouts/slideLayout20.xml"  /><Relationship Id="rId21" Type="http://schemas.openxmlformats.org/officeDocument/2006/relationships/slideLayout" Target="../slideLayouts/slideLayout21.xml"  /><Relationship Id="rId22" Type="http://schemas.openxmlformats.org/officeDocument/2006/relationships/slideLayout" Target="../slideLayouts/slideLayout22.xml"  /><Relationship Id="rId23" Type="http://schemas.openxmlformats.org/officeDocument/2006/relationships/slideLayout" Target="../slideLayouts/slideLayout23.xml"  /><Relationship Id="rId24" Type="http://schemas.openxmlformats.org/officeDocument/2006/relationships/slideLayout" Target="../slideLayouts/slideLayout24.xml"  /><Relationship Id="rId25" Type="http://schemas.openxmlformats.org/officeDocument/2006/relationships/slideLayout" Target="../slideLayouts/slideLayout25.xml"  /><Relationship Id="rId26" Type="http://schemas.openxmlformats.org/officeDocument/2006/relationships/slideLayout" Target="../slideLayouts/slideLayout26.xml"  /><Relationship Id="rId27" Type="http://schemas.openxmlformats.org/officeDocument/2006/relationships/slideLayout" Target="../slideLayouts/slideLayout27.xml"  /><Relationship Id="rId28" Type="http://schemas.openxmlformats.org/officeDocument/2006/relationships/slideLayout" Target="../slideLayouts/slideLayout28.xml"  /><Relationship Id="rId29" Type="http://schemas.openxmlformats.org/officeDocument/2006/relationships/slideLayout" Target="../slideLayouts/slideLayout29.xml"  /><Relationship Id="rId3" Type="http://schemas.openxmlformats.org/officeDocument/2006/relationships/slideLayout" Target="../slideLayouts/slideLayout3.xml"  /><Relationship Id="rId30" Type="http://schemas.openxmlformats.org/officeDocument/2006/relationships/slideLayout" Target="../slideLayouts/slideLayout30.xml"  /><Relationship Id="rId31" Type="http://schemas.openxmlformats.org/officeDocument/2006/relationships/slideLayout" Target="../slideLayouts/slideLayout31.xml"  /><Relationship Id="rId32" Type="http://schemas.openxmlformats.org/officeDocument/2006/relationships/slideLayout" Target="../slideLayouts/slideLayout32.xml"  /><Relationship Id="rId33" Type="http://schemas.openxmlformats.org/officeDocument/2006/relationships/theme" Target="../theme/theme1.xml"  /><Relationship Id="rId34" Type="http://schemas.openxmlformats.org/officeDocument/2006/relationships/image" Target="../media/image13.png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0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4.png"  /><Relationship Id="rId3" Type="http://schemas.openxmlformats.org/officeDocument/2006/relationships/image" Target="../media/image15.png"  /><Relationship Id="rId4" Type="http://schemas.microsoft.com/office/2007/relationships/hdphoto" Target="../embeddings/oleObject1.wdp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6.jpeg"  /><Relationship Id="rId3" Type="http://schemas.openxmlformats.org/officeDocument/2006/relationships/image" Target="../media/image17.png"  /><Relationship Id="rId4" Type="http://schemas.openxmlformats.org/officeDocument/2006/relationships/image" Target="../media/image18.png"  /><Relationship Id="rId5" Type="http://schemas.openxmlformats.org/officeDocument/2006/relationships/image" Target="../media/image19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0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1.xml"  /><Relationship Id="rId2" Type="http://schemas.openxmlformats.org/officeDocument/2006/relationships/image" Target="../media/image12.png"  /><Relationship Id="rId3" Type="http://schemas.openxmlformats.org/officeDocument/2006/relationships/image" Target="../media/image21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55429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598003"/>
            <a:ext cx="9144000" cy="830997"/>
          </a:xfrm>
        </p:spPr>
        <p:txBody>
          <a:bodyPr/>
          <a:lstStyle/>
          <a:p>
            <a:r>
              <a:rPr lang="ko-KR" altLang="en-US" dirty="0"/>
              <a:t>고조선의 성립과 발전</a:t>
            </a:r>
          </a:p>
        </p:txBody>
      </p:sp>
    </p:spTree>
    <p:extLst>
      <p:ext uri="{BB962C8B-B14F-4D97-AF65-F5344CB8AC3E}">
        <p14:creationId xmlns:p14="http://schemas.microsoft.com/office/powerpoint/2010/main" val="23839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고조선의 성립과 발전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indent="-457200">
              <a:buFont typeface="+mj-lt"/>
              <a:buAutoNum type="arabicParenR"/>
            </a:pPr>
            <a:r>
              <a:rPr lang="ko-KR" altLang="en-US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우리나라의 청동기 문화</a:t>
            </a:r>
            <a:endParaRPr lang="en-US" altLang="ko-KR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-457200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고조선의 성립과 발전</a:t>
            </a:r>
          </a:p>
        </p:txBody>
      </p:sp>
    </p:spTree>
    <p:extLst>
      <p:ext uri="{BB962C8B-B14F-4D97-AF65-F5344CB8AC3E}">
        <p14:creationId xmlns:p14="http://schemas.microsoft.com/office/powerpoint/2010/main" val="18403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단군 신화를 통해 고조선의 건국 과정을 설명할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고조선의 발전과 변천 과정을 알 수 있다</a:t>
            </a:r>
            <a:r>
              <a:rPr kumimoji="0" lang="en-US" altLang="ko-KR" sz="2800" b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655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7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p.34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고조선의 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건국</a:t>
            </a:r>
            <a:endParaRPr lang="ko-KR" alt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6000" y="2120901"/>
            <a:ext cx="7664451" cy="1691974"/>
          </a:xfrm>
        </p:spPr>
        <p:txBody>
          <a:bodyPr/>
          <a:lstStyle/>
          <a:p>
            <a:pPr marL="446088" indent="-446088"/>
            <a:r>
              <a:rPr lang="ko-KR" altLang="en-US" sz="2400" b="1" dirty="0" smtClean="0"/>
              <a:t>고조선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우리나라 최초의 국가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청동기 문화 </a:t>
            </a:r>
            <a:r>
              <a:rPr lang="ko-KR" altLang="en-US" sz="2400" b="1" dirty="0" smtClean="0"/>
              <a:t>배경</a:t>
            </a:r>
            <a:endParaRPr lang="ko-KR" altLang="en-US" sz="2400" b="1" dirty="0"/>
          </a:p>
        </p:txBody>
      </p:sp>
      <p:pic>
        <p:nvPicPr>
          <p:cNvPr id="1028" name="Picture 4" descr="C:\Users\Rasiel2\Pictures\A9RA40B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9632" y="3559411"/>
            <a:ext cx="7385297" cy="330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siel2\Pictures\단군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693277"/>
            <a:ext cx="2808312" cy="416763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텍스트 개체 틀 5"/>
          <p:cNvSpPr txBox="1">
            <a:spLocks/>
          </p:cNvSpPr>
          <p:nvPr/>
        </p:nvSpPr>
        <p:spPr>
          <a:xfrm>
            <a:off x="5332561" y="3393122"/>
            <a:ext cx="3312368" cy="3325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/>
              <a:t>▼ 강화 </a:t>
            </a:r>
            <a:r>
              <a:rPr lang="ko-KR" altLang="en-US" dirty="0" err="1"/>
              <a:t>참성단</a:t>
            </a:r>
            <a:r>
              <a:rPr lang="en-US" altLang="ko-KR" dirty="0"/>
              <a:t>(</a:t>
            </a:r>
            <a:r>
              <a:rPr lang="ko-KR" altLang="en-US" dirty="0"/>
              <a:t>인천 강화</a:t>
            </a:r>
            <a:r>
              <a:rPr lang="en-US" altLang="ko-KR" dirty="0"/>
              <a:t>)</a:t>
            </a:r>
          </a:p>
        </p:txBody>
      </p:sp>
      <p:sp>
        <p:nvSpPr>
          <p:cNvPr id="25" name="텍스트 개체 틀 5"/>
          <p:cNvSpPr txBox="1">
            <a:spLocks/>
          </p:cNvSpPr>
          <p:nvPr/>
        </p:nvSpPr>
        <p:spPr>
          <a:xfrm>
            <a:off x="2777741" y="4201155"/>
            <a:ext cx="1713561" cy="33257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/>
              <a:t>◀단군 왕검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94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p.34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고조선의 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건국</a:t>
            </a:r>
            <a:endParaRPr lang="ko-KR" alt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" name="그림 34" descr="중학교 역사(상)1-출력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24128" y="2943416"/>
            <a:ext cx="3003375" cy="314988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6000" y="2120901"/>
            <a:ext cx="7664451" cy="1691974"/>
          </a:xfrm>
        </p:spPr>
        <p:txBody>
          <a:bodyPr/>
          <a:lstStyle/>
          <a:p>
            <a:pPr marL="446088" indent="-446088">
              <a:buFont typeface="+mj-ea"/>
              <a:buAutoNum type="circleNumDbPlain" startAt="2"/>
            </a:pPr>
            <a:r>
              <a:rPr lang="ko-KR" altLang="en-US" sz="2400" b="1" dirty="0" smtClean="0"/>
              <a:t>세력 범위</a:t>
            </a:r>
            <a:r>
              <a:rPr lang="en-US" altLang="ko-KR" sz="2400" b="1" dirty="0" smtClean="0"/>
              <a:t>: </a:t>
            </a:r>
            <a:br>
              <a:rPr lang="en-US" altLang="ko-KR" sz="2400" b="1" dirty="0" smtClean="0"/>
            </a:br>
            <a:r>
              <a:rPr lang="ko-KR" altLang="en-US" sz="2400" b="1" dirty="0" err="1" smtClean="0">
                <a:latin typeface="+mn-lt"/>
              </a:rPr>
              <a:t>비파형</a:t>
            </a:r>
            <a:r>
              <a:rPr lang="ko-KR" altLang="en-US" sz="2400" b="1" dirty="0" smtClean="0">
                <a:latin typeface="+mn-lt"/>
              </a:rPr>
              <a:t> 동검</a:t>
            </a:r>
            <a:r>
              <a:rPr lang="en-US" altLang="ko-KR" sz="2400" b="1" dirty="0" smtClean="0">
                <a:latin typeface="+mn-lt"/>
              </a:rPr>
              <a:t>, </a:t>
            </a:r>
            <a:r>
              <a:rPr lang="ko-KR" altLang="en-US" sz="2400" b="1" dirty="0" err="1" smtClean="0">
                <a:latin typeface="+mn-lt"/>
              </a:rPr>
              <a:t>탁자식</a:t>
            </a:r>
            <a:r>
              <a:rPr lang="en-US" altLang="ko-KR" sz="2400" b="1" dirty="0">
                <a:latin typeface="+mn-lt"/>
              </a:rPr>
              <a:t> </a:t>
            </a:r>
            <a:r>
              <a:rPr lang="ko-KR" altLang="en-US" sz="2400" b="1" dirty="0" smtClean="0">
                <a:latin typeface="+mn-lt"/>
              </a:rPr>
              <a:t>고인돌</a:t>
            </a:r>
            <a:r>
              <a:rPr lang="en-US" altLang="ko-KR" sz="2400" b="1" dirty="0" smtClean="0">
                <a:latin typeface="+mn-lt"/>
              </a:rPr>
              <a:t>, </a:t>
            </a:r>
            <a:br>
              <a:rPr lang="en-US" altLang="ko-KR" sz="2400" b="1" dirty="0" smtClean="0">
                <a:latin typeface="+mn-lt"/>
              </a:rPr>
            </a:br>
            <a:r>
              <a:rPr lang="ko-KR" altLang="en-US" sz="2400" b="1" dirty="0" err="1" smtClean="0">
                <a:latin typeface="+mn-lt"/>
              </a:rPr>
              <a:t>미송리식</a:t>
            </a:r>
            <a:r>
              <a:rPr lang="ko-KR" altLang="en-US" sz="2400" b="1" dirty="0" smtClean="0">
                <a:latin typeface="+mn-lt"/>
              </a:rPr>
              <a:t> 토기 분포 지역</a:t>
            </a:r>
          </a:p>
          <a:p>
            <a:pPr marL="450850" indent="-450850">
              <a:buAutoNum type="circleNumDbPlain" startAt="2"/>
            </a:pPr>
            <a:endParaRPr lang="ko-KR" altLang="en-US" sz="2400" b="1" dirty="0"/>
          </a:p>
        </p:txBody>
      </p:sp>
      <p:grpSp>
        <p:nvGrpSpPr>
          <p:cNvPr id="4" name="그룹 3"/>
          <p:cNvGrpSpPr/>
          <p:nvPr/>
        </p:nvGrpSpPr>
        <p:grpSpPr>
          <a:xfrm>
            <a:off x="4338264" y="4518355"/>
            <a:ext cx="1745904" cy="2053912"/>
            <a:chOff x="3923928" y="3789040"/>
            <a:chExt cx="2160814" cy="2542019"/>
          </a:xfrm>
        </p:grpSpPr>
        <p:sp>
          <p:nvSpPr>
            <p:cNvPr id="27" name="타원 26"/>
            <p:cNvSpPr/>
            <p:nvPr/>
          </p:nvSpPr>
          <p:spPr bwMode="auto">
            <a:xfrm>
              <a:off x="3923928" y="4293096"/>
              <a:ext cx="2074305" cy="2037963"/>
            </a:xfrm>
            <a:prstGeom prst="ellipse">
              <a:avLst/>
            </a:prstGeom>
            <a:gradFill flip="none" rotWithShape="1">
              <a:gsLst>
                <a:gs pos="0">
                  <a:srgbClr val="CC9900">
                    <a:shade val="30000"/>
                    <a:satMod val="115000"/>
                  </a:srgbClr>
                </a:gs>
                <a:gs pos="50000">
                  <a:srgbClr val="CC9900">
                    <a:shade val="67500"/>
                    <a:satMod val="115000"/>
                  </a:srgbClr>
                </a:gs>
                <a:gs pos="100000">
                  <a:srgbClr val="CC99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28" name="Picture 7" descr="C:\Users\Rasiel2\Pictures\미송리식 토기.pn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3789040"/>
              <a:ext cx="1777876" cy="17764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9"/>
            <p:cNvSpPr txBox="1">
              <a:spLocks noChangeArrowheads="1"/>
            </p:cNvSpPr>
            <p:nvPr/>
          </p:nvSpPr>
          <p:spPr bwMode="auto">
            <a:xfrm>
              <a:off x="3923928" y="5248494"/>
              <a:ext cx="2160814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1pPr>
              <a:lvl2pPr marL="742950" indent="-28575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2pPr>
              <a:lvl3pPr marL="11430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3pPr>
              <a:lvl4pPr marL="16002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4pPr>
              <a:lvl5pPr marL="20574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5pPr>
              <a:lvl6pPr marL="25146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6pPr>
              <a:lvl7pPr marL="29718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7pPr>
              <a:lvl8pPr marL="34290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8pPr>
              <a:lvl9pPr marL="38862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ko-KR" altLang="en-US" sz="2400" b="1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미송리식</a:t>
              </a:r>
              <a:r>
                <a:rPr lang="en-US" altLang="ko-KR" sz="2400" b="1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en-US" altLang="ko-KR" sz="2400" b="1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2400" b="1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토기</a:t>
              </a:r>
              <a:endParaRPr lang="ko-KR" altLang="en-US" sz="24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279697" y="4545287"/>
            <a:ext cx="2076279" cy="2011538"/>
            <a:chOff x="1691680" y="3828981"/>
            <a:chExt cx="2569701" cy="2489575"/>
          </a:xfrm>
        </p:grpSpPr>
        <p:sp>
          <p:nvSpPr>
            <p:cNvPr id="32" name="타원 31"/>
            <p:cNvSpPr/>
            <p:nvPr/>
          </p:nvSpPr>
          <p:spPr bwMode="auto">
            <a:xfrm>
              <a:off x="2051720" y="4302332"/>
              <a:ext cx="2051703" cy="2016224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50000"/>
                    <a:shade val="30000"/>
                    <a:satMod val="115000"/>
                  </a:schemeClr>
                </a:gs>
                <a:gs pos="50000">
                  <a:schemeClr val="tx2">
                    <a:lumMod val="50000"/>
                    <a:shade val="67500"/>
                    <a:satMod val="115000"/>
                  </a:schemeClr>
                </a:gs>
                <a:gs pos="100000">
                  <a:schemeClr val="tx2">
                    <a:lumMod val="5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33" name="Picture 7" descr="C:\Users\Rasiel2\Pictures\고인돌2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3828981"/>
              <a:ext cx="2569701" cy="161624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1979711" y="5255102"/>
              <a:ext cx="2160162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1pPr>
              <a:lvl2pPr marL="742950" indent="-28575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2pPr>
              <a:lvl3pPr marL="11430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3pPr>
              <a:lvl4pPr marL="16002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4pPr>
              <a:lvl5pPr marL="20574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5pPr>
              <a:lvl6pPr marL="25146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6pPr>
              <a:lvl7pPr marL="29718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7pPr>
              <a:lvl8pPr marL="34290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8pPr>
              <a:lvl9pPr marL="38862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ko-KR" altLang="en-US" sz="2400" b="1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탁자식</a:t>
              </a:r>
              <a:r>
                <a:rPr lang="en-US" altLang="ko-KR" sz="2400" b="1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/>
              </a:r>
              <a:br>
                <a:rPr lang="en-US" altLang="ko-KR" sz="2400" b="1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</a:br>
              <a:r>
                <a:rPr lang="ko-KR" altLang="en-US" sz="2400" b="1" dirty="0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고인돌</a:t>
              </a:r>
              <a:endParaRPr lang="ko-KR" altLang="en-US" sz="24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95536" y="4914316"/>
            <a:ext cx="2194696" cy="1656370"/>
            <a:chOff x="-266024" y="4309081"/>
            <a:chExt cx="2716260" cy="2050002"/>
          </a:xfrm>
        </p:grpSpPr>
        <p:sp>
          <p:nvSpPr>
            <p:cNvPr id="22" name="타원 21"/>
            <p:cNvSpPr/>
            <p:nvPr/>
          </p:nvSpPr>
          <p:spPr bwMode="auto">
            <a:xfrm>
              <a:off x="179512" y="4309081"/>
              <a:ext cx="2088232" cy="205000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23" name="Picture 6" descr="C:\Users\Rasiel2\Pictures\비파형 동검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17322">
              <a:off x="-266024" y="4332468"/>
              <a:ext cx="2716260" cy="7719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5"/>
            <p:cNvSpPr txBox="1">
              <a:spLocks noChangeArrowheads="1"/>
            </p:cNvSpPr>
            <p:nvPr/>
          </p:nvSpPr>
          <p:spPr bwMode="auto">
            <a:xfrm>
              <a:off x="374513" y="5289638"/>
              <a:ext cx="1727162" cy="937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1pPr>
              <a:lvl2pPr marL="742950" indent="-28575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2pPr>
              <a:lvl3pPr marL="11430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3pPr>
              <a:lvl4pPr marL="16002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4pPr>
              <a:lvl5pPr marL="2057400" indent="-228600" defTabSz="1289050" eaLnBrk="0" hangingPunct="0"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5pPr>
              <a:lvl6pPr marL="25146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6pPr>
              <a:lvl7pPr marL="29718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7pPr>
              <a:lvl8pPr marL="34290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8pPr>
              <a:lvl9pPr marL="3886200" indent="-228600" defTabSz="128905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itchFamily="18" charset="0"/>
                  <a:ea typeface="굴림" charset="-127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ko-KR" altLang="en-US" sz="2400" b="1" dirty="0" err="1" smtClean="0">
                  <a:solidFill>
                    <a:srgbClr val="FFFFFF"/>
                  </a:solidFill>
                  <a:latin typeface="맑은 고딕" pitchFamily="50" charset="-127"/>
                  <a:ea typeface="맑은 고딕" pitchFamily="50" charset="-127"/>
                </a:rPr>
                <a:t>비파형동검</a:t>
              </a:r>
              <a:endParaRPr lang="ko-KR" altLang="en-US" sz="240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00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p.34~35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고조선의 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건국</a:t>
            </a:r>
            <a:endParaRPr lang="ko-KR" alt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50850" indent="-450850">
              <a:buFont typeface="+mj-ea"/>
              <a:buAutoNum type="circleNumDbPlain" startAt="3"/>
            </a:pPr>
            <a:r>
              <a:rPr lang="ko-KR" altLang="en-US" sz="2400" b="1" dirty="0"/>
              <a:t>단군 신화를 통해 본 </a:t>
            </a:r>
            <a:r>
              <a:rPr lang="ko-KR" altLang="en-US" sz="2400" b="1" dirty="0" smtClean="0"/>
              <a:t>고조선</a:t>
            </a:r>
            <a:endParaRPr lang="ko-KR" altLang="en-US" b="1" dirty="0"/>
          </a:p>
          <a:p>
            <a:pPr marL="450850" indent="-450850">
              <a:buAutoNum type="circleNumDbPlain" startAt="3"/>
            </a:pPr>
            <a:endParaRPr lang="ko-KR" altLang="en-US" b="1" dirty="0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4355976" y="2708920"/>
            <a:ext cx="417646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36525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ct val="65000"/>
              <a:buFont typeface="Wingdings 2" pitchFamily="18" charset="2"/>
              <a:buNone/>
            </a:pPr>
            <a:r>
              <a:rPr lang="ko-KR" altLang="en-US" sz="28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하늘의 </a:t>
            </a:r>
            <a:r>
              <a:rPr lang="ko-KR" altLang="en-US" sz="28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자손임을 </a:t>
            </a:r>
            <a:r>
              <a:rPr lang="ko-KR" altLang="en-US" sz="28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내세움</a:t>
            </a:r>
          </a:p>
        </p:txBody>
      </p:sp>
      <p:sp>
        <p:nvSpPr>
          <p:cNvPr id="12" name="내용 개체 틀 2"/>
          <p:cNvSpPr txBox="1">
            <a:spLocks/>
          </p:cNvSpPr>
          <p:nvPr/>
        </p:nvSpPr>
        <p:spPr bwMode="auto">
          <a:xfrm>
            <a:off x="899592" y="5888756"/>
            <a:ext cx="3096344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36525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ct val="65000"/>
              <a:buFont typeface="Wingdings 2" pitchFamily="18" charset="2"/>
              <a:buNone/>
            </a:pPr>
            <a:r>
              <a:rPr lang="ko-KR" altLang="en-US" sz="28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특정 동물을 신앙</a:t>
            </a:r>
          </a:p>
        </p:txBody>
      </p:sp>
      <p:sp>
        <p:nvSpPr>
          <p:cNvPr id="13" name="내용 개체 틀 2"/>
          <p:cNvSpPr txBox="1">
            <a:spLocks/>
          </p:cNvSpPr>
          <p:nvPr/>
        </p:nvSpPr>
        <p:spPr bwMode="auto">
          <a:xfrm>
            <a:off x="4427984" y="5888756"/>
            <a:ext cx="3024188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36525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ct val="65000"/>
              <a:buFont typeface="Wingdings 2" pitchFamily="18" charset="2"/>
              <a:buNone/>
            </a:pPr>
            <a:r>
              <a:rPr lang="ko-KR" altLang="en-US" sz="2800" b="1" dirty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단군왕검의 호칭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1187624" y="3354553"/>
            <a:ext cx="6113462" cy="2678219"/>
            <a:chOff x="995487" y="3544888"/>
            <a:chExt cx="6113462" cy="2678219"/>
          </a:xfrm>
        </p:grpSpPr>
        <p:sp>
          <p:nvSpPr>
            <p:cNvPr id="15" name="다이아몬드 14"/>
            <p:cNvSpPr/>
            <p:nvPr/>
          </p:nvSpPr>
          <p:spPr>
            <a:xfrm>
              <a:off x="1710085" y="3545451"/>
              <a:ext cx="4752528" cy="2677656"/>
            </a:xfrm>
            <a:prstGeom prst="diamond">
              <a:avLst/>
            </a:prstGeom>
            <a:gradFill rotWithShape="1">
              <a:gsLst>
                <a:gs pos="0">
                  <a:srgbClr val="9C007F">
                    <a:tint val="40000"/>
                    <a:hueOff val="0"/>
                    <a:satOff val="0"/>
                    <a:lumOff val="0"/>
                    <a:alphaOff val="0"/>
                    <a:shade val="60000"/>
                  </a:srgbClr>
                </a:gs>
                <a:gs pos="33000">
                  <a:srgbClr val="9C007F">
                    <a:tint val="40000"/>
                    <a:hueOff val="0"/>
                    <a:satOff val="0"/>
                    <a:lumOff val="0"/>
                    <a:alphaOff val="0"/>
                    <a:tint val="86500"/>
                  </a:srgbClr>
                </a:gs>
                <a:gs pos="46750">
                  <a:srgbClr val="9C007F">
                    <a:tint val="40000"/>
                    <a:hueOff val="0"/>
                    <a:satOff val="0"/>
                    <a:lumOff val="0"/>
                    <a:alphaOff val="0"/>
                    <a:tint val="71000"/>
                    <a:satMod val="112000"/>
                  </a:srgbClr>
                </a:gs>
                <a:gs pos="53000">
                  <a:srgbClr val="9C007F">
                    <a:tint val="40000"/>
                    <a:hueOff val="0"/>
                    <a:satOff val="0"/>
                    <a:lumOff val="0"/>
                    <a:alphaOff val="0"/>
                    <a:tint val="71000"/>
                    <a:satMod val="112000"/>
                  </a:srgbClr>
                </a:gs>
                <a:gs pos="68000">
                  <a:srgbClr val="9C007F">
                    <a:tint val="40000"/>
                    <a:hueOff val="0"/>
                    <a:satOff val="0"/>
                    <a:lumOff val="0"/>
                    <a:alphaOff val="0"/>
                    <a:tint val="86000"/>
                  </a:srgbClr>
                </a:gs>
                <a:gs pos="100000">
                  <a:srgbClr val="9C007F">
                    <a:tint val="40000"/>
                    <a:hueOff val="0"/>
                    <a:satOff val="0"/>
                    <a:lumOff val="0"/>
                    <a:alphaOff val="0"/>
                    <a:shade val="60000"/>
                  </a:srgbClr>
                </a:gs>
              </a:gsLst>
              <a:lin ang="8350000" scaled="1"/>
            </a:grad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z="-152400" extrusionH="63500" prstMaterial="matte">
              <a:bevelT w="144450" h="6350" prst="relaxedInset"/>
              <a:contourClr>
                <a:sysClr val="window" lastClr="FFFFFF"/>
              </a:contourClr>
            </a:sp3d>
          </p:spPr>
        </p:sp>
        <p:grpSp>
          <p:nvGrpSpPr>
            <p:cNvPr id="16" name="그룹 22"/>
            <p:cNvGrpSpPr>
              <a:grpSpLocks/>
            </p:cNvGrpSpPr>
            <p:nvPr/>
          </p:nvGrpSpPr>
          <p:grpSpPr bwMode="auto">
            <a:xfrm>
              <a:off x="998662" y="3544888"/>
              <a:ext cx="2695575" cy="1044575"/>
              <a:chOff x="1484483" y="3545450"/>
              <a:chExt cx="2696141" cy="1044285"/>
            </a:xfrm>
          </p:grpSpPr>
          <p:sp>
            <p:nvSpPr>
              <p:cNvPr id="26" name="모서리가 둥근 직사각형 25"/>
              <p:cNvSpPr/>
              <p:nvPr/>
            </p:nvSpPr>
            <p:spPr>
              <a:xfrm>
                <a:off x="1484483" y="3545450"/>
                <a:ext cx="2696141" cy="1044285"/>
              </a:xfrm>
              <a:prstGeom prst="roundRect">
                <a:avLst/>
              </a:prstGeom>
              <a:gradFill rotWithShape="1">
                <a:gsLst>
                  <a:gs pos="0">
                    <a:srgbClr val="9C007F">
                      <a:hueOff val="0"/>
                      <a:satOff val="0"/>
                      <a:lumOff val="0"/>
                      <a:alphaOff val="0"/>
                      <a:shade val="60000"/>
                    </a:srgbClr>
                  </a:gs>
                  <a:gs pos="33000">
                    <a:srgbClr val="9C007F">
                      <a:hueOff val="0"/>
                      <a:satOff val="0"/>
                      <a:lumOff val="0"/>
                      <a:alphaOff val="0"/>
                      <a:tint val="86500"/>
                    </a:srgbClr>
                  </a:gs>
                  <a:gs pos="46750">
                    <a:srgbClr val="9C007F">
                      <a:hueOff val="0"/>
                      <a:satOff val="0"/>
                      <a:lumOff val="0"/>
                      <a:alphaOff val="0"/>
                      <a:tint val="71000"/>
                      <a:satMod val="112000"/>
                    </a:srgbClr>
                  </a:gs>
                  <a:gs pos="53000">
                    <a:srgbClr val="9C007F">
                      <a:hueOff val="0"/>
                      <a:satOff val="0"/>
                      <a:lumOff val="0"/>
                      <a:alphaOff val="0"/>
                      <a:tint val="71000"/>
                      <a:satMod val="112000"/>
                    </a:srgbClr>
                  </a:gs>
                  <a:gs pos="68000">
                    <a:srgbClr val="9C007F">
                      <a:hueOff val="0"/>
                      <a:satOff val="0"/>
                      <a:lumOff val="0"/>
                      <a:alphaOff val="0"/>
                      <a:tint val="86000"/>
                    </a:srgbClr>
                  </a:gs>
                  <a:gs pos="100000">
                    <a:srgbClr val="9C007F">
                      <a:hueOff val="0"/>
                      <a:satOff val="0"/>
                      <a:lumOff val="0"/>
                      <a:alphaOff val="0"/>
                      <a:shade val="60000"/>
                    </a:srgbClr>
                  </a:gs>
                </a:gsLst>
                <a:lin ang="8350000" scaled="1"/>
              </a:gradFill>
              <a:ln>
                <a:noFill/>
              </a:ln>
              <a:effectLst>
                <a:outerShdw blurRad="190500" dist="228600" dir="2700000" sy="90000" rotWithShape="0">
                  <a:srgbClr val="000000">
                    <a:alpha val="25500"/>
                  </a:srgbClr>
                </a:outerShdw>
              </a:effectLst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</p:sp>
          <p:sp>
            <p:nvSpPr>
              <p:cNvPr id="27" name="TextBox 26"/>
              <p:cNvSpPr txBox="1"/>
              <p:nvPr/>
            </p:nvSpPr>
            <p:spPr>
              <a:xfrm>
                <a:off x="1522591" y="3827947"/>
                <a:ext cx="2619925" cy="4792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농경 사회</a:t>
                </a:r>
                <a:endParaRPr kumimoji="0" lang="ko-KR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17" name="그룹 4"/>
            <p:cNvGrpSpPr>
              <a:grpSpLocks/>
            </p:cNvGrpSpPr>
            <p:nvPr/>
          </p:nvGrpSpPr>
          <p:grpSpPr bwMode="auto">
            <a:xfrm>
              <a:off x="995487" y="4986338"/>
              <a:ext cx="2695575" cy="1042987"/>
              <a:chOff x="1481033" y="4985611"/>
              <a:chExt cx="2696140" cy="1044285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1481033" y="4985611"/>
                <a:ext cx="2696140" cy="1044285"/>
              </a:xfrm>
              <a:prstGeom prst="roundRect">
                <a:avLst/>
              </a:prstGeom>
              <a:gradFill rotWithShape="1">
                <a:gsLst>
                  <a:gs pos="0">
                    <a:srgbClr val="9C007F">
                      <a:hueOff val="-880806"/>
                      <a:satOff val="0"/>
                      <a:lumOff val="-3791"/>
                      <a:alphaOff val="0"/>
                      <a:shade val="60000"/>
                    </a:srgbClr>
                  </a:gs>
                  <a:gs pos="33000">
                    <a:srgbClr val="9C007F">
                      <a:hueOff val="-880806"/>
                      <a:satOff val="0"/>
                      <a:lumOff val="-3791"/>
                      <a:alphaOff val="0"/>
                      <a:tint val="86500"/>
                    </a:srgbClr>
                  </a:gs>
                  <a:gs pos="46750">
                    <a:srgbClr val="9C007F">
                      <a:hueOff val="-880806"/>
                      <a:satOff val="0"/>
                      <a:lumOff val="-3791"/>
                      <a:alphaOff val="0"/>
                      <a:tint val="71000"/>
                      <a:satMod val="112000"/>
                    </a:srgbClr>
                  </a:gs>
                  <a:gs pos="53000">
                    <a:srgbClr val="9C007F">
                      <a:hueOff val="-880806"/>
                      <a:satOff val="0"/>
                      <a:lumOff val="-3791"/>
                      <a:alphaOff val="0"/>
                      <a:tint val="71000"/>
                      <a:satMod val="112000"/>
                    </a:srgbClr>
                  </a:gs>
                  <a:gs pos="68000">
                    <a:srgbClr val="9C007F">
                      <a:hueOff val="-880806"/>
                      <a:satOff val="0"/>
                      <a:lumOff val="-3791"/>
                      <a:alphaOff val="0"/>
                      <a:tint val="86000"/>
                    </a:srgbClr>
                  </a:gs>
                  <a:gs pos="100000">
                    <a:srgbClr val="9C007F">
                      <a:hueOff val="-880806"/>
                      <a:satOff val="0"/>
                      <a:lumOff val="-3791"/>
                      <a:alphaOff val="0"/>
                      <a:shade val="60000"/>
                    </a:srgbClr>
                  </a:gs>
                </a:gsLst>
                <a:lin ang="8350000" scaled="1"/>
              </a:gradFill>
              <a:ln>
                <a:noFill/>
              </a:ln>
              <a:effectLst>
                <a:outerShdw blurRad="190500" dist="228600" dir="2700000" sy="90000" rotWithShape="0">
                  <a:srgbClr val="000000">
                    <a:alpha val="25500"/>
                  </a:srgbClr>
                </a:outerShdw>
              </a:effectLst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</p:sp>
          <p:sp>
            <p:nvSpPr>
              <p:cNvPr id="25" name="TextBox 24"/>
              <p:cNvSpPr txBox="1"/>
              <p:nvPr/>
            </p:nvSpPr>
            <p:spPr>
              <a:xfrm>
                <a:off x="1522317" y="5266948"/>
                <a:ext cx="2619924" cy="4816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토테미즘</a:t>
                </a:r>
                <a:endParaRPr kumimoji="0" lang="ko-KR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18" name="그룹 7"/>
            <p:cNvGrpSpPr>
              <a:grpSpLocks/>
            </p:cNvGrpSpPr>
            <p:nvPr/>
          </p:nvGrpSpPr>
          <p:grpSpPr bwMode="auto">
            <a:xfrm>
              <a:off x="4413374" y="3544888"/>
              <a:ext cx="2695575" cy="1044575"/>
              <a:chOff x="4898727" y="3545451"/>
              <a:chExt cx="2696140" cy="1044285"/>
            </a:xfrm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4898727" y="3545451"/>
                <a:ext cx="2696140" cy="1044285"/>
              </a:xfrm>
              <a:prstGeom prst="roundRect">
                <a:avLst/>
              </a:prstGeom>
              <a:gradFill rotWithShape="1">
                <a:gsLst>
                  <a:gs pos="0">
                    <a:srgbClr val="9C007F">
                      <a:hueOff val="-440403"/>
                      <a:satOff val="0"/>
                      <a:lumOff val="-1895"/>
                      <a:alphaOff val="0"/>
                      <a:shade val="60000"/>
                    </a:srgbClr>
                  </a:gs>
                  <a:gs pos="33000">
                    <a:srgbClr val="9C007F">
                      <a:hueOff val="-440403"/>
                      <a:satOff val="0"/>
                      <a:lumOff val="-1895"/>
                      <a:alphaOff val="0"/>
                      <a:tint val="86500"/>
                    </a:srgbClr>
                  </a:gs>
                  <a:gs pos="46750">
                    <a:srgbClr val="9C007F">
                      <a:hueOff val="-440403"/>
                      <a:satOff val="0"/>
                      <a:lumOff val="-1895"/>
                      <a:alphaOff val="0"/>
                      <a:tint val="71000"/>
                      <a:satMod val="112000"/>
                    </a:srgbClr>
                  </a:gs>
                  <a:gs pos="53000">
                    <a:srgbClr val="9C007F">
                      <a:hueOff val="-440403"/>
                      <a:satOff val="0"/>
                      <a:lumOff val="-1895"/>
                      <a:alphaOff val="0"/>
                      <a:tint val="71000"/>
                      <a:satMod val="112000"/>
                    </a:srgbClr>
                  </a:gs>
                  <a:gs pos="68000">
                    <a:srgbClr val="9C007F">
                      <a:hueOff val="-440403"/>
                      <a:satOff val="0"/>
                      <a:lumOff val="-1895"/>
                      <a:alphaOff val="0"/>
                      <a:tint val="86000"/>
                    </a:srgbClr>
                  </a:gs>
                  <a:gs pos="100000">
                    <a:srgbClr val="9C007F">
                      <a:hueOff val="-440403"/>
                      <a:satOff val="0"/>
                      <a:lumOff val="-1895"/>
                      <a:alphaOff val="0"/>
                      <a:shade val="60000"/>
                    </a:srgbClr>
                  </a:gs>
                </a:gsLst>
                <a:lin ang="8350000" scaled="1"/>
              </a:gradFill>
              <a:ln>
                <a:noFill/>
              </a:ln>
              <a:effectLst>
                <a:outerShdw blurRad="190500" dist="228600" dir="2700000" sy="90000" rotWithShape="0">
                  <a:srgbClr val="000000">
                    <a:alpha val="25500"/>
                  </a:srgbClr>
                </a:outerShdw>
              </a:effectLst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</p:sp>
          <p:sp>
            <p:nvSpPr>
              <p:cNvPr id="23" name="TextBox 22"/>
              <p:cNvSpPr txBox="1"/>
              <p:nvPr/>
            </p:nvSpPr>
            <p:spPr>
              <a:xfrm>
                <a:off x="4936835" y="3827948"/>
                <a:ext cx="2619924" cy="4792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선민사상</a:t>
                </a:r>
                <a:endParaRPr kumimoji="0" lang="ko-KR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19" name="그룹 8"/>
            <p:cNvGrpSpPr>
              <a:grpSpLocks/>
            </p:cNvGrpSpPr>
            <p:nvPr/>
          </p:nvGrpSpPr>
          <p:grpSpPr bwMode="auto">
            <a:xfrm>
              <a:off x="4413374" y="4986338"/>
              <a:ext cx="2695575" cy="1042987"/>
              <a:chOff x="4898730" y="4985611"/>
              <a:chExt cx="2696141" cy="1044285"/>
            </a:xfrm>
          </p:grpSpPr>
          <p:sp>
            <p:nvSpPr>
              <p:cNvPr id="20" name="모서리가 둥근 직사각형 19"/>
              <p:cNvSpPr/>
              <p:nvPr/>
            </p:nvSpPr>
            <p:spPr>
              <a:xfrm>
                <a:off x="4898730" y="4985611"/>
                <a:ext cx="2696141" cy="1044285"/>
              </a:xfrm>
              <a:prstGeom prst="roundRect">
                <a:avLst/>
              </a:prstGeom>
              <a:gradFill rotWithShape="1">
                <a:gsLst>
                  <a:gs pos="0">
                    <a:srgbClr val="9C007F">
                      <a:hueOff val="-1321208"/>
                      <a:satOff val="0"/>
                      <a:lumOff val="-5686"/>
                      <a:alphaOff val="0"/>
                      <a:shade val="60000"/>
                    </a:srgbClr>
                  </a:gs>
                  <a:gs pos="33000">
                    <a:srgbClr val="9C007F">
                      <a:hueOff val="-1321208"/>
                      <a:satOff val="0"/>
                      <a:lumOff val="-5686"/>
                      <a:alphaOff val="0"/>
                      <a:tint val="86500"/>
                    </a:srgbClr>
                  </a:gs>
                  <a:gs pos="46750">
                    <a:srgbClr val="9C007F">
                      <a:hueOff val="-1321208"/>
                      <a:satOff val="0"/>
                      <a:lumOff val="-5686"/>
                      <a:alphaOff val="0"/>
                      <a:tint val="71000"/>
                      <a:satMod val="112000"/>
                    </a:srgbClr>
                  </a:gs>
                  <a:gs pos="53000">
                    <a:srgbClr val="9C007F">
                      <a:hueOff val="-1321208"/>
                      <a:satOff val="0"/>
                      <a:lumOff val="-5686"/>
                      <a:alphaOff val="0"/>
                      <a:tint val="71000"/>
                      <a:satMod val="112000"/>
                    </a:srgbClr>
                  </a:gs>
                  <a:gs pos="68000">
                    <a:srgbClr val="9C007F">
                      <a:hueOff val="-1321208"/>
                      <a:satOff val="0"/>
                      <a:lumOff val="-5686"/>
                      <a:alphaOff val="0"/>
                      <a:tint val="86000"/>
                    </a:srgbClr>
                  </a:gs>
                  <a:gs pos="100000">
                    <a:srgbClr val="9C007F">
                      <a:hueOff val="-1321208"/>
                      <a:satOff val="0"/>
                      <a:lumOff val="-5686"/>
                      <a:alphaOff val="0"/>
                      <a:shade val="60000"/>
                    </a:srgbClr>
                  </a:gs>
                </a:gsLst>
                <a:lin ang="8350000" scaled="1"/>
              </a:gradFill>
              <a:ln>
                <a:noFill/>
              </a:ln>
              <a:effectLst>
                <a:outerShdw blurRad="190500" dist="228600" dir="2700000" sy="90000" rotWithShape="0">
                  <a:srgbClr val="000000">
                    <a:alpha val="25500"/>
                  </a:srgbClr>
                </a:outerShdw>
              </a:effectLst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127000" h="25400" prst="relaxedInset"/>
              </a:sp3d>
            </p:spPr>
          </p:sp>
          <p:sp>
            <p:nvSpPr>
              <p:cNvPr id="21" name="TextBox 20"/>
              <p:cNvSpPr txBox="1"/>
              <p:nvPr/>
            </p:nvSpPr>
            <p:spPr>
              <a:xfrm>
                <a:off x="4936838" y="5266948"/>
                <a:ext cx="2619925" cy="4816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0" marR="0" lvl="0" indent="0" algn="ctr" defTabSz="6223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맑은 고딕" pitchFamily="50" charset="-127"/>
                    <a:ea typeface="맑은 고딕" pitchFamily="50" charset="-127"/>
                  </a:rPr>
                  <a:t>제정일치 사회</a:t>
                </a:r>
                <a:endParaRPr kumimoji="0" lang="ko-KR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592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p.34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철기의 전래와 고조선의 발전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4188419"/>
          </a:xfrm>
        </p:spPr>
        <p:txBody>
          <a:bodyPr/>
          <a:lstStyle/>
          <a:p>
            <a:pPr marL="450850" indent="-450850"/>
            <a:r>
              <a:rPr lang="ko-KR" altLang="en-US" sz="2400" b="1" dirty="0"/>
              <a:t>철기의 </a:t>
            </a:r>
            <a:r>
              <a:rPr lang="ko-KR" altLang="en-US" sz="2400" b="1" dirty="0" smtClean="0"/>
              <a:t>전래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기원전 </a:t>
            </a:r>
            <a:r>
              <a:rPr lang="en-US" altLang="ko-KR" sz="2400" b="1" dirty="0"/>
              <a:t>5</a:t>
            </a:r>
            <a:r>
              <a:rPr lang="ko-KR" altLang="en-US" sz="2400" b="1" dirty="0" smtClean="0"/>
              <a:t>세기경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 </a:t>
            </a:r>
            <a:r>
              <a:rPr lang="ko-KR" altLang="en-US" sz="2400" b="1" dirty="0"/>
              <a:t>무기와 농기구 </a:t>
            </a:r>
            <a:r>
              <a:rPr lang="ko-KR" altLang="en-US" sz="2400" b="1" dirty="0" smtClean="0"/>
              <a:t>제작</a:t>
            </a:r>
            <a:endParaRPr lang="en-US" altLang="ko-KR" sz="2400" b="1" dirty="0"/>
          </a:p>
        </p:txBody>
      </p:sp>
      <p:pic>
        <p:nvPicPr>
          <p:cNvPr id="34" name="Picture 13" descr="C:\Users\Rasiel2\Pictures\철제 농기구와 무기(창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485240"/>
            <a:ext cx="5400600" cy="318411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텍스트 개체 틀 5"/>
          <p:cNvSpPr txBox="1">
            <a:spLocks/>
          </p:cNvSpPr>
          <p:nvPr/>
        </p:nvSpPr>
        <p:spPr>
          <a:xfrm>
            <a:off x="6228184" y="5996600"/>
            <a:ext cx="2448272" cy="38267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/>
              <a:t>◀ 철제 무기와 농기구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1943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p.34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철기의 전래와 고조선의 발전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4188419"/>
          </a:xfrm>
        </p:spPr>
        <p:txBody>
          <a:bodyPr/>
          <a:lstStyle/>
          <a:p>
            <a:pPr marL="446088" indent="-446088">
              <a:buFont typeface="+mj-ea"/>
              <a:buAutoNum type="circleNumDbPlain" startAt="2"/>
            </a:pPr>
            <a:r>
              <a:rPr lang="ko-KR" altLang="en-US" sz="2400" b="1" dirty="0" smtClean="0"/>
              <a:t>고조선의 발전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기원전 </a:t>
            </a:r>
            <a:r>
              <a:rPr lang="en-US" altLang="ko-KR" sz="2400" b="1" dirty="0" smtClean="0"/>
              <a:t>4</a:t>
            </a:r>
            <a:r>
              <a:rPr lang="ko-KR" altLang="en-US" sz="2400" b="1" dirty="0" smtClean="0"/>
              <a:t>세기경 최고 통치자를 왕으로 호칭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/>
              <a:t>중국 연과의 싸움에서 패배 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ko-KR" altLang="en-US" sz="2400" b="1" dirty="0" smtClean="0"/>
              <a:t>→ 수도를 왕검성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평양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으로 천도</a:t>
            </a:r>
            <a:endParaRPr lang="en-US" altLang="ko-KR" sz="2400" b="1" dirty="0" smtClean="0"/>
          </a:p>
          <a:p>
            <a:pPr marL="446088" indent="-446088">
              <a:buFont typeface="+mj-ea"/>
              <a:buAutoNum type="circleNumDbPlain" startAt="2"/>
            </a:pPr>
            <a:r>
              <a:rPr lang="ko-KR" altLang="en-US" sz="2400" b="1" dirty="0" smtClean="0"/>
              <a:t>위만 조선 성립</a:t>
            </a:r>
            <a:r>
              <a:rPr lang="en-US" altLang="ko-KR" sz="2400" b="1" dirty="0" smtClean="0"/>
              <a:t> </a:t>
            </a:r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위만이 </a:t>
            </a:r>
            <a:r>
              <a:rPr lang="ko-KR" altLang="en-US" sz="2400" b="1" dirty="0" err="1" smtClean="0"/>
              <a:t>준왕을</a:t>
            </a:r>
            <a:r>
              <a:rPr lang="ko-KR" altLang="en-US" sz="2400" b="1" dirty="0" smtClean="0"/>
              <a:t> 몰아내고 왕위 차지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기원전 </a:t>
            </a:r>
            <a:r>
              <a:rPr lang="en-US" altLang="ko-KR" sz="2400" b="1" dirty="0" smtClean="0"/>
              <a:t>194)</a:t>
            </a:r>
            <a:endParaRPr lang="en-US" alt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87906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p.36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고조선의</a:t>
            </a:r>
            <a:r>
              <a:rPr lang="en-US" altLang="ko-KR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변천</a:t>
            </a:r>
            <a:endParaRPr lang="ko-KR" alt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1"/>
            <a:ext cx="7664451" cy="516011"/>
          </a:xfrm>
        </p:spPr>
        <p:txBody>
          <a:bodyPr/>
          <a:lstStyle/>
          <a:p>
            <a:pPr marL="450850" indent="-450850"/>
            <a:r>
              <a:rPr lang="ko-KR" altLang="en-US" sz="2400" b="1" dirty="0" smtClean="0"/>
              <a:t>위만 조선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우수한 </a:t>
            </a:r>
            <a:r>
              <a:rPr lang="ko-KR" altLang="en-US" sz="2400" b="1" dirty="0"/>
              <a:t>철제 무기를 바탕으로 주변 지역 </a:t>
            </a:r>
            <a:r>
              <a:rPr lang="ko-KR" altLang="en-US" sz="2400" b="1" dirty="0" smtClean="0"/>
              <a:t>정복</a:t>
            </a:r>
            <a:endParaRPr lang="en-US" altLang="ko-KR" sz="2400" b="1" dirty="0"/>
          </a:p>
          <a:p>
            <a:pPr lvl="1" indent="-266700"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/>
              <a:t>한반도 </a:t>
            </a:r>
            <a:r>
              <a:rPr lang="ko-KR" altLang="en-US" sz="2400" b="1" dirty="0"/>
              <a:t>중남부의 진과 중국 한의 직접 교역 방해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en-US" altLang="ko-KR" sz="2400" b="1" dirty="0"/>
              <a:t>→ </a:t>
            </a:r>
            <a:r>
              <a:rPr lang="ko-KR" altLang="en-US" sz="2400" b="1" dirty="0"/>
              <a:t>중계 무역으로 번영</a:t>
            </a:r>
          </a:p>
          <a:p>
            <a:pPr marL="450850" indent="-450850"/>
            <a:r>
              <a:rPr lang="ko-KR" altLang="en-US" sz="2400" b="1" dirty="0" smtClean="0"/>
              <a:t>멸망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한의 침략으로 멸망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기원전 </a:t>
            </a:r>
            <a:r>
              <a:rPr lang="en-US" altLang="ko-KR" sz="2400" b="1" dirty="0" smtClean="0"/>
              <a:t>108)</a:t>
            </a:r>
          </a:p>
          <a:p>
            <a:pPr marL="0" lvl="0" indent="0">
              <a:spcBef>
                <a:spcPts val="500"/>
              </a:spcBef>
              <a:spcAft>
                <a:spcPts val="500"/>
              </a:spcAft>
              <a:buNone/>
            </a:pPr>
            <a:r>
              <a:rPr lang="ko-KR" altLang="en-US" sz="2400" b="1" dirty="0">
                <a:solidFill>
                  <a:srgbClr val="00B050"/>
                </a:solidFill>
              </a:rPr>
              <a:t>☞ </a:t>
            </a:r>
            <a:r>
              <a:rPr lang="ko-KR" altLang="en-US" sz="2400" b="1" dirty="0" smtClean="0">
                <a:solidFill>
                  <a:srgbClr val="00B050"/>
                </a:solidFill>
              </a:rPr>
              <a:t>유민들</a:t>
            </a:r>
            <a:r>
              <a:rPr lang="en-US" altLang="ko-KR" sz="2400" b="1" dirty="0" smtClean="0">
                <a:solidFill>
                  <a:srgbClr val="00B050"/>
                </a:solidFill>
              </a:rPr>
              <a:t>,</a:t>
            </a:r>
            <a:r>
              <a:rPr lang="ko-KR" altLang="en-US" sz="2400" b="1" dirty="0" smtClean="0">
                <a:solidFill>
                  <a:srgbClr val="00B050"/>
                </a:solidFill>
              </a:rPr>
              <a:t> </a:t>
            </a:r>
            <a:r>
              <a:rPr lang="ko-KR" altLang="en-US" sz="2400" b="1" dirty="0">
                <a:solidFill>
                  <a:srgbClr val="00B050"/>
                </a:solidFill>
              </a:rPr>
              <a:t>한반도 남쪽으로 이동</a:t>
            </a:r>
          </a:p>
        </p:txBody>
      </p:sp>
    </p:spTree>
    <p:extLst>
      <p:ext uri="{BB962C8B-B14F-4D97-AF65-F5344CB8AC3E}">
        <p14:creationId xmlns:p14="http://schemas.microsoft.com/office/powerpoint/2010/main" val="176592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0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360000" y="3959908"/>
            <a:ext cx="8376762" cy="1712894"/>
            <a:chOff x="486000" y="2161666"/>
            <a:chExt cx="8172000" cy="2534532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1044" y="2161666"/>
              <a:ext cx="7681912" cy="166262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 startAt="2"/>
                <a:tabLst>
                  <a:tab pos="0" algn="l"/>
                  <a:tab pos="542925" algn="l"/>
                </a:tabLst>
              </a:pP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고조선은 중국의 한과 일본 사이에서 중계 무역으로 강성해졌다</a:t>
              </a:r>
              <a:r>
                <a:rPr lang="en-US" altLang="ko-KR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71950" y="92333"/>
            <a:ext cx="4972050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342900" indent="-342900" algn="r">
              <a:buFont typeface="+mj-lt"/>
              <a:buAutoNum type="arabicParenR" startAt="2"/>
            </a:pPr>
            <a:r>
              <a:rPr lang="ko-KR" altLang="en-US" b="1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고조선의 성립과 발전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360000" y="1184400"/>
            <a:ext cx="8393394" cy="1872490"/>
            <a:chOff x="486000" y="2161802"/>
            <a:chExt cx="8172000" cy="2534396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486000" y="2161802"/>
              <a:ext cx="8172000" cy="253439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32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1044" y="2163241"/>
              <a:ext cx="7681911" cy="23994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/>
                <a:tabLst>
                  <a:tab pos="0" algn="l"/>
                  <a:tab pos="542925" algn="l"/>
                </a:tabLst>
              </a:pP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고조선의 세력 범위는 세형 동검</a:t>
              </a:r>
              <a:r>
                <a:rPr lang="en-US" altLang="ko-KR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탁자식</a:t>
              </a: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고인돌</a:t>
              </a:r>
              <a:r>
                <a:rPr lang="en-US" altLang="ko-KR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미송리식</a:t>
              </a: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토기의 분포 지역을 통하여 짐작할 수 있다</a:t>
              </a:r>
              <a:r>
                <a:rPr lang="en-US" altLang="ko-KR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cxnSp>
        <p:nvCxnSpPr>
          <p:cNvPr id="4" name="직선 연결선 3"/>
          <p:cNvCxnSpPr/>
          <p:nvPr/>
        </p:nvCxnSpPr>
        <p:spPr>
          <a:xfrm>
            <a:off x="5314658" y="4272354"/>
            <a:ext cx="86409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5253939" y="1498111"/>
            <a:ext cx="86409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000298" y="572802"/>
            <a:ext cx="1680255" cy="6647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20000"/>
              </a:lnSpc>
              <a:tabLst>
                <a:tab pos="0" algn="l"/>
                <a:tab pos="542925" algn="l"/>
              </a:tabLst>
            </a:pPr>
            <a:r>
              <a:rPr lang="ko-KR" altLang="en-US" sz="4000" spc="-300" dirty="0" err="1" smtClean="0">
                <a:solidFill>
                  <a:srgbClr val="FF0000"/>
                </a:solidFill>
                <a:latin typeface="휴먼매직체" pitchFamily="18" charset="-127"/>
                <a:ea typeface="휴먼매직체" pitchFamily="18" charset="-127"/>
              </a:rPr>
              <a:t>비파형</a:t>
            </a:r>
            <a:endParaRPr lang="en-US" altLang="ko-KR" sz="4000" spc="-300" dirty="0">
              <a:solidFill>
                <a:srgbClr val="FF0000"/>
              </a:solidFill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75856" y="3311609"/>
            <a:ext cx="4248472" cy="6647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20000"/>
              </a:lnSpc>
              <a:tabLst>
                <a:tab pos="0" algn="l"/>
                <a:tab pos="542925" algn="l"/>
              </a:tabLst>
            </a:pPr>
            <a:r>
              <a:rPr lang="ko-KR" altLang="en-US" sz="3600" spc="-300" dirty="0" smtClean="0">
                <a:solidFill>
                  <a:srgbClr val="FF0000"/>
                </a:solidFill>
                <a:latin typeface="휴먼매직체" pitchFamily="18" charset="-127"/>
                <a:ea typeface="휴먼매직체" pitchFamily="18" charset="-127"/>
              </a:rPr>
              <a:t>한반도 중남부에 위치한 진</a:t>
            </a:r>
            <a:endParaRPr lang="en-US" altLang="ko-KR" sz="3600" spc="-300" dirty="0">
              <a:solidFill>
                <a:srgbClr val="FF0000"/>
              </a:solidFill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6" name="텍스트 개체 틀 15"/>
          <p:cNvSpPr txBox="1">
            <a:spLocks/>
          </p:cNvSpPr>
          <p:nvPr/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 anchor="b"/>
          <a:lstStyle/>
          <a:p>
            <a:pPr marL="354013" marR="0" lvl="0" indent="-354013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스스로 정리하기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 descr="C:\Users\Rasiel2\Pictures\그림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7657" y="226781"/>
            <a:ext cx="1266235" cy="13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Rasiel2\Pictures\그림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996952"/>
            <a:ext cx="1266235" cy="137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25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49769E-7 L 0.08663 -2.49769E-7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49769E-7 L 0.08663 -2.49769E-7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2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236</ep:Words>
  <ep:PresentationFormat>화면 슬라이드 쇼(4:3)</ep:PresentationFormat>
  <ep:Paragraphs>66</ep:Paragraphs>
  <ep:Slides>10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ep:HeadingPairs>
  <ep:TitlesOfParts>
    <vt:vector size="11" baseType="lpstr">
      <vt:lpstr>2_내지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2012-06-13T05:34:46.000</dcterms:created>
  <dc:creator>Rasiel2</dc:creator>
  <cp:lastModifiedBy>admins</cp:lastModifiedBy>
  <dcterms:modified xsi:type="dcterms:W3CDTF">2020-04-03T06:34:47.377</dcterms:modified>
  <cp:revision>34</cp:revision>
  <dc:title>PowerPoint 프레젠테이션</dc:title>
  <cp:version/>
</cp:coreProperties>
</file>