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6" r:id="rId2"/>
    <p:sldId id="257" r:id="rId3"/>
    <p:sldId id="263" r:id="rId4"/>
    <p:sldId id="258" r:id="rId5"/>
    <p:sldId id="264" r:id="rId6"/>
    <p:sldId id="261" r:id="rId7"/>
    <p:sldId id="260" r:id="rId8"/>
    <p:sldId id="259" r:id="rId9"/>
    <p:sldId id="269" r:id="rId10"/>
    <p:sldId id="270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30" autoAdjust="0"/>
    <p:restoredTop sz="94346" autoAdjust="0"/>
  </p:normalViewPr>
  <p:slideViewPr>
    <p:cSldViewPr>
      <p:cViewPr varScale="1">
        <p:scale>
          <a:sx n="70" d="100"/>
          <a:sy n="70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1686845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6615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1424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3358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63214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99928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2678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66853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82875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21752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09927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00637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0181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783150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71505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1837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58614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43000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99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6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865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672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0560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534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0489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730659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43850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009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2832789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003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596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4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8" r:id="rId31"/>
    <p:sldLayoutId id="2147483729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2920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98003"/>
            <a:ext cx="9144000" cy="830997"/>
          </a:xfrm>
        </p:spPr>
        <p:txBody>
          <a:bodyPr/>
          <a:lstStyle/>
          <a:p>
            <a:r>
              <a:rPr lang="ko-KR" altLang="en-US" dirty="0"/>
              <a:t>인류의 기원과 </a:t>
            </a:r>
            <a:r>
              <a:rPr lang="ko-KR" altLang="en-US" dirty="0" smtClean="0"/>
              <a:t>선사 </a:t>
            </a:r>
            <a:r>
              <a:rPr lang="ko-KR" altLang="en-US" dirty="0"/>
              <a:t>문화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인류의 기원과 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선사 </a:t>
            </a:r>
            <a:r>
              <a:rPr lang="ko-KR" altLang="en-US" dirty="0"/>
              <a:t>문화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752974" y="4338638"/>
            <a:ext cx="4139505" cy="489600"/>
          </a:xfrm>
        </p:spPr>
        <p:txBody>
          <a:bodyPr/>
          <a:lstStyle/>
          <a:p>
            <a:pPr marL="457200" indent="-457200"/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인류의 발생과 구석기 시대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/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신석기 시대의 생활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구석기 시대 도구의 발달 과정을 알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구석기 시대의 생활 모습을 설명할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53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96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인류의 </a:t>
            </a:r>
            <a:r>
              <a:rPr lang="ko-KR" altLang="en-US" dirty="0"/>
              <a:t>기원과 선사 문화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p.16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인류의 </a:t>
            </a:r>
            <a:r>
              <a:rPr lang="ko-KR" altLang="en-US" dirty="0"/>
              <a:t>발생과 구석기 시대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인류의 출현과 진화</a:t>
            </a:r>
          </a:p>
        </p:txBody>
      </p:sp>
      <p:grpSp>
        <p:nvGrpSpPr>
          <p:cNvPr id="69" name="그룹 68"/>
          <p:cNvGrpSpPr/>
          <p:nvPr/>
        </p:nvGrpSpPr>
        <p:grpSpPr>
          <a:xfrm>
            <a:off x="107334" y="2285989"/>
            <a:ext cx="4361796" cy="1935099"/>
            <a:chOff x="218238" y="2628481"/>
            <a:chExt cx="4361796" cy="2188495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218238" y="2628481"/>
              <a:ext cx="3936885" cy="20341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47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innerShdw blurRad="114300" dir="1800000">
                <a:prstClr val="black">
                  <a:alpha val="83000"/>
                </a:prstClr>
              </a:innerShdw>
            </a:effectLst>
          </p:spPr>
          <p:txBody>
            <a:bodyPr wrap="square" lIns="72000" rIns="72000" rtlCol="0" anchor="ctr"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1439863" indent="84138">
                <a:lnSpc>
                  <a:spcPct val="110000"/>
                </a:lnSpc>
              </a:pPr>
              <a:endParaRPr lang="ko-KR" altLang="en-US" sz="1600" b="1" spc="-13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9" name="텍스트 개체 틀 11"/>
            <p:cNvSpPr txBox="1">
              <a:spLocks/>
            </p:cNvSpPr>
            <p:nvPr/>
          </p:nvSpPr>
          <p:spPr>
            <a:xfrm>
              <a:off x="2000022" y="2882326"/>
              <a:ext cx="1771928" cy="90718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ko-KR" altLang="en-US" sz="2400" b="1" dirty="0"/>
                <a:t>직립 보행</a:t>
              </a:r>
              <a:br>
                <a:rPr lang="ko-KR" altLang="en-US" sz="2400" b="1" dirty="0"/>
              </a:br>
              <a:r>
                <a:rPr lang="ko-KR" altLang="en-US" sz="2400" b="1" dirty="0"/>
                <a:t>도구 사용</a:t>
              </a: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1029955" y="3921166"/>
              <a:ext cx="3550079" cy="895810"/>
            </a:xfrm>
            <a:custGeom>
              <a:avLst/>
              <a:gdLst>
                <a:gd name="connsiteX0" fmla="*/ 0 w 3531029"/>
                <a:gd name="connsiteY0" fmla="*/ 132017 h 792088"/>
                <a:gd name="connsiteX1" fmla="*/ 132017 w 3531029"/>
                <a:gd name="connsiteY1" fmla="*/ 0 h 792088"/>
                <a:gd name="connsiteX2" fmla="*/ 3399012 w 3531029"/>
                <a:gd name="connsiteY2" fmla="*/ 0 h 792088"/>
                <a:gd name="connsiteX3" fmla="*/ 3531029 w 3531029"/>
                <a:gd name="connsiteY3" fmla="*/ 132017 h 792088"/>
                <a:gd name="connsiteX4" fmla="*/ 3531029 w 3531029"/>
                <a:gd name="connsiteY4" fmla="*/ 660071 h 792088"/>
                <a:gd name="connsiteX5" fmla="*/ 3399012 w 3531029"/>
                <a:gd name="connsiteY5" fmla="*/ 792088 h 792088"/>
                <a:gd name="connsiteX6" fmla="*/ 132017 w 3531029"/>
                <a:gd name="connsiteY6" fmla="*/ 792088 h 792088"/>
                <a:gd name="connsiteX7" fmla="*/ 0 w 3531029"/>
                <a:gd name="connsiteY7" fmla="*/ 660071 h 792088"/>
                <a:gd name="connsiteX8" fmla="*/ 0 w 3531029"/>
                <a:gd name="connsiteY8" fmla="*/ 132017 h 792088"/>
                <a:gd name="connsiteX0" fmla="*/ 0 w 3531029"/>
                <a:gd name="connsiteY0" fmla="*/ 132017 h 792088"/>
                <a:gd name="connsiteX1" fmla="*/ 132017 w 3531029"/>
                <a:gd name="connsiteY1" fmla="*/ 0 h 792088"/>
                <a:gd name="connsiteX2" fmla="*/ 3399012 w 3531029"/>
                <a:gd name="connsiteY2" fmla="*/ 0 h 792088"/>
                <a:gd name="connsiteX3" fmla="*/ 3531029 w 3531029"/>
                <a:gd name="connsiteY3" fmla="*/ 132017 h 792088"/>
                <a:gd name="connsiteX4" fmla="*/ 3531029 w 3531029"/>
                <a:gd name="connsiteY4" fmla="*/ 660071 h 792088"/>
                <a:gd name="connsiteX5" fmla="*/ 3399012 w 3531029"/>
                <a:gd name="connsiteY5" fmla="*/ 792088 h 792088"/>
                <a:gd name="connsiteX6" fmla="*/ 577787 w 3531029"/>
                <a:gd name="connsiteY6" fmla="*/ 792088 h 792088"/>
                <a:gd name="connsiteX7" fmla="*/ 0 w 3531029"/>
                <a:gd name="connsiteY7" fmla="*/ 660071 h 792088"/>
                <a:gd name="connsiteX8" fmla="*/ 0 w 3531029"/>
                <a:gd name="connsiteY8" fmla="*/ 132017 h 792088"/>
                <a:gd name="connsiteX0" fmla="*/ 19050 w 3550079"/>
                <a:gd name="connsiteY0" fmla="*/ 132017 h 792088"/>
                <a:gd name="connsiteX1" fmla="*/ 151067 w 3550079"/>
                <a:gd name="connsiteY1" fmla="*/ 0 h 792088"/>
                <a:gd name="connsiteX2" fmla="*/ 3418062 w 3550079"/>
                <a:gd name="connsiteY2" fmla="*/ 0 h 792088"/>
                <a:gd name="connsiteX3" fmla="*/ 3550079 w 3550079"/>
                <a:gd name="connsiteY3" fmla="*/ 132017 h 792088"/>
                <a:gd name="connsiteX4" fmla="*/ 3550079 w 3550079"/>
                <a:gd name="connsiteY4" fmla="*/ 660071 h 792088"/>
                <a:gd name="connsiteX5" fmla="*/ 3418062 w 3550079"/>
                <a:gd name="connsiteY5" fmla="*/ 792088 h 792088"/>
                <a:gd name="connsiteX6" fmla="*/ 596837 w 3550079"/>
                <a:gd name="connsiteY6" fmla="*/ 792088 h 792088"/>
                <a:gd name="connsiteX7" fmla="*/ 0 w 3550079"/>
                <a:gd name="connsiteY7" fmla="*/ 69521 h 792088"/>
                <a:gd name="connsiteX8" fmla="*/ 19050 w 3550079"/>
                <a:gd name="connsiteY8" fmla="*/ 132017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50079" h="792088">
                  <a:moveTo>
                    <a:pt x="19050" y="132017"/>
                  </a:moveTo>
                  <a:cubicBezTo>
                    <a:pt x="19050" y="59106"/>
                    <a:pt x="78156" y="0"/>
                    <a:pt x="151067" y="0"/>
                  </a:cubicBezTo>
                  <a:lnTo>
                    <a:pt x="3418062" y="0"/>
                  </a:lnTo>
                  <a:cubicBezTo>
                    <a:pt x="3490973" y="0"/>
                    <a:pt x="3550079" y="59106"/>
                    <a:pt x="3550079" y="132017"/>
                  </a:cubicBezTo>
                  <a:lnTo>
                    <a:pt x="3550079" y="660071"/>
                  </a:lnTo>
                  <a:cubicBezTo>
                    <a:pt x="3550079" y="732982"/>
                    <a:pt x="3490973" y="792088"/>
                    <a:pt x="3418062" y="792088"/>
                  </a:cubicBezTo>
                  <a:lnTo>
                    <a:pt x="596837" y="792088"/>
                  </a:lnTo>
                  <a:cubicBezTo>
                    <a:pt x="523926" y="792088"/>
                    <a:pt x="0" y="142432"/>
                    <a:pt x="0" y="69521"/>
                  </a:cubicBezTo>
                  <a:lnTo>
                    <a:pt x="19050" y="1320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7063" algn="ctr" defTabSz="949325"/>
              <a:r>
                <a:rPr lang="ko-KR" altLang="en-US" sz="2300" b="1" dirty="0" smtClean="0"/>
                <a:t>오스트랄로피테쿠스 </a:t>
              </a:r>
              <a:r>
                <a:rPr lang="en-US" altLang="ko-KR" sz="2300" b="1" dirty="0" smtClean="0"/>
                <a:t/>
              </a:r>
              <a:br>
                <a:rPr lang="en-US" altLang="ko-KR" sz="2300" b="1" dirty="0" smtClean="0"/>
              </a:br>
              <a:r>
                <a:rPr lang="ko-KR" altLang="en-US" sz="2300" b="1" dirty="0" err="1" smtClean="0"/>
                <a:t>아파렌시스</a:t>
              </a:r>
              <a:endParaRPr lang="ko-KR" altLang="en-US" sz="2300" b="1" dirty="0"/>
            </a:p>
          </p:txBody>
        </p:sp>
        <p:grpSp>
          <p:nvGrpSpPr>
            <p:cNvPr id="21" name="그룹 22"/>
            <p:cNvGrpSpPr/>
            <p:nvPr/>
          </p:nvGrpSpPr>
          <p:grpSpPr>
            <a:xfrm>
              <a:off x="310082" y="2728281"/>
              <a:ext cx="1449124" cy="1834599"/>
              <a:chOff x="346842" y="1061543"/>
              <a:chExt cx="1986456" cy="1986456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346842" y="1061543"/>
                <a:ext cx="1986456" cy="1986456"/>
              </a:xfrm>
              <a:prstGeom prst="ellipse">
                <a:avLst/>
              </a:prstGeom>
              <a:solidFill>
                <a:srgbClr val="6F980A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396617" y="1111318"/>
                <a:ext cx="1858266" cy="185826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F980A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/>
                <a:endParaRPr lang="ko-KR" altLang="en-US" b="1" spc="-150" dirty="0" smtClean="0">
                  <a:solidFill>
                    <a:srgbClr val="F14757"/>
                  </a:solidFill>
                </a:endParaRPr>
              </a:p>
            </p:txBody>
          </p:sp>
        </p:grpSp>
        <p:pic>
          <p:nvPicPr>
            <p:cNvPr id="54" name="Picture 8" descr="C:\Users\Rasiel2\Pictures\인류의 진화1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801" y="3142121"/>
              <a:ext cx="851638" cy="100691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" name="그룹 67"/>
          <p:cNvGrpSpPr/>
          <p:nvPr/>
        </p:nvGrpSpPr>
        <p:grpSpPr>
          <a:xfrm>
            <a:off x="4516516" y="4618702"/>
            <a:ext cx="4159940" cy="1798670"/>
            <a:chOff x="4595554" y="4722709"/>
            <a:chExt cx="4159940" cy="2034199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4595554" y="4722709"/>
              <a:ext cx="3936885" cy="203419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47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innerShdw blurRad="114300" dir="1800000">
                <a:prstClr val="black">
                  <a:alpha val="83000"/>
                </a:prstClr>
              </a:innerShdw>
            </a:effectLst>
          </p:spPr>
          <p:txBody>
            <a:bodyPr wrap="square" lIns="72000" rIns="72000" rtlCol="0" anchor="ctr"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1439863" indent="84138">
                <a:lnSpc>
                  <a:spcPct val="110000"/>
                </a:lnSpc>
              </a:pPr>
              <a:endParaRPr lang="ko-KR" altLang="en-US" sz="1600" b="1" spc="-13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텍스트 개체 틀 11"/>
            <p:cNvSpPr txBox="1">
              <a:spLocks/>
            </p:cNvSpPr>
            <p:nvPr/>
          </p:nvSpPr>
          <p:spPr>
            <a:xfrm>
              <a:off x="6228184" y="4969773"/>
              <a:ext cx="2160239" cy="80221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ko-KR" altLang="en-US" sz="2400" b="1" dirty="0"/>
                <a:t>현재 인류의 </a:t>
              </a:r>
              <a:br>
                <a:rPr lang="ko-KR" altLang="en-US" sz="2400" b="1" dirty="0"/>
              </a:br>
              <a:r>
                <a:rPr lang="ko-KR" altLang="en-US" sz="2400" b="1" dirty="0"/>
                <a:t>조상으로 생각</a:t>
              </a:r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5380599" y="6178401"/>
              <a:ext cx="3374895" cy="48252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11213"/>
              <a:r>
                <a:rPr lang="ko-KR" altLang="en-US" sz="2300" b="1" dirty="0" smtClean="0"/>
                <a:t>호모 사피엔스</a:t>
              </a:r>
              <a:endParaRPr lang="ko-KR" altLang="en-US" sz="2300" b="1" dirty="0"/>
            </a:p>
          </p:txBody>
        </p:sp>
        <p:grpSp>
          <p:nvGrpSpPr>
            <p:cNvPr id="51" name="그룹 22"/>
            <p:cNvGrpSpPr/>
            <p:nvPr/>
          </p:nvGrpSpPr>
          <p:grpSpPr>
            <a:xfrm>
              <a:off x="4687398" y="4822509"/>
              <a:ext cx="1449124" cy="1834599"/>
              <a:chOff x="346842" y="1061543"/>
              <a:chExt cx="1986456" cy="1986456"/>
            </a:xfrm>
          </p:grpSpPr>
          <p:sp>
            <p:nvSpPr>
              <p:cNvPr id="52" name="타원 51"/>
              <p:cNvSpPr/>
              <p:nvPr/>
            </p:nvSpPr>
            <p:spPr>
              <a:xfrm>
                <a:off x="346842" y="1061543"/>
                <a:ext cx="1986456" cy="1986456"/>
              </a:xfrm>
              <a:prstGeom prst="ellipse">
                <a:avLst/>
              </a:prstGeom>
              <a:solidFill>
                <a:srgbClr val="6F980A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53" name="타원 52"/>
              <p:cNvSpPr/>
              <p:nvPr/>
            </p:nvSpPr>
            <p:spPr>
              <a:xfrm>
                <a:off x="396617" y="1111318"/>
                <a:ext cx="1858266" cy="185826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6F980A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ctr"/>
                <a:endParaRPr lang="ko-KR" altLang="en-US" b="1" spc="-150" dirty="0" smtClean="0">
                  <a:solidFill>
                    <a:srgbClr val="F14757"/>
                  </a:solidFill>
                </a:endParaRPr>
              </a:p>
            </p:txBody>
          </p:sp>
        </p:grpSp>
        <p:pic>
          <p:nvPicPr>
            <p:cNvPr id="57" name="Picture 7" descr="C:\Users\Rasiel2\Pictures\인류의 진화4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595" y="5041460"/>
              <a:ext cx="1042208" cy="139138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그룹 2"/>
          <p:cNvGrpSpPr/>
          <p:nvPr/>
        </p:nvGrpSpPr>
        <p:grpSpPr>
          <a:xfrm>
            <a:off x="4572000" y="2295952"/>
            <a:ext cx="4104456" cy="1798670"/>
            <a:chOff x="4572000" y="2295952"/>
            <a:chExt cx="4104456" cy="1798670"/>
          </a:xfrm>
        </p:grpSpPr>
        <p:grpSp>
          <p:nvGrpSpPr>
            <p:cNvPr id="64" name="그룹 63"/>
            <p:cNvGrpSpPr/>
            <p:nvPr/>
          </p:nvGrpSpPr>
          <p:grpSpPr>
            <a:xfrm>
              <a:off x="4572000" y="2295952"/>
              <a:ext cx="4104456" cy="1798670"/>
              <a:chOff x="4595554" y="2641320"/>
              <a:chExt cx="4104456" cy="2034199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4595554" y="2641320"/>
                <a:ext cx="3936885" cy="203419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47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innerShdw blurRad="114300" dir="1800000">
                  <a:prstClr val="black">
                    <a:alpha val="83000"/>
                  </a:prstClr>
                </a:innerShdw>
              </a:effectLst>
            </p:spPr>
            <p:txBody>
              <a:bodyPr wrap="square" lIns="72000" rIns="72000" rtlCol="0" anchor="ctr">
                <a:no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marL="1439863" indent="84138">
                  <a:lnSpc>
                    <a:spcPct val="110000"/>
                  </a:lnSpc>
                </a:pPr>
                <a:endParaRPr lang="ko-KR" altLang="en-US" sz="1600" b="1" spc="-13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3" name="텍스트 개체 틀 11"/>
              <p:cNvSpPr txBox="1">
                <a:spLocks/>
              </p:cNvSpPr>
              <p:nvPr/>
            </p:nvSpPr>
            <p:spPr>
              <a:xfrm>
                <a:off x="6372200" y="2883901"/>
                <a:ext cx="1771928" cy="92786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ko-KR" altLang="en-US" sz="2400" b="1" dirty="0"/>
                  <a:t>언어와 </a:t>
                </a:r>
                <a:br>
                  <a:rPr lang="ko-KR" altLang="en-US" sz="2400" b="1" dirty="0"/>
                </a:br>
                <a:r>
                  <a:rPr lang="ko-KR" altLang="en-US" sz="2400" b="1" dirty="0"/>
                  <a:t>불의 사용</a:t>
                </a:r>
              </a:p>
            </p:txBody>
          </p:sp>
          <p:sp>
            <p:nvSpPr>
              <p:cNvPr id="65" name="모서리가 둥근 직사각형 64"/>
              <p:cNvSpPr/>
              <p:nvPr/>
            </p:nvSpPr>
            <p:spPr>
              <a:xfrm>
                <a:off x="5376463" y="4079102"/>
                <a:ext cx="3323547" cy="48252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11213"/>
                <a:r>
                  <a:rPr lang="ko-KR" altLang="en-US" sz="2300" b="1" dirty="0" smtClean="0"/>
                  <a:t>호모 </a:t>
                </a:r>
                <a:r>
                  <a:rPr lang="ko-KR" altLang="en-US" sz="2300" b="1" dirty="0" err="1" smtClean="0"/>
                  <a:t>에렉투스</a:t>
                </a:r>
                <a:endParaRPr lang="ko-KR" altLang="en-US" sz="2300" b="1" dirty="0"/>
              </a:p>
            </p:txBody>
          </p:sp>
          <p:grpSp>
            <p:nvGrpSpPr>
              <p:cNvPr id="41" name="그룹 22"/>
              <p:cNvGrpSpPr/>
              <p:nvPr/>
            </p:nvGrpSpPr>
            <p:grpSpPr>
              <a:xfrm>
                <a:off x="4687398" y="2716257"/>
                <a:ext cx="1449124" cy="1834599"/>
                <a:chOff x="346842" y="1061543"/>
                <a:chExt cx="1986456" cy="1986456"/>
              </a:xfrm>
            </p:grpSpPr>
            <p:sp>
              <p:nvSpPr>
                <p:cNvPr id="42" name="타원 41"/>
                <p:cNvSpPr/>
                <p:nvPr/>
              </p:nvSpPr>
              <p:spPr>
                <a:xfrm>
                  <a:off x="346842" y="1061543"/>
                  <a:ext cx="1986456" cy="1986456"/>
                </a:xfrm>
                <a:prstGeom prst="ellipse">
                  <a:avLst/>
                </a:prstGeom>
                <a:solidFill>
                  <a:srgbClr val="6F980A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/>
                </a:p>
              </p:txBody>
            </p:sp>
            <p:sp>
              <p:nvSpPr>
                <p:cNvPr id="43" name="타원 42"/>
                <p:cNvSpPr/>
                <p:nvPr/>
              </p:nvSpPr>
              <p:spPr>
                <a:xfrm>
                  <a:off x="396617" y="1111318"/>
                  <a:ext cx="1858266" cy="185826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F980A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/>
                <a:p>
                  <a:pPr algn="ctr"/>
                  <a:endParaRPr lang="ko-KR" altLang="en-US" b="1" spc="-150" dirty="0" smtClean="0">
                    <a:solidFill>
                      <a:srgbClr val="F14757"/>
                    </a:solidFill>
                  </a:endParaRPr>
                </a:p>
              </p:txBody>
            </p:sp>
          </p:grpSp>
        </p:grpSp>
        <p:pic>
          <p:nvPicPr>
            <p:cNvPr id="38" name="Picture 7" descr="C:\Users\Rasiel2\Pictures\인류의 진화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9656" y="2648803"/>
              <a:ext cx="900109" cy="102560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그룹 1"/>
          <p:cNvGrpSpPr/>
          <p:nvPr/>
        </p:nvGrpSpPr>
        <p:grpSpPr>
          <a:xfrm>
            <a:off x="107504" y="4630726"/>
            <a:ext cx="4356840" cy="1798670"/>
            <a:chOff x="107504" y="4630726"/>
            <a:chExt cx="4356840" cy="1798670"/>
          </a:xfrm>
        </p:grpSpPr>
        <p:grpSp>
          <p:nvGrpSpPr>
            <p:cNvPr id="70" name="그룹 69"/>
            <p:cNvGrpSpPr/>
            <p:nvPr/>
          </p:nvGrpSpPr>
          <p:grpSpPr>
            <a:xfrm>
              <a:off x="107504" y="4630726"/>
              <a:ext cx="4356840" cy="1798670"/>
              <a:chOff x="218238" y="4734733"/>
              <a:chExt cx="4356840" cy="2034199"/>
            </a:xfrm>
          </p:grpSpPr>
          <p:sp>
            <p:nvSpPr>
              <p:cNvPr id="45" name="모서리가 둥근 직사각형 44"/>
              <p:cNvSpPr/>
              <p:nvPr/>
            </p:nvSpPr>
            <p:spPr>
              <a:xfrm>
                <a:off x="218238" y="4734733"/>
                <a:ext cx="3936885" cy="203419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bg1">
                      <a:shade val="67500"/>
                      <a:satMod val="115000"/>
                    </a:schemeClr>
                  </a:gs>
                  <a:gs pos="47000">
                    <a:schemeClr val="bg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innerShdw blurRad="114300" dir="1800000">
                  <a:prstClr val="black">
                    <a:alpha val="83000"/>
                  </a:prstClr>
                </a:innerShdw>
              </a:effectLst>
            </p:spPr>
            <p:txBody>
              <a:bodyPr wrap="square" lIns="72000" rIns="72000" rtlCol="0" anchor="ctr">
                <a:no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marL="1439863" indent="84138">
                  <a:lnSpc>
                    <a:spcPct val="110000"/>
                  </a:lnSpc>
                </a:pPr>
                <a:endParaRPr lang="ko-KR" altLang="en-US" sz="1600" b="1" spc="-13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2" name="텍스트 개체 틀 11"/>
              <p:cNvSpPr txBox="1">
                <a:spLocks/>
              </p:cNvSpPr>
              <p:nvPr/>
            </p:nvSpPr>
            <p:spPr>
              <a:xfrm>
                <a:off x="1740156" y="5012948"/>
                <a:ext cx="2395917" cy="85106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ko-KR" altLang="en-US" sz="2400" b="1" dirty="0" smtClean="0"/>
                  <a:t>시체 </a:t>
                </a:r>
                <a:r>
                  <a:rPr lang="ko-KR" altLang="en-US" sz="2400" b="1" dirty="0"/>
                  <a:t>매장</a:t>
                </a:r>
                <a:br>
                  <a:rPr lang="ko-KR" altLang="en-US" sz="2400" b="1" dirty="0"/>
                </a:br>
                <a:r>
                  <a:rPr lang="en-US" altLang="ko-KR" sz="2400" b="1" dirty="0"/>
                  <a:t>(</a:t>
                </a:r>
                <a:r>
                  <a:rPr lang="ko-KR" altLang="en-US" sz="2400" b="1" dirty="0"/>
                  <a:t>사후 세계 관심</a:t>
                </a:r>
                <a:r>
                  <a:rPr lang="en-US" altLang="ko-KR" sz="2400" b="1" dirty="0"/>
                  <a:t>)</a:t>
                </a:r>
              </a:p>
            </p:txBody>
          </p:sp>
          <p:sp>
            <p:nvSpPr>
              <p:cNvPr id="67" name="모서리가 둥근 직사각형 66"/>
              <p:cNvSpPr/>
              <p:nvPr/>
            </p:nvSpPr>
            <p:spPr>
              <a:xfrm>
                <a:off x="962619" y="6191582"/>
                <a:ext cx="3612459" cy="48252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ko-KR" altLang="en-US" sz="2300" b="1" dirty="0" smtClean="0"/>
                  <a:t>호모 </a:t>
                </a:r>
                <a:r>
                  <a:rPr lang="ko-KR" altLang="en-US" sz="2300" b="1" dirty="0" err="1" smtClean="0"/>
                  <a:t>네안데르탈시스</a:t>
                </a:r>
                <a:endParaRPr lang="ko-KR" altLang="en-US" sz="2300" b="1" dirty="0"/>
              </a:p>
            </p:txBody>
          </p:sp>
          <p:grpSp>
            <p:nvGrpSpPr>
              <p:cNvPr id="46" name="그룹 22"/>
              <p:cNvGrpSpPr/>
              <p:nvPr/>
            </p:nvGrpSpPr>
            <p:grpSpPr>
              <a:xfrm>
                <a:off x="310082" y="4834533"/>
                <a:ext cx="1449124" cy="1834599"/>
                <a:chOff x="346842" y="1061543"/>
                <a:chExt cx="1986456" cy="1986456"/>
              </a:xfrm>
            </p:grpSpPr>
            <p:sp>
              <p:nvSpPr>
                <p:cNvPr id="47" name="타원 46"/>
                <p:cNvSpPr/>
                <p:nvPr/>
              </p:nvSpPr>
              <p:spPr>
                <a:xfrm>
                  <a:off x="346842" y="1061543"/>
                  <a:ext cx="1986456" cy="1986456"/>
                </a:xfrm>
                <a:prstGeom prst="ellipse">
                  <a:avLst/>
                </a:prstGeom>
                <a:solidFill>
                  <a:srgbClr val="6F980A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/>
                </a:p>
              </p:txBody>
            </p:sp>
            <p:sp>
              <p:nvSpPr>
                <p:cNvPr id="48" name="타원 47"/>
                <p:cNvSpPr/>
                <p:nvPr/>
              </p:nvSpPr>
              <p:spPr>
                <a:xfrm>
                  <a:off x="396617" y="1111318"/>
                  <a:ext cx="1858266" cy="185826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F980A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/>
                <a:p>
                  <a:pPr algn="ctr"/>
                  <a:endParaRPr lang="ko-KR" altLang="en-US" b="1" spc="-150" dirty="0" smtClean="0">
                    <a:solidFill>
                      <a:srgbClr val="F14757"/>
                    </a:solidFill>
                  </a:endParaRPr>
                </a:p>
              </p:txBody>
            </p:sp>
          </p:grpSp>
        </p:grpSp>
        <p:pic>
          <p:nvPicPr>
            <p:cNvPr id="39" name="Picture 7" descr="C:\Users\Rasiel2\Pictures\인류의 진화3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977" y="4900547"/>
              <a:ext cx="1154632" cy="11493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인류의 </a:t>
            </a:r>
            <a:r>
              <a:rPr lang="ko-KR" altLang="en-US" dirty="0"/>
              <a:t>기원과 선사 문화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p.17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인류의 </a:t>
            </a:r>
            <a:r>
              <a:rPr lang="ko-KR" altLang="en-US" dirty="0"/>
              <a:t>발생과 구석기 시대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구석기 시대의 생활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46088" indent="-446088"/>
            <a:r>
              <a:rPr lang="ko-KR" altLang="en-US" sz="2400" b="1" dirty="0" smtClean="0"/>
              <a:t>도구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/>
              <a:t>뗀석기</a:t>
            </a:r>
            <a:r>
              <a:rPr lang="ko-KR" altLang="en-US" sz="2400" b="1" dirty="0"/>
              <a:t> 사용</a:t>
            </a:r>
          </a:p>
          <a:p>
            <a:pPr marL="446088" indent="-446088"/>
            <a:r>
              <a:rPr lang="ko-KR" altLang="en-US" sz="2400" b="1" dirty="0" smtClean="0"/>
              <a:t>경제 생활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채집 및 </a:t>
            </a:r>
            <a:r>
              <a:rPr lang="ko-KR" altLang="en-US" sz="2400" b="1" dirty="0" smtClean="0"/>
              <a:t>사냥</a:t>
            </a:r>
            <a:endParaRPr lang="ko-KR" altLang="en-US" b="1" dirty="0"/>
          </a:p>
        </p:txBody>
      </p:sp>
      <p:pic>
        <p:nvPicPr>
          <p:cNvPr id="7" name="Picture 6" descr="C:\Users\Rasiel2\Pictures\슴베찌르개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0975" y="1146009"/>
            <a:ext cx="1366779" cy="24526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Rasiel2\Pictures\주먹도끼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24" b="-658"/>
          <a:stretch>
            <a:fillRect/>
          </a:stretch>
        </p:blipFill>
        <p:spPr bwMode="auto">
          <a:xfrm>
            <a:off x="6119224" y="1268963"/>
            <a:ext cx="1340162" cy="216568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C:\Users\Rasiel2\Pictures\찍개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58" t="9093" r="19581" b="10005"/>
          <a:stretch/>
        </p:blipFill>
        <p:spPr bwMode="auto">
          <a:xfrm>
            <a:off x="4860032" y="1268963"/>
            <a:ext cx="1289472" cy="216568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텍스트 개체 틀 5"/>
          <p:cNvSpPr txBox="1">
            <a:spLocks/>
          </p:cNvSpPr>
          <p:nvPr/>
        </p:nvSpPr>
        <p:spPr>
          <a:xfrm>
            <a:off x="5095464" y="3608508"/>
            <a:ext cx="3387682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▲</a:t>
            </a:r>
            <a:r>
              <a:rPr lang="en-US" altLang="ko-KR" dirty="0"/>
              <a:t> </a:t>
            </a:r>
            <a:r>
              <a:rPr lang="ko-KR" altLang="en-US" dirty="0" err="1" smtClean="0"/>
              <a:t>찍개와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주먹도끼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슴베찌르개</a:t>
            </a:r>
            <a:endParaRPr lang="en-US" altLang="ko-KR" dirty="0"/>
          </a:p>
        </p:txBody>
      </p:sp>
      <p:pic>
        <p:nvPicPr>
          <p:cNvPr id="1026" name="Picture 2" descr="C:\Users\Rasiel2\Pictures\연천 전곡리 구석기인 복원 모형_유로(enna004387)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60141" y="3610992"/>
            <a:ext cx="6309645" cy="324700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47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Rasiel2\Pictures\21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07072"/>
            <a:ext cx="6084168" cy="445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인류의 </a:t>
            </a:r>
            <a:r>
              <a:rPr lang="ko-KR" altLang="en-US" dirty="0"/>
              <a:t>기원과 선사 문화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p.17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인류의 </a:t>
            </a:r>
            <a:r>
              <a:rPr lang="ko-KR" altLang="en-US" dirty="0"/>
              <a:t>발생과 구석기 시대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구석기 시대의 생활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3347864" y="2120901"/>
            <a:ext cx="5072236" cy="1691974"/>
          </a:xfrm>
        </p:spPr>
        <p:txBody>
          <a:bodyPr/>
          <a:lstStyle/>
          <a:p>
            <a:pPr marL="446088" indent="-446088">
              <a:buFont typeface="+mj-ea"/>
              <a:buAutoNum type="circleNumDbPlain" startAt="3"/>
            </a:pPr>
            <a:r>
              <a:rPr lang="ko-KR" altLang="en-US" sz="2400" b="1" dirty="0" smtClean="0"/>
              <a:t>주거 생활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이동 </a:t>
            </a:r>
            <a:r>
              <a:rPr lang="ko-KR" altLang="en-US" sz="2400" b="1" dirty="0" smtClean="0"/>
              <a:t>생활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 smtClean="0"/>
              <a:t>동굴이나 </a:t>
            </a:r>
            <a:r>
              <a:rPr lang="ko-KR" altLang="en-US" sz="2400" b="1" dirty="0"/>
              <a:t>바위 그늘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강가의 </a:t>
            </a:r>
            <a:r>
              <a:rPr lang="ko-KR" altLang="en-US" sz="2400" b="1" dirty="0" err="1" smtClean="0"/>
              <a:t>막집</a:t>
            </a:r>
            <a:endParaRPr lang="ko-KR" altLang="en-US" b="1" dirty="0"/>
          </a:p>
        </p:txBody>
      </p:sp>
      <p:sp>
        <p:nvSpPr>
          <p:cNvPr id="16" name="텍스트 개체 틀 5"/>
          <p:cNvSpPr txBox="1">
            <a:spLocks/>
          </p:cNvSpPr>
          <p:nvPr/>
        </p:nvSpPr>
        <p:spPr>
          <a:xfrm>
            <a:off x="3923928" y="6096957"/>
            <a:ext cx="4643164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◀ 단양 금굴 구석기 유적</a:t>
            </a:r>
            <a:r>
              <a:rPr lang="en-US" altLang="ko-KR" dirty="0"/>
              <a:t>(</a:t>
            </a:r>
            <a:r>
              <a:rPr lang="ko-KR" altLang="en-US" dirty="0"/>
              <a:t>충북 단양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452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인류의 </a:t>
            </a:r>
            <a:r>
              <a:rPr lang="ko-KR" altLang="en-US" dirty="0"/>
              <a:t>기원과 선사 문화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p.17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인류의 </a:t>
            </a:r>
            <a:r>
              <a:rPr lang="ko-KR" altLang="en-US" dirty="0"/>
              <a:t>발생과 구석기 시대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구석기 시대의 생활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46088" indent="-446088">
              <a:buFont typeface="+mj-ea"/>
              <a:buAutoNum type="circleNumDbPlain" startAt="4"/>
            </a:pPr>
            <a:r>
              <a:rPr lang="ko-KR" altLang="en-US" sz="2400" b="1" dirty="0"/>
              <a:t>종교 </a:t>
            </a:r>
            <a:r>
              <a:rPr lang="en-US" altLang="ko-KR" sz="2400" b="1" dirty="0"/>
              <a:t>· </a:t>
            </a:r>
            <a:r>
              <a:rPr lang="ko-KR" altLang="en-US" sz="2400" b="1" dirty="0" smtClean="0"/>
              <a:t>예술</a:t>
            </a:r>
            <a:r>
              <a:rPr lang="en-US" altLang="ko-KR" sz="2400" b="1" dirty="0" smtClean="0"/>
              <a:t>: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다산과 사냥감의 번성을 기원하는 조각상</a:t>
            </a:r>
            <a:r>
              <a:rPr lang="en-US" altLang="ko-KR" sz="2400" b="1" dirty="0"/>
              <a:t>, </a:t>
            </a:r>
            <a:br>
              <a:rPr lang="en-US" altLang="ko-KR" sz="2400" b="1" dirty="0"/>
            </a:br>
            <a:r>
              <a:rPr lang="ko-KR" altLang="en-US" sz="2400" b="1" dirty="0"/>
              <a:t>동굴 벽화</a:t>
            </a:r>
            <a:r>
              <a:rPr lang="en-US" altLang="ko-KR" sz="2400" b="1" dirty="0"/>
              <a:t>(</a:t>
            </a:r>
            <a:r>
              <a:rPr lang="ko-KR" altLang="en-US" sz="2400" b="1" dirty="0" err="1" smtClean="0"/>
              <a:t>라스코</a:t>
            </a:r>
            <a:r>
              <a:rPr lang="ko-KR" altLang="en-US" sz="2400" b="1" dirty="0" smtClean="0"/>
              <a:t> 동굴 벽화</a:t>
            </a:r>
            <a:r>
              <a:rPr lang="en-US" altLang="ko-KR" sz="2400" b="1" dirty="0" smtClean="0"/>
              <a:t>, </a:t>
            </a:r>
            <a:r>
              <a:rPr lang="ko-KR" altLang="en-US" sz="2400" b="1" dirty="0"/>
              <a:t>알타미라 동굴 벽화 등</a:t>
            </a:r>
            <a:r>
              <a:rPr lang="en-US" altLang="ko-KR" sz="2400" b="1" dirty="0"/>
              <a:t>)</a:t>
            </a:r>
            <a:endParaRPr lang="ko-KR" altLang="en-US" sz="2400" b="1" dirty="0"/>
          </a:p>
          <a:p>
            <a:pPr marL="446088" indent="-446088">
              <a:buAutoNum type="circleNumDbPlain" startAt="4"/>
            </a:pPr>
            <a:endParaRPr lang="ko-KR" altLang="en-US" b="1" dirty="0"/>
          </a:p>
        </p:txBody>
      </p:sp>
      <p:pic>
        <p:nvPicPr>
          <p:cNvPr id="8" name="Picture 8" descr="C:\Users\Rasiel2\Pictures\1단원\빌렌도르프비너스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3479376"/>
            <a:ext cx="1873348" cy="277141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텍스트 개체 틀 5"/>
          <p:cNvSpPr txBox="1">
            <a:spLocks/>
          </p:cNvSpPr>
          <p:nvPr/>
        </p:nvSpPr>
        <p:spPr>
          <a:xfrm>
            <a:off x="864158" y="6072206"/>
            <a:ext cx="3240359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marL="0" indent="0" algn="ctr"/>
            <a:r>
              <a:rPr lang="ko-KR" altLang="en-US" dirty="0"/>
              <a:t>▲ </a:t>
            </a:r>
            <a:r>
              <a:rPr lang="ko-KR" altLang="en-US" dirty="0" err="1"/>
              <a:t>빌렌도르프의</a:t>
            </a:r>
            <a:r>
              <a:rPr lang="ko-KR" altLang="en-US" dirty="0"/>
              <a:t> </a:t>
            </a:r>
            <a:r>
              <a:rPr lang="ko-KR" altLang="en-US" dirty="0" smtClean="0"/>
              <a:t>비너스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오스트리아 자연사 박물관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0" name="텍스트 개체 틀 5"/>
          <p:cNvSpPr txBox="1">
            <a:spLocks/>
          </p:cNvSpPr>
          <p:nvPr/>
        </p:nvSpPr>
        <p:spPr>
          <a:xfrm>
            <a:off x="5234232" y="6072206"/>
            <a:ext cx="2208308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marL="250825" indent="-250825" algn="ctr"/>
            <a:r>
              <a:rPr lang="ko-KR" altLang="en-US" dirty="0"/>
              <a:t>▲ </a:t>
            </a:r>
            <a:r>
              <a:rPr lang="ko-KR" altLang="en-US" dirty="0" err="1"/>
              <a:t>라스코</a:t>
            </a:r>
            <a:r>
              <a:rPr lang="ko-KR" altLang="en-US" dirty="0"/>
              <a:t> 동굴 </a:t>
            </a:r>
            <a:r>
              <a:rPr lang="ko-KR" altLang="en-US" dirty="0" smtClean="0"/>
              <a:t>벽화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프랑스 </a:t>
            </a:r>
            <a:r>
              <a:rPr lang="ko-KR" altLang="en-US" dirty="0" err="1" smtClean="0"/>
              <a:t>도르도뉴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pic>
        <p:nvPicPr>
          <p:cNvPr id="2053" name="Picture 5" descr="C:\Users\Rasiel2\Pictures\274427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0448" y="3604758"/>
            <a:ext cx="3995875" cy="246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52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인류의 </a:t>
            </a:r>
            <a:r>
              <a:rPr lang="ko-KR" altLang="en-US" dirty="0"/>
              <a:t>기원과 선사 문화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인류의 </a:t>
            </a:r>
            <a:r>
              <a:rPr lang="ko-KR" altLang="en-US" dirty="0"/>
              <a:t>발생과 구석기 시대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우리나라의 구석기 문화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357686" y="2120901"/>
            <a:ext cx="4214842" cy="3379802"/>
          </a:xfrm>
        </p:spPr>
        <p:txBody>
          <a:bodyPr/>
          <a:lstStyle/>
          <a:p>
            <a:pPr marL="446088" indent="-446088"/>
            <a:r>
              <a:rPr lang="ko-KR" altLang="en-US" sz="2400" b="1" dirty="0"/>
              <a:t>만주와 한반도의 구석기 </a:t>
            </a:r>
            <a:r>
              <a:rPr lang="ko-KR" altLang="en-US" sz="2400" b="1" dirty="0" smtClean="0"/>
              <a:t>  시대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약 </a:t>
            </a:r>
            <a:r>
              <a:rPr lang="en-US" altLang="ko-KR" sz="2400" b="1" dirty="0"/>
              <a:t>70</a:t>
            </a:r>
            <a:r>
              <a:rPr lang="ko-KR" altLang="en-US" sz="2400" b="1" dirty="0"/>
              <a:t>만 년 전</a:t>
            </a:r>
            <a:endParaRPr lang="en-US" altLang="ko-KR" sz="2400" b="1" dirty="0"/>
          </a:p>
          <a:p>
            <a:pPr marL="446088" indent="-446088"/>
            <a:r>
              <a:rPr lang="ko-KR" altLang="en-US" sz="2400" b="1" dirty="0" smtClean="0"/>
              <a:t>유적지</a:t>
            </a:r>
            <a:r>
              <a:rPr lang="en-US" altLang="ko-KR" sz="2400" b="1" dirty="0" smtClean="0"/>
              <a:t>: </a:t>
            </a:r>
            <a:br>
              <a:rPr lang="en-US" altLang="ko-KR" sz="2400" b="1" dirty="0" smtClean="0"/>
            </a:br>
            <a:r>
              <a:rPr lang="ko-KR" altLang="en-US" sz="2400" b="1" dirty="0" smtClean="0"/>
              <a:t>공주 </a:t>
            </a:r>
            <a:r>
              <a:rPr lang="ko-KR" altLang="en-US" sz="2400" b="1" dirty="0" err="1" smtClean="0"/>
              <a:t>석장리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 smtClean="0"/>
              <a:t>연천 </a:t>
            </a:r>
            <a:r>
              <a:rPr lang="ko-KR" altLang="en-US" sz="2400" b="1" dirty="0" err="1" smtClean="0"/>
              <a:t>전곡리</a:t>
            </a:r>
            <a:r>
              <a:rPr lang="en-US" altLang="ko-KR" sz="2400" b="1" dirty="0" smtClean="0"/>
              <a:t> </a:t>
            </a:r>
            <a:br>
              <a:rPr lang="en-US" altLang="ko-KR" sz="2400" b="1" dirty="0" smtClean="0"/>
            </a:br>
            <a:r>
              <a:rPr lang="ko-KR" altLang="en-US" sz="2400" b="1" dirty="0" smtClean="0"/>
              <a:t>평북 </a:t>
            </a:r>
            <a:r>
              <a:rPr lang="ko-KR" altLang="en-US" sz="2400" b="1" dirty="0"/>
              <a:t>상원 </a:t>
            </a:r>
            <a:r>
              <a:rPr lang="ko-KR" altLang="en-US" sz="2400" b="1" dirty="0" err="1"/>
              <a:t>검은모루</a:t>
            </a:r>
            <a:r>
              <a:rPr lang="ko-KR" altLang="en-US" sz="2400" b="1" dirty="0"/>
              <a:t> 동굴 등 </a:t>
            </a:r>
            <a:r>
              <a:rPr lang="ko-KR" altLang="en-US" sz="2400" b="1" dirty="0" smtClean="0"/>
              <a:t>전국적 </a:t>
            </a:r>
            <a:r>
              <a:rPr lang="ko-KR" altLang="en-US" sz="2400" b="1" dirty="0"/>
              <a:t>분포</a:t>
            </a:r>
            <a:endParaRPr lang="ko-KR" altLang="en-US" sz="2400" dirty="0"/>
          </a:p>
        </p:txBody>
      </p:sp>
      <p:sp>
        <p:nvSpPr>
          <p:cNvPr id="8" name="텍스트 개체 틀 5"/>
          <p:cNvSpPr txBox="1">
            <a:spLocks/>
          </p:cNvSpPr>
          <p:nvPr/>
        </p:nvSpPr>
        <p:spPr>
          <a:xfrm>
            <a:off x="420528" y="5688328"/>
            <a:ext cx="4079464" cy="332960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l"/>
            <a:r>
              <a:rPr lang="ko-KR" altLang="en-US" dirty="0" smtClean="0"/>
              <a:t>▲ 빙하기의 </a:t>
            </a:r>
            <a:r>
              <a:rPr lang="ko-KR" altLang="en-US" dirty="0"/>
              <a:t>동아시아 및 구석기 유적지</a:t>
            </a:r>
            <a:endParaRPr lang="en-US" altLang="ko-K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528" y="2060848"/>
            <a:ext cx="378293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10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구석기 시대 사람들은 돌을 떼어 내어 만든 </a:t>
            </a:r>
            <a:r>
              <a:rPr lang="ko-KR" altLang="en-US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뗀석기</a:t>
            </a:r>
            <a:r>
              <a:rPr lang="ko-KR" altLang="en-US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사용하였다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4625" indent="-174625"/>
            <a:r>
              <a:rPr lang="ko-KR" altLang="en-US" dirty="0"/>
              <a:t> 인류의 발생과 구석기 시대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48017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기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06191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석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6259884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뗀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6270942" y="5039613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21473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766509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813896" y="3002972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269568" y="3002972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2725264" y="3002972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16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한반도의 대표적인 구석기 유적으로는 상원</a:t>
            </a:r>
            <a:r>
              <a:rPr lang="ko-KR" alt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검은모루</a:t>
            </a:r>
            <a:r>
              <a:rPr lang="ko-KR" alt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동굴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공주 </a:t>
            </a:r>
            <a:r>
              <a:rPr lang="ko-KR" altLang="en-US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석장리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유적 등이 있다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4625" indent="-174625"/>
            <a:r>
              <a:rPr lang="ko-KR" altLang="en-US" dirty="0"/>
              <a:t> 인류의 발생과 구석기 시대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48017" y="5010035"/>
            <a:ext cx="664249" cy="885825"/>
          </a:xfrm>
        </p:spPr>
        <p:txBody>
          <a:bodyPr/>
          <a:lstStyle/>
          <a:p>
            <a:r>
              <a:rPr lang="ko-KR" altLang="en-US" sz="4000" dirty="0" err="1" smtClean="0"/>
              <a:t>루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06191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모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6259884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은</a:t>
            </a:r>
            <a:endParaRPr lang="ko-KR" altLang="en-US" sz="4000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7"/>
          </p:nvPr>
        </p:nvSpPr>
        <p:spPr>
          <a:xfrm>
            <a:off x="5518058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검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6270942" y="5039613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539715" y="5039613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21473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766509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569424" y="3002971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25120" y="300297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3480816" y="300296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936512" y="3002971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58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228</Words>
  <Application>Microsoft Office PowerPoint</Application>
  <PresentationFormat>화면 슬라이드 쇼(4:3)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Rasiel2</cp:lastModifiedBy>
  <cp:revision>51</cp:revision>
  <dcterms:created xsi:type="dcterms:W3CDTF">2012-06-13T05:34:46Z</dcterms:created>
  <dcterms:modified xsi:type="dcterms:W3CDTF">2013-01-04T00:36:37Z</dcterms:modified>
</cp:coreProperties>
</file>