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8" r:id="rId6"/>
    <p:sldId id="262" r:id="rId7"/>
    <p:sldId id="270" r:id="rId8"/>
    <p:sldId id="263" r:id="rId9"/>
    <p:sldId id="272" r:id="rId10"/>
    <p:sldId id="273" r:id="rId11"/>
    <p:sldId id="275" r:id="rId12"/>
    <p:sldId id="276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700" autoAdjust="0"/>
  </p:normalViewPr>
  <p:slideViewPr>
    <p:cSldViewPr>
      <p:cViewPr varScale="1">
        <p:scale>
          <a:sx n="87" d="100"/>
          <a:sy n="87" d="100"/>
        </p:scale>
        <p:origin x="-150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25869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2398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394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6349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33280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726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5389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4678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7371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282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17641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66410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43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67987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484659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6194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4590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32631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4000" b="1" spc="-150" dirty="0">
                <a:solidFill>
                  <a:srgbClr val="6F980A"/>
                </a:solidFill>
              </a:rPr>
              <a:t>1.</a:t>
            </a:r>
            <a:endParaRPr lang="ko-KR" altLang="en-US" sz="4000" b="1" spc="-150" dirty="0">
              <a:solidFill>
                <a:srgbClr val="6F98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4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5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9124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270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3011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467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44769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52219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33773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18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6114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644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3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22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8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00298" y="1916832"/>
            <a:ext cx="5328939" cy="369332"/>
          </a:xfrm>
        </p:spPr>
        <p:txBody>
          <a:bodyPr/>
          <a:lstStyle/>
          <a:p>
            <a:r>
              <a:rPr lang="ko-KR" altLang="en-US" dirty="0" smtClean="0"/>
              <a:t>근대 국가 수립 운동과 국권 수호 운동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618898"/>
            <a:ext cx="9144000" cy="738664"/>
          </a:xfrm>
        </p:spPr>
        <p:txBody>
          <a:bodyPr/>
          <a:lstStyle/>
          <a:p>
            <a:r>
              <a:rPr lang="ko-KR" altLang="en-US" sz="4800" dirty="0" smtClean="0"/>
              <a:t>근대 개혁 운동의 전개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60131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6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572000" y="3875504"/>
            <a:ext cx="4464495" cy="489600"/>
          </a:xfrm>
        </p:spPr>
        <p:txBody>
          <a:bodyPr/>
          <a:lstStyle/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개화 세력의 분화와 갑신정변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외세와 지배층에 맞선 동학 농민 운동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 smtClean="0">
                <a:solidFill>
                  <a:schemeClr val="bg2">
                    <a:lumMod val="50000"/>
                  </a:schemeClr>
                </a:solidFill>
              </a:rPr>
              <a:t>근대 개혁에 나선 조선 정부</a:t>
            </a:r>
            <a:endParaRPr lang="en-US" altLang="ko-K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 smtClean="0">
                <a:solidFill>
                  <a:schemeClr val="bg2">
                    <a:lumMod val="50000"/>
                  </a:schemeClr>
                </a:solidFill>
              </a:rPr>
              <a:t>대한 제국의 수립과 독립 협회의 활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동</a:t>
            </a:r>
          </a:p>
        </p:txBody>
      </p:sp>
    </p:spTree>
    <p:extLst>
      <p:ext uri="{BB962C8B-B14F-4D97-AF65-F5344CB8AC3E}">
        <p14:creationId xmlns:p14="http://schemas.microsoft.com/office/powerpoint/2010/main" val="28146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동학 농민 운동이 일어나게 된 배경을 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동학 농민 운동의 전개 과정과 의의를 설명할 수 있다</a:t>
            </a:r>
            <a:r>
              <a:rPr kumimoji="0" lang="en-US" altLang="ko-KR" sz="2800" b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97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96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p.21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/>
              <a:t>외세와 지배층에 맞선 동학 농민 운동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동학의 확산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6001" y="4204003"/>
            <a:ext cx="5832224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배경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경제적 어려움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개항으로 인한 경제적 어려움 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정부의 세금 인상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지주의 수탈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49263" lvl="0" indent="-449263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 일본 배척 기운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정부에 대한 불만 확산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027" name="Picture 3" descr="F:\새 폴더 (2)\1단원\동경대전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9" y="1855591"/>
            <a:ext cx="3046650" cy="2466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32197" y="4347057"/>
            <a:ext cx="2884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ctr"/>
            <a:r>
              <a:rPr lang="ko-KR" altLang="en-US" sz="1400" dirty="0" smtClean="0"/>
              <a:t>▲동학의 경전인 동경대전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385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p.21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/>
              <a:t>외세와 지배층에 맞선 동학 농민 운동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동학의 확산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6001" y="2272800"/>
            <a:ext cx="4896119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확산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최시형의 노력으로 교세 확산 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교조 신원 운동 전개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49263" lvl="0" indent="-449263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 농민 운동으로 발전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부패 관리 처벌과 외세 배척 주장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0" name="Picture 2" descr="F:\새 폴더 (2)\1단원\최시형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6136" y="1628801"/>
            <a:ext cx="2916683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94097" y="6257057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▶동학의 제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대 교주 최시형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256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p.21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/>
              <a:t>외세와 지배층에 맞선 동학 농민 운동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동학 농민군의 </a:t>
            </a:r>
            <a:r>
              <a:rPr lang="en-US" altLang="ko-K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봉기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2915816" y="2272800"/>
            <a:ext cx="5760640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발단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군수 조병갑의 수탈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전개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고부 농민 봉기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정부 조사관의 횡포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→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고부 </a:t>
            </a: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백산에서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농민군 확대 개편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</a:t>
            </a: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황토현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전투 승리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전라도 일대 장악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청과 일본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군대 파병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외세 개입을 막기 위해 정부와 휴전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074" name="Picture 2" descr="F:\새 폴더 (2)\1단원\백산창의비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446459"/>
            <a:ext cx="3028552" cy="341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" y="3126781"/>
            <a:ext cx="3028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ctr"/>
            <a:r>
              <a:rPr lang="ko-KR" altLang="en-US" sz="1400" dirty="0" smtClean="0"/>
              <a:t>▼동학 백산 </a:t>
            </a:r>
            <a:r>
              <a:rPr lang="ko-KR" altLang="en-US" sz="1400" dirty="0" err="1" smtClean="0"/>
              <a:t>창의비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6528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p.21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/>
              <a:t>외세와 지배층에 맞선 동학 농민 운동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동학 농민군의 </a:t>
            </a:r>
            <a:r>
              <a:rPr lang="en-US" altLang="ko-K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봉기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6000" y="2272800"/>
            <a:ext cx="5904231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집강소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설치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전라도 각 고을에 설치한 자치 조직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탐관오리 처벌과 조세 개혁 등 추진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0" name="Picture 3" descr="E:\새 폴더 (4)\사진자료\1 한국사\동학곡괭이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115" y="1495843"/>
            <a:ext cx="4924783" cy="536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20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p.22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/>
              <a:t>외세와 지배층에 맞선 동학 농민 운동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동학 농민군의 </a:t>
            </a:r>
            <a:r>
              <a:rPr lang="en-US" altLang="ko-K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봉기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4708059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배경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·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 전쟁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(1894)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일본군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경복궁을 점령 후 내정 간섭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청의 함대 기습 공격 → 청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·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 전쟁 발발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122" name="Picture 2" descr="F:\새 폴더 (2)\5단원\청일 전쟁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3299" y="1772816"/>
            <a:ext cx="3396461" cy="3167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5033299" y="4939987"/>
            <a:ext cx="3396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ctr"/>
            <a:r>
              <a:rPr lang="ko-KR" altLang="en-US" sz="1400" dirty="0" smtClean="0"/>
              <a:t>▲청 </a:t>
            </a:r>
            <a:r>
              <a:rPr lang="en-US" altLang="ko-KR" sz="1400" dirty="0" smtClean="0"/>
              <a:t>· </a:t>
            </a:r>
            <a:r>
              <a:rPr lang="ko-KR" altLang="en-US" sz="1400" dirty="0" smtClean="0"/>
              <a:t>일 전쟁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6528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p.22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/>
              <a:t>외세와 지배층에 맞선 동학 농민 운동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동학 농민군의 </a:t>
            </a:r>
            <a:r>
              <a:rPr lang="en-US" altLang="ko-K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봉기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5999" y="22728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전개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농민군 봉기 후 한성으로 진격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711200" lvl="1" indent="-349250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일본군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·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관군의 연합 부대에게 </a:t>
            </a: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우금치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전투 패배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711200" lvl="1" indent="-349250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전봉준을 비롯한 지도자들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체포되어 처형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146" name="Picture 2" descr="F:\새 폴더 (2)\1단원\전봉준동상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3069522"/>
            <a:ext cx="8316415" cy="378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68123" y="431969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ctr"/>
            <a:r>
              <a:rPr lang="ko-KR" altLang="en-US" sz="1400" dirty="0" smtClean="0"/>
              <a:t>◀정읍 </a:t>
            </a:r>
            <a:r>
              <a:rPr lang="ko-KR" altLang="en-US" sz="1400" dirty="0" err="1" smtClean="0"/>
              <a:t>황토현</a:t>
            </a:r>
            <a:r>
              <a:rPr lang="ko-KR" altLang="en-US" sz="1400" dirty="0" smtClean="0"/>
              <a:t> 전적지 녹두 광장에 있는 전봉준 동상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823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/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p.22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/>
              <a:t>외세와 지배층에 맞선 동학 농민 운동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동학 농민군의 </a:t>
            </a:r>
            <a:r>
              <a:rPr lang="en-US" altLang="ko-K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 봉기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185037"/>
              </p:ext>
            </p:extLst>
          </p:nvPr>
        </p:nvGraphicFramePr>
        <p:xfrm>
          <a:off x="755576" y="2276871"/>
          <a:ext cx="7704856" cy="3816424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1440160"/>
                <a:gridCol w="6264696"/>
              </a:tblGrid>
              <a:tr h="1908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의의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반봉건 </a:t>
                      </a:r>
                      <a:r>
                        <a:rPr lang="en-US" altLang="ko-KR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반외세 운동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908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한계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농민의 개혁 요구가 갑오개혁에 일부 반영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이후 항일 의병 운동으로 이어짐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3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0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360000" y="3959908"/>
            <a:ext cx="8376762" cy="1712894"/>
            <a:chOff x="486000" y="2161666"/>
            <a:chExt cx="8172000" cy="2534532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1044" y="2161666"/>
              <a:ext cx="7681912" cy="166262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 startAt="2"/>
                <a:tabLst>
                  <a:tab pos="0" algn="l"/>
                  <a:tab pos="542925" algn="l"/>
                </a:tabLst>
              </a:pPr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농민군은 외세의 개입을 막기 위해 정부와 </a:t>
              </a:r>
              <a:r>
                <a:rPr lang="ko-KR" altLang="en-US" sz="3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톈진</a:t>
              </a:r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조약을 맺고 해산하였다</a:t>
              </a:r>
              <a:r>
                <a:rPr lang="en-US" altLang="ko-KR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71950" y="92333"/>
            <a:ext cx="4972050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342900" indent="-342900" algn="r">
              <a:buFont typeface="+mj-lt"/>
              <a:buAutoNum type="arabicParenR" startAt="2"/>
            </a:pPr>
            <a:r>
              <a:rPr lang="ko-KR" altLang="en-US" b="1" spc="-18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외세와 지배층에 맞선 동학 농민 운동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60000" y="1184400"/>
            <a:ext cx="8393394" cy="1872490"/>
            <a:chOff x="486000" y="2161802"/>
            <a:chExt cx="8172000" cy="253439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1044" y="2163241"/>
              <a:ext cx="7681911" cy="15208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/>
                <a:tabLst>
                  <a:tab pos="0" algn="l"/>
                  <a:tab pos="542925" algn="l"/>
                </a:tabLst>
              </a:pPr>
              <a:r>
                <a:rPr lang="en-US" altLang="ko-KR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1894</a:t>
              </a:r>
              <a:r>
                <a:rPr lang="ko-KR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년 전라도 고부에서 군수 전봉준의 수탈에 맞서 농민들이 봉기하였다</a:t>
              </a:r>
              <a:r>
                <a:rPr lang="en-US" altLang="ko-KR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1691680" y="4821555"/>
            <a:ext cx="172819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6876256" y="1498111"/>
            <a:ext cx="115212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411324" y="1662706"/>
            <a:ext cx="1680255" cy="6647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20000"/>
              </a:lnSpc>
              <a:tabLst>
                <a:tab pos="0" algn="l"/>
                <a:tab pos="542925" algn="l"/>
              </a:tabLst>
            </a:pPr>
            <a:r>
              <a:rPr lang="ko-KR" altLang="en-US" sz="4000" spc="-300" dirty="0" smtClean="0">
                <a:solidFill>
                  <a:srgbClr val="FF0000"/>
                </a:solidFill>
                <a:latin typeface="휴먼매직체" pitchFamily="18" charset="-127"/>
                <a:ea typeface="휴먼매직체" pitchFamily="18" charset="-127"/>
              </a:rPr>
              <a:t>조병갑</a:t>
            </a:r>
            <a:endParaRPr lang="en-US" altLang="ko-KR" sz="4000" spc="-300" dirty="0">
              <a:solidFill>
                <a:srgbClr val="FF0000"/>
              </a:solidFill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46696" y="5083549"/>
            <a:ext cx="4248472" cy="57836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20000"/>
              </a:lnSpc>
              <a:tabLst>
                <a:tab pos="0" algn="l"/>
                <a:tab pos="542925" algn="l"/>
              </a:tabLst>
            </a:pPr>
            <a:r>
              <a:rPr lang="ko-KR" altLang="en-US" sz="3600" spc="-300" smtClean="0">
                <a:solidFill>
                  <a:srgbClr val="FF0000"/>
                </a:solidFill>
                <a:latin typeface="휴먼매직체" pitchFamily="18" charset="-127"/>
                <a:ea typeface="휴먼매직체" pitchFamily="18" charset="-127"/>
              </a:rPr>
              <a:t>전주 화약</a:t>
            </a:r>
            <a:endParaRPr lang="en-US" altLang="ko-KR" sz="3600" spc="-300" dirty="0">
              <a:solidFill>
                <a:srgbClr val="FF0000"/>
              </a:solidFill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6" name="텍스트 개체 틀 15"/>
          <p:cNvSpPr txBox="1">
            <a:spLocks/>
          </p:cNvSpPr>
          <p:nvPr/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 anchor="b"/>
          <a:lstStyle/>
          <a:p>
            <a:pPr marL="354013" marR="0" lvl="0" indent="-354013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스스로 정리하기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C:\Users\Rasiel2\Pictures\그림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3990" y="216844"/>
            <a:ext cx="1266235" cy="13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Rasiel2\Pictures\그림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8138" y="3506962"/>
            <a:ext cx="1266235" cy="13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24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90751E-6 L 0.11979 -1.9075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4798E-6 L 0.1875 2.94798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7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0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171950" y="92333"/>
            <a:ext cx="4972050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342900" indent="-342900" algn="r">
              <a:buFont typeface="+mj-lt"/>
              <a:buAutoNum type="arabicParenR" startAt="2"/>
            </a:pPr>
            <a:r>
              <a:rPr lang="ko-KR" altLang="en-US" b="1" spc="-18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외세와 지배층에 맞선 동학 농민 운동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60000" y="1184400"/>
            <a:ext cx="8393394" cy="1872490"/>
            <a:chOff x="486000" y="2161802"/>
            <a:chExt cx="8172000" cy="253439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1044" y="2163241"/>
              <a:ext cx="7681911" cy="23994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 startAt="3"/>
                <a:tabLst>
                  <a:tab pos="0" algn="l"/>
                  <a:tab pos="542925" algn="l"/>
                </a:tabLst>
              </a:pP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일본을 몰아내기 위해 한성으로 진격하던 농민군은 공주 </a:t>
              </a:r>
              <a:r>
                <a:rPr lang="ko-KR" altLang="en-US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황토현에서</a:t>
              </a: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일본군과 관군의 연합 부대에 패하였다</a:t>
              </a:r>
              <a:r>
                <a:rPr lang="en-US" altLang="ko-KR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cxnSp>
        <p:nvCxnSpPr>
          <p:cNvPr id="24" name="직선 연결선 23"/>
          <p:cNvCxnSpPr/>
          <p:nvPr/>
        </p:nvCxnSpPr>
        <p:spPr>
          <a:xfrm>
            <a:off x="4644008" y="2071859"/>
            <a:ext cx="115212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659959" y="2293459"/>
            <a:ext cx="1680255" cy="6647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20000"/>
              </a:lnSpc>
              <a:tabLst>
                <a:tab pos="0" algn="l"/>
                <a:tab pos="542925" algn="l"/>
              </a:tabLst>
            </a:pPr>
            <a:r>
              <a:rPr lang="ko-KR" altLang="en-US" sz="4000" spc="-300" dirty="0" err="1" smtClean="0">
                <a:solidFill>
                  <a:srgbClr val="FF0000"/>
                </a:solidFill>
                <a:latin typeface="휴먼매직체" pitchFamily="18" charset="-127"/>
                <a:ea typeface="휴먼매직체" pitchFamily="18" charset="-127"/>
              </a:rPr>
              <a:t>우금치</a:t>
            </a:r>
            <a:endParaRPr lang="en-US" altLang="ko-KR" sz="4000" spc="-300" dirty="0">
              <a:solidFill>
                <a:srgbClr val="FF0000"/>
              </a:solidFill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6" name="텍스트 개체 틀 15"/>
          <p:cNvSpPr txBox="1">
            <a:spLocks/>
          </p:cNvSpPr>
          <p:nvPr/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 anchor="b"/>
          <a:lstStyle/>
          <a:p>
            <a:pPr marL="354013" marR="0" lvl="0" indent="-354013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스스로 정리하기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C:\Users\Rasiel2\Pictures\그림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6954" y="777288"/>
            <a:ext cx="1266235" cy="13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54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90751E-6 L 0.11979 -1.9075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416</Words>
  <Application>Microsoft Office PowerPoint</Application>
  <PresentationFormat>화면 슬라이드 쇼(4:3)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</cp:lastModifiedBy>
  <cp:revision>13</cp:revision>
  <dcterms:created xsi:type="dcterms:W3CDTF">2013-04-02T09:21:36Z</dcterms:created>
  <dcterms:modified xsi:type="dcterms:W3CDTF">2013-04-27T03:58:59Z</dcterms:modified>
</cp:coreProperties>
</file>