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media/media1.wav" ContentType="audio/x-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3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media10.WAV" ContentType="audio/x-wav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28" r:id="rId1"/>
    <p:sldMasterId id="2147483837" r:id="rId2"/>
  </p:sldMasterIdLst>
  <p:notesMasterIdLst>
    <p:notesMasterId r:id="rId54"/>
  </p:notesMasterIdLst>
  <p:handoutMasterIdLst>
    <p:handoutMasterId r:id="rId55"/>
  </p:handoutMasterIdLst>
  <p:sldIdLst>
    <p:sldId id="256" r:id="rId3"/>
    <p:sldId id="299" r:id="rId4"/>
    <p:sldId id="335" r:id="rId5"/>
    <p:sldId id="373" r:id="rId6"/>
    <p:sldId id="374" r:id="rId7"/>
    <p:sldId id="361" r:id="rId8"/>
    <p:sldId id="362" r:id="rId9"/>
    <p:sldId id="292" r:id="rId10"/>
    <p:sldId id="306" r:id="rId11"/>
    <p:sldId id="377" r:id="rId12"/>
    <p:sldId id="378" r:id="rId13"/>
    <p:sldId id="367" r:id="rId14"/>
    <p:sldId id="368" r:id="rId15"/>
    <p:sldId id="353" r:id="rId16"/>
    <p:sldId id="354" r:id="rId17"/>
    <p:sldId id="283" r:id="rId18"/>
    <p:sldId id="341" r:id="rId19"/>
    <p:sldId id="363" r:id="rId20"/>
    <p:sldId id="364" r:id="rId21"/>
    <p:sldId id="351" r:id="rId22"/>
    <p:sldId id="352" r:id="rId23"/>
    <p:sldId id="375" r:id="rId24"/>
    <p:sldId id="376" r:id="rId25"/>
    <p:sldId id="347" r:id="rId26"/>
    <p:sldId id="348" r:id="rId27"/>
    <p:sldId id="293" r:id="rId28"/>
    <p:sldId id="311" r:id="rId29"/>
    <p:sldId id="349" r:id="rId30"/>
    <p:sldId id="350" r:id="rId31"/>
    <p:sldId id="285" r:id="rId32"/>
    <p:sldId id="342" r:id="rId33"/>
    <p:sldId id="357" r:id="rId34"/>
    <p:sldId id="358" r:id="rId35"/>
    <p:sldId id="371" r:id="rId36"/>
    <p:sldId id="372" r:id="rId37"/>
    <p:sldId id="359" r:id="rId38"/>
    <p:sldId id="360" r:id="rId39"/>
    <p:sldId id="355" r:id="rId40"/>
    <p:sldId id="356" r:id="rId41"/>
    <p:sldId id="257" r:id="rId42"/>
    <p:sldId id="258" r:id="rId43"/>
    <p:sldId id="298" r:id="rId44"/>
    <p:sldId id="336" r:id="rId45"/>
    <p:sldId id="287" r:id="rId46"/>
    <p:sldId id="343" r:id="rId47"/>
    <p:sldId id="369" r:id="rId48"/>
    <p:sldId id="370" r:id="rId49"/>
    <p:sldId id="365" r:id="rId50"/>
    <p:sldId id="366" r:id="rId51"/>
    <p:sldId id="297" r:id="rId52"/>
    <p:sldId id="310" r:id="rId5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63225F4D-7685-4E6E-A479-9C80508D0170}">
          <p14:sldIdLst>
            <p14:sldId id="256"/>
            <p14:sldId id="299"/>
            <p14:sldId id="335"/>
            <p14:sldId id="373"/>
            <p14:sldId id="374"/>
            <p14:sldId id="361"/>
            <p14:sldId id="362"/>
            <p14:sldId id="292"/>
            <p14:sldId id="306"/>
            <p14:sldId id="377"/>
            <p14:sldId id="378"/>
            <p14:sldId id="367"/>
            <p14:sldId id="368"/>
            <p14:sldId id="353"/>
            <p14:sldId id="354"/>
            <p14:sldId id="283"/>
            <p14:sldId id="341"/>
            <p14:sldId id="363"/>
            <p14:sldId id="364"/>
            <p14:sldId id="351"/>
            <p14:sldId id="352"/>
            <p14:sldId id="375"/>
            <p14:sldId id="376"/>
            <p14:sldId id="347"/>
            <p14:sldId id="348"/>
            <p14:sldId id="293"/>
            <p14:sldId id="311"/>
            <p14:sldId id="349"/>
            <p14:sldId id="350"/>
            <p14:sldId id="285"/>
            <p14:sldId id="342"/>
            <p14:sldId id="357"/>
            <p14:sldId id="358"/>
            <p14:sldId id="371"/>
            <p14:sldId id="372"/>
            <p14:sldId id="359"/>
            <p14:sldId id="360"/>
            <p14:sldId id="355"/>
            <p14:sldId id="356"/>
            <p14:sldId id="257"/>
            <p14:sldId id="258"/>
            <p14:sldId id="298"/>
            <p14:sldId id="336"/>
            <p14:sldId id="287"/>
            <p14:sldId id="343"/>
            <p14:sldId id="369"/>
            <p14:sldId id="370"/>
            <p14:sldId id="365"/>
            <p14:sldId id="366"/>
            <p14:sldId id="297"/>
            <p14:sldId id="31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B4101C"/>
    <a:srgbClr val="08C3E8"/>
    <a:srgbClr val="06AEEA"/>
    <a:srgbClr val="FDCFD2"/>
    <a:srgbClr val="FFE7E7"/>
    <a:srgbClr val="FEE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2" autoAdjust="0"/>
    <p:restoredTop sz="86433" autoAdjust="0"/>
  </p:normalViewPr>
  <p:slideViewPr>
    <p:cSldViewPr>
      <p:cViewPr varScale="1">
        <p:scale>
          <a:sx n="63" d="100"/>
          <a:sy n="63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E25E6-3A4E-4B2B-BCBC-2ADAE35A522F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FFBA4-1B2B-47ED-9318-3B1B98C13CA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891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914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5A8506C-B85D-4AB5-A51E-AE8381682831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667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57356" y="2500306"/>
            <a:ext cx="6786610" cy="1190636"/>
          </a:xfrm>
          <a:prstGeom prst="rect">
            <a:avLst/>
          </a:prstGeom>
          <a:solidFill>
            <a:schemeClr val="accent6">
              <a:lumMod val="20000"/>
              <a:lumOff val="80000"/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7"/>
          <p:cNvSpPr/>
          <p:nvPr userDrawn="1"/>
        </p:nvSpPr>
        <p:spPr>
          <a:xfrm>
            <a:off x="785786" y="0"/>
            <a:ext cx="7572428" cy="3000372"/>
          </a:xfrm>
          <a:prstGeom prst="rect">
            <a:avLst/>
          </a:prstGeom>
          <a:pattFill prst="lgGrid">
            <a:fgClr>
              <a:srgbClr val="FDCFD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678" y="2714620"/>
            <a:ext cx="5143536" cy="113459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r">
              <a:buNone/>
              <a:defRPr sz="2800">
                <a:solidFill>
                  <a:schemeClr val="tx2"/>
                </a:solidFill>
                <a:latin typeface="Berlin Sans FB Dem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47810"/>
            <a:ext cx="7543800" cy="1524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6000">
                <a:solidFill>
                  <a:schemeClr val="accent1">
                    <a:lumMod val="60000"/>
                    <a:lumOff val="40000"/>
                  </a:schemeClr>
                </a:solidFill>
                <a:latin typeface="Berlin Sans FB Demi" pitchFamily="34" charset="0"/>
                <a:ea typeface="양재깨비체B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9E7BC546-2AF7-423D-90E9-573441DECE3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0160CFE3-C1C9-4E90-A46D-699EA446C5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5728752" y="5019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 smtClean="0">
                <a:solidFill>
                  <a:schemeClr val="accent1">
                    <a:lumMod val="75000"/>
                  </a:schemeClr>
                </a:solidFill>
                <a:latin typeface="Berlin Sans FB Demi" pitchFamily="34" charset="0"/>
                <a:ea typeface="HY나무B" pitchFamily="18" charset="-127"/>
                <a:cs typeface="Tahoma" pitchFamily="34" charset="0"/>
              </a:rPr>
              <a:t>Middle School English 1</a:t>
            </a:r>
            <a:endParaRPr lang="ko-KR" altLang="en-US" sz="1400" b="1" dirty="0" smtClean="0">
              <a:solidFill>
                <a:schemeClr val="accent1">
                  <a:lumMod val="75000"/>
                </a:schemeClr>
              </a:solidFill>
              <a:latin typeface="Berlin Sans FB Demi" pitchFamily="34" charset="0"/>
              <a:ea typeface="HY나무B" pitchFamily="18" charset="-127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24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009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821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95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147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05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581128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115783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9E7BC546-2AF7-423D-90E9-573441DECE3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0160CFE3-C1C9-4E90-A46D-699EA446C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/>
          <a:lstStyle/>
          <a:p>
            <a:fld id="{9E7BC546-2AF7-423D-90E9-573441DECE3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/>
          <a:lstStyle/>
          <a:p>
            <a:fld id="{0160CFE3-C1C9-4E90-A46D-699EA446C5F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408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93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19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50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90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직사각형 6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pattFill prst="lgGrid">
              <a:fgClr>
                <a:srgbClr val="FDCFD2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모서리가 둥근 직사각형 10"/>
            <p:cNvSpPr/>
            <p:nvPr userDrawn="1"/>
          </p:nvSpPr>
          <p:spPr>
            <a:xfrm>
              <a:off x="251520" y="188640"/>
              <a:ext cx="8712968" cy="6552728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  <p:sp>
          <p:nvSpPr>
            <p:cNvPr id="12" name="모서리가 둥근 직사각형 11"/>
            <p:cNvSpPr/>
            <p:nvPr userDrawn="1"/>
          </p:nvSpPr>
          <p:spPr>
            <a:xfrm>
              <a:off x="431540" y="404664"/>
              <a:ext cx="8280920" cy="6120680"/>
            </a:xfrm>
            <a:prstGeom prst="roundRect">
              <a:avLst>
                <a:gd name="adj" fmla="val 250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22" name="Title 1"/>
          <p:cNvSpPr txBox="1">
            <a:spLocks/>
          </p:cNvSpPr>
          <p:nvPr userDrawn="1"/>
        </p:nvSpPr>
        <p:spPr>
          <a:xfrm>
            <a:off x="1318113" y="468065"/>
            <a:ext cx="5990191" cy="1600200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sz="5400" dirty="0">
              <a:latin typeface="Berlin Sans FB Dem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5" r:id="rId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0" indent="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FFA9C-725A-4090-88B1-914FD50937DE}" type="datetimeFigureOut">
              <a:rPr lang="ko-KR" altLang="en-US" smtClean="0"/>
              <a:pPr/>
              <a:t>2020-03-13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BCE9A-0AA0-4FA0-9DFF-0CD59036435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11" name="그룹 10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2" name="직사각형 11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pattFill prst="lgGrid">
              <a:fgClr>
                <a:srgbClr val="FFE7E7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모서리가 둥근 직사각형 12"/>
            <p:cNvSpPr/>
            <p:nvPr userDrawn="1"/>
          </p:nvSpPr>
          <p:spPr>
            <a:xfrm>
              <a:off x="251520" y="188640"/>
              <a:ext cx="8712968" cy="6552728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  <p:sp>
          <p:nvSpPr>
            <p:cNvPr id="14" name="모서리가 둥근 직사각형 13"/>
            <p:cNvSpPr/>
            <p:nvPr userDrawn="1"/>
          </p:nvSpPr>
          <p:spPr>
            <a:xfrm>
              <a:off x="431540" y="404664"/>
              <a:ext cx="8280920" cy="6120680"/>
            </a:xfrm>
            <a:prstGeom prst="roundRect">
              <a:avLst>
                <a:gd name="adj" fmla="val 250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23" name="모서리가 둥근 직사각형 22"/>
          <p:cNvSpPr/>
          <p:nvPr userDrawn="1"/>
        </p:nvSpPr>
        <p:spPr>
          <a:xfrm>
            <a:off x="683568" y="692696"/>
            <a:ext cx="7776864" cy="1656184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22" name="Title 1"/>
          <p:cNvSpPr txBox="1">
            <a:spLocks/>
          </p:cNvSpPr>
          <p:nvPr userDrawn="1"/>
        </p:nvSpPr>
        <p:spPr>
          <a:xfrm>
            <a:off x="1337833" y="460648"/>
            <a:ext cx="5990191" cy="1600200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sz="5400" dirty="0">
              <a:latin typeface="Berlin Sans FB Demi" pitchFamily="34" charset="0"/>
            </a:endParaRPr>
          </a:p>
        </p:txBody>
      </p:sp>
      <p:sp>
        <p:nvSpPr>
          <p:cNvPr id="29" name="모서리가 둥근 직사각형 28"/>
          <p:cNvSpPr/>
          <p:nvPr userDrawn="1"/>
        </p:nvSpPr>
        <p:spPr>
          <a:xfrm>
            <a:off x="719572" y="2696178"/>
            <a:ext cx="7776864" cy="3570973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11560" y="682848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강B" pitchFamily="18" charset="-127"/>
                <a:ea typeface="HY강B" pitchFamily="18" charset="-127"/>
              </a:rPr>
              <a:t>영영 풀이</a:t>
            </a:r>
            <a:endParaRPr kumimoji="0" lang="ko-KR" altLang="en-US" baseline="0" dirty="0">
              <a:solidFill>
                <a:schemeClr val="tx1">
                  <a:lumMod val="85000"/>
                  <a:lumOff val="1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683568" y="2636912"/>
            <a:ext cx="71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강B" pitchFamily="18" charset="-127"/>
                <a:ea typeface="HY강B" pitchFamily="18" charset="-127"/>
              </a:rPr>
              <a:t>예문</a:t>
            </a:r>
            <a:endParaRPr kumimoji="0" lang="en-US" altLang="ko-KR" baseline="0" dirty="0" smtClean="0">
              <a:solidFill>
                <a:schemeClr val="tx1">
                  <a:lumMod val="85000"/>
                  <a:lumOff val="1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32" name="TextBox 31"/>
          <p:cNvSpPr txBox="1"/>
          <p:nvPr userDrawn="1"/>
        </p:nvSpPr>
        <p:spPr>
          <a:xfrm>
            <a:off x="683568" y="4365104"/>
            <a:ext cx="459581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Y강B" pitchFamily="18" charset="-127"/>
                <a:ea typeface="HY강B" pitchFamily="18" charset="-127"/>
              </a:rPr>
              <a:t>뜻</a:t>
            </a:r>
            <a:endParaRPr kumimoji="0" lang="ko-KR" altLang="en-US" baseline="0" dirty="0">
              <a:solidFill>
                <a:schemeClr val="tx1">
                  <a:lumMod val="85000"/>
                  <a:lumOff val="15000"/>
                </a:schemeClr>
              </a:solidFill>
              <a:latin typeface="HY강B" pitchFamily="18" charset="-127"/>
              <a:ea typeface="HY강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7036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audio8.wav"/><Relationship Id="rId1" Type="http://schemas.openxmlformats.org/officeDocument/2006/relationships/audio" Target="file:///C:\Users\plan_xnote\Desktop\&#49352;%20&#54260;&#45908;\ppt\01%20&#45800;&#50612;%20&#49324;&#50868;&#46300;\01%20Lesson1\a1_01_10different.wav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jpe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4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audio22.wav"/><Relationship Id="rId1" Type="http://schemas.openxmlformats.org/officeDocument/2006/relationships/audio" Target="file:///C:\Users\plan_xnote\Desktop\&#49352;%20&#54260;&#45908;\ppt\01%20&#45800;&#50612;%20&#49324;&#50868;&#46300;\01%20Lesson1\a1_01_16mathematics.wav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36.jpeg"/><Relationship Id="rId4" Type="http://schemas.openxmlformats.org/officeDocument/2006/relationships/notesSlide" Target="../notesSlides/notesSlid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0.png"/><Relationship Id="rId2" Type="http://schemas.openxmlformats.org/officeDocument/2006/relationships/audio" Target="../media/audio24.wav"/><Relationship Id="rId1" Type="http://schemas.openxmlformats.org/officeDocument/2006/relationships/audio" Target="file:///C:\Users\plan_xnote\Desktop\&#49352;%20&#54260;&#45908;\ppt\01%20&#45800;&#50612;%20&#49324;&#50868;&#46300;\01%20Lesson1\a1_01_20member.wav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notesSlide" Target="../notesSlides/notesSlide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jpe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5" Type="http://schemas.openxmlformats.org/officeDocument/2006/relationships/image" Target="../media/image4.png"/><Relationship Id="rId4" Type="http://schemas.openxmlformats.org/officeDocument/2006/relationships/image" Target="../media/image4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6" Type="http://schemas.openxmlformats.org/officeDocument/2006/relationships/image" Target="../media/image18.png"/><Relationship Id="rId5" Type="http://schemas.openxmlformats.org/officeDocument/2006/relationships/image" Target="../media/image14.png"/><Relationship Id="rId4" Type="http://schemas.openxmlformats.org/officeDocument/2006/relationships/image" Target="../media/image4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5" Type="http://schemas.openxmlformats.org/officeDocument/2006/relationships/image" Target="../media/image18.png"/><Relationship Id="rId4" Type="http://schemas.openxmlformats.org/officeDocument/2006/relationships/image" Target="../media/image4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33.wav"/><Relationship Id="rId1" Type="http://schemas.openxmlformats.org/officeDocument/2006/relationships/audio" Target="file:///C:\Users\plan_xnote\Desktop\&#49352;%20&#54260;&#45908;\ppt\01%20&#45800;&#50612;%20&#49324;&#50868;&#46300;\01%20Lesson1\a1_01_17science.wav" TargetMode="Externa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notesSlide" Target="../notesSlides/notesSlide2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3.jpe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7.wav"/><Relationship Id="rId5" Type="http://schemas.openxmlformats.org/officeDocument/2006/relationships/image" Target="../media/image18.png"/><Relationship Id="rId4" Type="http://schemas.openxmlformats.org/officeDocument/2006/relationships/image" Target="../media/image5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8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Words PPT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accent1">
                    <a:lumMod val="75000"/>
                  </a:schemeClr>
                </a:solidFill>
              </a:rPr>
              <a:t>Lesson 1   </a:t>
            </a:r>
            <a:r>
              <a:rPr lang="en-US" altLang="ko-KR" dirty="0" smtClean="0">
                <a:solidFill>
                  <a:schemeClr val="tx1"/>
                </a:solidFill>
              </a:rPr>
              <a:t>Heart to Heart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8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6698" y="404664"/>
            <a:ext cx="309349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club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클럽</a:t>
            </a: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동아리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5" name="clu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8304" y="903060"/>
            <a:ext cx="609600" cy="609600"/>
          </a:xfrm>
          <a:prstGeom prst="rect">
            <a:avLst/>
          </a:prstGeom>
        </p:spPr>
      </p:pic>
      <p:pic>
        <p:nvPicPr>
          <p:cNvPr id="2050" name="Picture 2" descr="D:\Users\youngeun.lee\Downloads\shutterstock_72382976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14000"/>
            <a:ext cx="3894725" cy="289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08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n. a group of people who meet so that they can do an activity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It is the school’s rap music </a:t>
            </a:r>
            <a:r>
              <a:rPr lang="en-US" altLang="ko-KR" sz="4000" b="1" dirty="0" smtClean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club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이것은 학교의 랩 음악 동아리이다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.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3" name="clu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08936" y="36450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8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7554" y="404664"/>
            <a:ext cx="271464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coo</a:t>
            </a:r>
            <a:r>
              <a:rPr lang="en-US" altLang="ko-KR" sz="6600" dirty="0" smtClean="0">
                <a:latin typeface="+mj-ea"/>
                <a:ea typeface="+mj-ea"/>
                <a:cs typeface="Aharoni" pitchFamily="2" charset="-79"/>
              </a:rPr>
              <a:t>k</a:t>
            </a:r>
            <a:endParaRPr lang="ko-KR" altLang="en-US" sz="6600" dirty="0">
              <a:latin typeface="+mj-ea"/>
              <a:ea typeface="+mj-ea"/>
              <a:cs typeface="Aharoni" pitchFamily="2" charset="-79"/>
            </a:endParaRPr>
          </a:p>
        </p:txBody>
      </p:sp>
      <p:pic>
        <p:nvPicPr>
          <p:cNvPr id="9218" name="Picture 2" descr="C:\Users\sec\Desktop\word PPT 사진 다운로드\1 cook.jpg"/>
          <p:cNvPicPr>
            <a:picLocks noChangeAspect="1" noChangeArrowheads="1"/>
          </p:cNvPicPr>
          <p:nvPr/>
        </p:nvPicPr>
        <p:blipFill rotWithShape="1">
          <a:blip r:embed="rId4" cstate="print"/>
          <a:srcRect t="172" b="8628"/>
          <a:stretch/>
        </p:blipFill>
        <p:spPr bwMode="auto">
          <a:xfrm>
            <a:off x="928662" y="2404739"/>
            <a:ext cx="2923258" cy="3832573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요리사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" name="a1_01_12cook.wav">
            <a:hlinkClick r:id="" action="ppaction://media"/>
          </p:cNvPr>
          <p:cNvPicPr>
            <a:picLocks noRot="1" noChangeAspect="1"/>
          </p:cNvPicPr>
          <p:nvPr>
            <a:wavAudioFile r:embed="rId1" name="a1_01_12cook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3" name="a1_01_12cook.wav">
            <a:hlinkClick r:id="" action="ppaction://media"/>
          </p:cNvPr>
          <p:cNvPicPr>
            <a:picLocks noRot="1" noChangeAspect="1"/>
          </p:cNvPicPr>
          <p:nvPr>
            <a:wavAudioFile r:embed="rId1" name="a1_01_12cook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3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9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someone who makes food ready to eat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My mom is a great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cook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나의 엄마는 대단한 요리사이시다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3cook_ex.wav">
            <a:hlinkClick r:id="" action="ppaction://media"/>
          </p:cNvPr>
          <p:cNvPicPr>
            <a:picLocks noRot="1" noChangeAspect="1"/>
          </p:cNvPicPr>
          <p:nvPr>
            <a:wavAudioFile r:embed="rId1" name="a1-01-13cook_ex.wav"/>
          </p:nvPr>
        </p:nvPicPr>
        <p:blipFill>
          <a:blip r:embed="rId3" cstate="print"/>
          <a:stretch>
            <a:fillRect/>
          </a:stretch>
        </p:blipFill>
        <p:spPr>
          <a:xfrm>
            <a:off x="6804248" y="32849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7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404664"/>
            <a:ext cx="45720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different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42950" indent="-742950">
              <a:lnSpc>
                <a:spcPct val="120000"/>
              </a:lnSpc>
              <a:buAutoNum type="alphaLcPeriod"/>
            </a:pP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별개의</a:t>
            </a: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다른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026" name="Picture 2" descr="C:\Users\Administrator\Desktop\0906추가구매\differen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 bwMode="auto">
          <a:xfrm>
            <a:off x="755576" y="2636912"/>
            <a:ext cx="4073159" cy="325979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1_01_10different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3" name="a1_01_10different.wav">
            <a:hlinkClick r:id="" action="ppaction://media"/>
          </p:cNvPr>
          <p:cNvPicPr>
            <a:picLocks noRot="1" noChangeAspect="1"/>
          </p:cNvPicPr>
          <p:nvPr>
            <a:wavAudioFile r:embed="rId2" name="a1_01_10different.wav"/>
          </p:nvPr>
        </p:nvPicPr>
        <p:blipFill>
          <a:blip r:embed="rId7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99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3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a. being unlike in nature or quality or form or 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degree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Everyone is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different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모든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사람은 다르다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0different_ex.wav">
            <a:hlinkClick r:id="" action="ppaction://media"/>
          </p:cNvPr>
          <p:cNvPicPr>
            <a:picLocks noRot="1" noChangeAspect="1"/>
          </p:cNvPicPr>
          <p:nvPr>
            <a:wavAudioFile r:embed="rId1" name="a1-01-10different_ex.wav"/>
          </p:nvPr>
        </p:nvPicPr>
        <p:blipFill>
          <a:blip r:embed="rId3" cstate="print"/>
          <a:stretch>
            <a:fillRect/>
          </a:stretch>
        </p:blipFill>
        <p:spPr>
          <a:xfrm>
            <a:off x="6156176" y="32849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5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8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4" y="404664"/>
            <a:ext cx="464347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difficult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34618" y="2564904"/>
            <a:ext cx="296647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endParaRPr kumimoji="0"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1266" name="Picture 2" descr="C:\Users\sec\Desktop\word PPT 사진 다운로드\1 difficult.jpg"/>
          <p:cNvPicPr>
            <a:picLocks noChangeAspect="1" noChangeArrowheads="1"/>
          </p:cNvPicPr>
          <p:nvPr/>
        </p:nvPicPr>
        <p:blipFill>
          <a:blip r:embed="rId4" cstate="print"/>
          <a:srcRect l="4545" r="4546"/>
          <a:stretch>
            <a:fillRect/>
          </a:stretch>
        </p:blipFill>
        <p:spPr bwMode="auto">
          <a:xfrm>
            <a:off x="755576" y="2564904"/>
            <a:ext cx="4222549" cy="3484221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742950" indent="-742950">
              <a:lnSpc>
                <a:spcPct val="120000"/>
              </a:lnSpc>
              <a:buAutoNum type="alphaLcPeriod"/>
            </a:pP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어려운</a:t>
            </a: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힘든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5" name="a1_01_15difficult.wav">
            <a:hlinkClick r:id="" action="ppaction://media"/>
          </p:cNvPr>
          <p:cNvPicPr>
            <a:picLocks noRot="1" noChangeAspect="1"/>
          </p:cNvPicPr>
          <p:nvPr>
            <a:wavAudioFile r:embed="rId1" name="a1_01_15difficult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3" name="a1_01_15difficult.wav">
            <a:hlinkClick r:id="" action="ppaction://media"/>
          </p:cNvPr>
          <p:cNvPicPr>
            <a:picLocks noRot="1" noChangeAspect="1"/>
          </p:cNvPicPr>
          <p:nvPr>
            <a:wavAudioFile r:embed="rId1" name="a1_01_15difficult.wav"/>
          </p:nvPr>
        </p:nvPicPr>
        <p:blipFill>
          <a:blip r:embed="rId6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a. not easy to do to understand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Learning to skate was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difficult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at first.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스케이트를 배우는 것은 처음에는 어렵다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5difficult_ex.wav">
            <a:hlinkClick r:id="" action="ppaction://media"/>
          </p:cNvPr>
          <p:cNvPicPr>
            <a:picLocks noRot="1" noChangeAspect="1"/>
          </p:cNvPicPr>
          <p:nvPr>
            <a:wavAudioFile r:embed="rId1" name="a1-01-15difficult_ex.wav"/>
          </p:nvPr>
        </p:nvPicPr>
        <p:blipFill>
          <a:blip r:embed="rId3" cstate="print"/>
          <a:stretch>
            <a:fillRect/>
          </a:stretch>
        </p:blipFill>
        <p:spPr>
          <a:xfrm>
            <a:off x="2555776" y="38610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85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4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0090" y="404664"/>
            <a:ext cx="208002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fan</a:t>
            </a:r>
            <a:endParaRPr lang="ko-KR" altLang="en-US" sz="6600" dirty="0">
              <a:latin typeface="+mj-ea"/>
              <a:ea typeface="+mj-ea"/>
            </a:endParaRPr>
          </a:p>
        </p:txBody>
      </p:sp>
      <p:pic>
        <p:nvPicPr>
          <p:cNvPr id="8194" name="Picture 2" descr="C:\Users\sec\Desktop\word PPT 사진 다운로드\1 fan.jpg"/>
          <p:cNvPicPr>
            <a:picLocks noChangeAspect="1" noChangeArrowheads="1"/>
          </p:cNvPicPr>
          <p:nvPr/>
        </p:nvPicPr>
        <p:blipFill>
          <a:blip r:embed="rId4" cstate="print"/>
          <a:srcRect r="15646"/>
          <a:stretch>
            <a:fillRect/>
          </a:stretch>
        </p:blipFill>
        <p:spPr bwMode="auto">
          <a:xfrm>
            <a:off x="692151" y="2715044"/>
            <a:ext cx="4311898" cy="340793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팬</a:t>
            </a:r>
          </a:p>
        </p:txBody>
      </p:sp>
      <p:pic>
        <p:nvPicPr>
          <p:cNvPr id="12" name="a1_01_13fan.wav">
            <a:hlinkClick r:id="" action="ppaction://media"/>
          </p:cNvPr>
          <p:cNvPicPr>
            <a:picLocks noRot="1" noChangeAspect="1"/>
          </p:cNvPicPr>
          <p:nvPr>
            <a:wavAudioFile r:embed="rId1" name="a1_01_13fan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3" name="a1_01_13fan.wav">
            <a:hlinkClick r:id="" action="ppaction://media"/>
          </p:cNvPr>
          <p:cNvPicPr>
            <a:picLocks noRot="1" noChangeAspect="1"/>
          </p:cNvPicPr>
          <p:nvPr>
            <a:wavAudioFile r:embed="rId1" name="a1_01_13fan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7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07752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9492" y="692696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2800" spc="-140" dirty="0">
                <a:latin typeface="HY강B" pitchFamily="18" charset="-127"/>
                <a:ea typeface="HY강B" pitchFamily="18" charset="-127"/>
              </a:rPr>
              <a:t>n. someone who likes watching or listening to something such as a sport, movies, or music very much, or who admires a famous or important person very much</a:t>
            </a:r>
            <a:endParaRPr lang="ko-KR" altLang="en-US" sz="2800" spc="-14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He's a big music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fan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and has hundreds of CDs.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그는 음악을 정말 좋아하는 팬이며 수백 장의 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CD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들을 가지고 있다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2fan_ex.wav">
            <a:hlinkClick r:id="" action="ppaction://media"/>
          </p:cNvPr>
          <p:cNvPicPr>
            <a:picLocks noRot="1" noChangeAspect="1"/>
          </p:cNvPicPr>
          <p:nvPr>
            <a:wavAudioFile r:embed="rId1" name="a1-01-12fan_ex.wav"/>
          </p:nvPr>
        </p:nvPicPr>
        <p:blipFill>
          <a:blip r:embed="rId3" cstate="print"/>
          <a:stretch>
            <a:fillRect/>
          </a:stretch>
        </p:blipFill>
        <p:spPr>
          <a:xfrm>
            <a:off x="5076056" y="38610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1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4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9" y="404664"/>
            <a:ext cx="38884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a lot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292080" y="2564904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ko-KR" altLang="en-US" sz="4400" dirty="0">
                <a:latin typeface="HY울릉도M" pitchFamily="18" charset="-127"/>
                <a:ea typeface="HY울릉도M" pitchFamily="18" charset="-127"/>
              </a:rPr>
              <a:t>많이</a:t>
            </a:r>
          </a:p>
        </p:txBody>
      </p:sp>
      <p:pic>
        <p:nvPicPr>
          <p:cNvPr id="4098" name="Picture 2" descr="C:\Users\Administrator\Desktop\0906추가구매\a lo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8000" y="2636912"/>
            <a:ext cx="4251433" cy="31683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1_01_08alot.wav">
            <a:hlinkClick r:id="" action="ppaction://media"/>
          </p:cNvPr>
          <p:cNvPicPr>
            <a:picLocks noRot="1" noChangeAspect="1"/>
          </p:cNvPicPr>
          <p:nvPr>
            <a:wavAudioFile r:embed="rId1" name="a1_01_08alot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404664"/>
            <a:ext cx="4071966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favorite</a:t>
            </a:r>
            <a:endParaRPr lang="ko-KR" altLang="en-US" sz="6600" dirty="0">
              <a:latin typeface="+mj-ea"/>
              <a:ea typeface="+mj-ea"/>
            </a:endParaRPr>
          </a:p>
        </p:txBody>
      </p:sp>
      <p:pic>
        <p:nvPicPr>
          <p:cNvPr id="2050" name="Picture 2" descr="C:\Users\Administrator\Downloads\0813 추가 및 7과부터 다운로드\2 favorit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7583" y="2636912"/>
            <a:ext cx="4032449" cy="349488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a</a:t>
            </a: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가장 좋아하는</a:t>
            </a: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마음에 드는</a:t>
            </a: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 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1" name="a1_01_09favorite.wav">
            <a:hlinkClick r:id="" action="ppaction://media"/>
          </p:cNvPr>
          <p:cNvPicPr>
            <a:picLocks noRot="1" noChangeAspect="1"/>
          </p:cNvPicPr>
          <p:nvPr>
            <a:wavAudioFile r:embed="rId1" name="a1_01_09favorite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a. liked the most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My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favorite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subject is English.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내가 가장 좋아하는 과목은 영어이다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09favorite_ex.wav">
            <a:hlinkClick r:id="" action="ppaction://media"/>
          </p:cNvPr>
          <p:cNvPicPr>
            <a:picLocks noRot="1" noChangeAspect="1"/>
          </p:cNvPicPr>
          <p:nvPr>
            <a:wavAudioFile r:embed="rId1" name="a1-01-09favorite_ex.wav"/>
          </p:nvPr>
        </p:nvPicPr>
        <p:blipFill>
          <a:blip r:embed="rId3" cstate="print"/>
          <a:stretch>
            <a:fillRect/>
          </a:stretch>
        </p:blipFill>
        <p:spPr>
          <a:xfrm>
            <a:off x="8100392" y="321297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6698" y="404664"/>
            <a:ext cx="309349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friend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친구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5" name="frien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7175" y="733346"/>
            <a:ext cx="609600" cy="609600"/>
          </a:xfrm>
          <a:prstGeom prst="rect">
            <a:avLst/>
          </a:prstGeom>
        </p:spPr>
      </p:pic>
      <p:pic>
        <p:nvPicPr>
          <p:cNvPr id="3074" name="Picture 2" descr="D:\Users\youngeun.lee\Downloads\shutterstock_4392859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96" y="2729552"/>
            <a:ext cx="3707904" cy="247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9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n. someone whom you like and enjoy spending time with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We are good </a:t>
            </a:r>
            <a:r>
              <a:rPr lang="en-US" altLang="ko-KR" sz="4000" b="1" dirty="0" smtClean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friends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우리는 좋은 친구이다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.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3" name="friedn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8144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9" y="404664"/>
            <a:ext cx="38884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heart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마음</a:t>
            </a: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하트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6146" name="Picture 2" descr="C:\Users\Administrator\Desktop\0906추가구매\hear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3153" y="2695163"/>
            <a:ext cx="3816425" cy="333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1_01_19heart.wav">
            <a:hlinkClick r:id="" action="ppaction://media"/>
          </p:cNvPr>
          <p:cNvPicPr>
            <a:picLocks noRot="1" noChangeAspect="1"/>
          </p:cNvPicPr>
          <p:nvPr>
            <a:wavAudioFile r:embed="rId1" name="a1_01_19heart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1" name="a1_01_19heart.wav">
            <a:hlinkClick r:id="" action="ppaction://media"/>
          </p:cNvPr>
          <p:cNvPicPr>
            <a:picLocks noRot="1" noChangeAspect="1"/>
          </p:cNvPicPr>
          <p:nvPr>
            <a:wavAudioFile r:embed="rId1" name="a1_01_19heart.wav"/>
          </p:nvPr>
        </p:nvPicPr>
        <p:blipFill>
          <a:blip r:embed="rId6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8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a shape that is used to mean love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There are many</a:t>
            </a:r>
            <a:r>
              <a:rPr lang="en-US" altLang="ko-K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hearts</a:t>
            </a:r>
            <a:r>
              <a:rPr lang="en-US" altLang="ko-K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in the picture.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그림에는 많은 </a:t>
            </a:r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하트 모양이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있다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9hearts_ex.wav">
            <a:hlinkClick r:id="" action="ppaction://media"/>
          </p:cNvPr>
          <p:cNvPicPr>
            <a:picLocks noRot="1" noChangeAspect="1"/>
          </p:cNvPicPr>
          <p:nvPr>
            <a:wavAudioFile r:embed="rId1" name="a1-01-19hearts_ex.wav"/>
          </p:nvPr>
        </p:nvPicPr>
        <p:blipFill>
          <a:blip r:embed="rId3" cstate="print"/>
          <a:stretch>
            <a:fillRect/>
          </a:stretch>
        </p:blipFill>
        <p:spPr>
          <a:xfrm>
            <a:off x="2915816" y="38610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8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9" y="404664"/>
            <a:ext cx="38884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smtClean="0">
                <a:latin typeface="+mj-ea"/>
                <a:ea typeface="+mj-ea"/>
              </a:rPr>
              <a:t>hip </a:t>
            </a:r>
            <a:r>
              <a:rPr lang="en-US" altLang="ko-KR" sz="6600" dirty="0" smtClean="0">
                <a:latin typeface="+mj-ea"/>
                <a:ea typeface="+mj-ea"/>
              </a:rPr>
              <a:t>hop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5220072" y="2060848"/>
            <a:ext cx="5211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dirty="0" smtClean="0">
                <a:latin typeface="HY울릉도M" pitchFamily="18" charset="-127"/>
                <a:ea typeface="HY울릉도M" pitchFamily="18" charset="-127"/>
              </a:rPr>
              <a:t>힙합</a:t>
            </a: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4400" dirty="0" smtClean="0">
                <a:latin typeface="HY울릉도M" pitchFamily="18" charset="-127"/>
                <a:ea typeface="HY울릉도M" pitchFamily="18" charset="-127"/>
              </a:rPr>
              <a:t>음악</a:t>
            </a: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4400" dirty="0" smtClean="0">
                <a:latin typeface="HY울릉도M" pitchFamily="18" charset="-127"/>
                <a:ea typeface="HY울릉도M" pitchFamily="18" charset="-127"/>
              </a:rPr>
              <a:t>힙합 문화</a:t>
            </a:r>
            <a:endParaRPr kumimoji="0" lang="ko-KR" altLang="en-US" sz="44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050" name="Picture 2" descr="C:\Users\Administrator\Desktop\0906추가구매\hip hop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2564904"/>
            <a:ext cx="4298170" cy="342893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1_01_04hiphop.wav">
            <a:hlinkClick r:id="" action="ppaction://media"/>
          </p:cNvPr>
          <p:cNvPicPr>
            <a:picLocks noRot="1" noChangeAspect="1"/>
          </p:cNvPicPr>
          <p:nvPr>
            <a:wavAudioFile r:embed="rId1" name="a1_01_04hiphop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a type of music that developed among African-American musicians using rap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A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young musician is playing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hip hop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on a violin.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젊은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음악가는 바이올린으로 </a:t>
            </a:r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힙합 음악을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연주한다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04hiphop_ex.wav">
            <a:hlinkClick r:id="" action="ppaction://media"/>
          </p:cNvPr>
          <p:cNvPicPr>
            <a:picLocks noRot="1" noChangeAspect="1"/>
          </p:cNvPicPr>
          <p:nvPr>
            <a:wavAudioFile r:embed="rId1" name="a1-01-04hiphop_ex.wav"/>
          </p:nvPr>
        </p:nvPicPr>
        <p:blipFill>
          <a:blip r:embed="rId3" cstate="print"/>
          <a:stretch>
            <a:fillRect/>
          </a:stretch>
        </p:blipFill>
        <p:spPr>
          <a:xfrm>
            <a:off x="5436096" y="38610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6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7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6698" y="404664"/>
            <a:ext cx="279406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map</a:t>
            </a:r>
            <a:endParaRPr lang="ko-KR" altLang="en-US" sz="6600" dirty="0">
              <a:latin typeface="+mj-ea"/>
              <a:ea typeface="+mj-ea"/>
            </a:endParaRPr>
          </a:p>
        </p:txBody>
      </p:sp>
      <p:pic>
        <p:nvPicPr>
          <p:cNvPr id="1026" name="Picture 2" descr="C:\Users\Administrator\Downloads\0813 추가 및 7과부터 다운로드\1 map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5567" y="2636912"/>
            <a:ext cx="4402497" cy="324431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지도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1" name="a1_01_18map.wav">
            <a:hlinkClick r:id="" action="ppaction://media"/>
          </p:cNvPr>
          <p:cNvPicPr>
            <a:picLocks noRot="1" noChangeAspect="1"/>
          </p:cNvPicPr>
          <p:nvPr>
            <a:wavAudioFile r:embed="rId1" name="a1_01_18map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2" name="a1_01_18map.wav">
            <a:hlinkClick r:id="" action="ppaction://media"/>
          </p:cNvPr>
          <p:cNvPicPr>
            <a:picLocks noRot="1" noChangeAspect="1"/>
          </p:cNvPicPr>
          <p:nvPr>
            <a:wavAudioFile r:embed="rId1" name="a1_01_18map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9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a drawing of an area that shows things such as the roads, cities, or countries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This is a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map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of Seoul.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이것은 서울의 지도이다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8map_ex.wav">
            <a:hlinkClick r:id="" action="ppaction://media"/>
          </p:cNvPr>
          <p:cNvPicPr>
            <a:picLocks noRot="1" noChangeAspect="1"/>
          </p:cNvPicPr>
          <p:nvPr>
            <a:wavAudioFile r:embed="rId1" name="a1-01-18map_ex.wav"/>
          </p:nvPr>
        </p:nvPicPr>
        <p:blipFill>
          <a:blip r:embed="rId3" cstate="print"/>
          <a:stretch>
            <a:fillRect/>
          </a:stretch>
        </p:blipFill>
        <p:spPr>
          <a:xfrm>
            <a:off x="6444208" y="32849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4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very much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I like you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a lot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나는 너를 많이 좋아한다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08alot_ex.wav">
            <a:hlinkClick r:id="" action="ppaction://media"/>
          </p:cNvPr>
          <p:cNvPicPr>
            <a:picLocks noRot="1" noChangeAspect="1"/>
          </p:cNvPicPr>
          <p:nvPr>
            <a:wavAudioFile r:embed="rId1" name="a1-01-08alot_ex.wav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5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448796"/>
            <a:ext cx="700092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mathematics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34618" y="2564904"/>
            <a:ext cx="296647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endParaRPr kumimoji="0"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2290" name="Picture 2" descr="C:\Users\sec\Desktop\word PPT 사진 다운로드\1 mathmatics.jpg"/>
          <p:cNvPicPr>
            <a:picLocks noChangeAspect="1" noChangeArrowheads="1"/>
          </p:cNvPicPr>
          <p:nvPr/>
        </p:nvPicPr>
        <p:blipFill>
          <a:blip r:embed="rId5" cstate="print"/>
          <a:srcRect l="145" t="12931" r="2180" b="13793"/>
          <a:stretch>
            <a:fillRect/>
          </a:stretch>
        </p:blipFill>
        <p:spPr bwMode="auto">
          <a:xfrm>
            <a:off x="785786" y="2492896"/>
            <a:ext cx="3642058" cy="3643075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수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학</a:t>
            </a:r>
          </a:p>
        </p:txBody>
      </p:sp>
      <p:pic>
        <p:nvPicPr>
          <p:cNvPr id="15" name="a1_01_16mathematics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3" name="a1_01_16mathematics.wav">
            <a:hlinkClick r:id="" action="ppaction://media"/>
          </p:cNvPr>
          <p:cNvPicPr>
            <a:picLocks noRot="1" noChangeAspect="1"/>
          </p:cNvPicPr>
          <p:nvPr>
            <a:wavAudioFile r:embed="rId2" name="a1_01_16mathematics.wav"/>
          </p:nvPr>
        </p:nvPicPr>
        <p:blipFill>
          <a:blip r:embed="rId7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2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the study of numbers and shapes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She is good at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mathematics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그녀는 수학을 잘 한다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6mathematics_ex.wav">
            <a:hlinkClick r:id="" action="ppaction://media"/>
          </p:cNvPr>
          <p:cNvPicPr>
            <a:picLocks noRot="1" noChangeAspect="1"/>
          </p:cNvPicPr>
          <p:nvPr>
            <a:wavAudioFile r:embed="rId1" name="a1-01-16mathematics_ex.wav"/>
          </p:nvPr>
        </p:nvPicPr>
        <p:blipFill>
          <a:blip r:embed="rId3" cstate="print"/>
          <a:stretch>
            <a:fillRect/>
          </a:stretch>
        </p:blipFill>
        <p:spPr>
          <a:xfrm>
            <a:off x="7884368" y="32849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3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4291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428604"/>
            <a:ext cx="42862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member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5220072" y="2060848"/>
            <a:ext cx="5558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364088" y="2564904"/>
            <a:ext cx="296647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kumimoji="0" lang="en-US" altLang="ko-KR" sz="4400" dirty="0" smtClean="0">
                <a:latin typeface="HY울릉도M" pitchFamily="18" charset="-127"/>
                <a:ea typeface="HY울릉도M" pitchFamily="18" charset="-127"/>
              </a:rPr>
              <a:t>n. </a:t>
            </a:r>
            <a:r>
              <a:rPr kumimoji="0" lang="ko-KR" altLang="en-US" sz="4400" dirty="0" smtClean="0">
                <a:latin typeface="HY울릉도M" pitchFamily="18" charset="-127"/>
                <a:ea typeface="HY울릉도M" pitchFamily="18" charset="-127"/>
              </a:rPr>
              <a:t>구성원</a:t>
            </a: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[</a:t>
            </a:r>
            <a:r>
              <a:rPr lang="ko-KR" altLang="en-US" sz="4400" dirty="0" smtClean="0">
                <a:latin typeface="HY울릉도M" pitchFamily="18" charset="-127"/>
                <a:ea typeface="HY울릉도M" pitchFamily="18" charset="-127"/>
              </a:rPr>
              <a:t>일원</a:t>
            </a: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]</a:t>
            </a:r>
            <a:endParaRPr kumimoji="0" lang="en-US" altLang="ko-KR" sz="4400" dirty="0" smtClean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64904"/>
            <a:ext cx="4320480" cy="339750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a1_01_20member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1" name="a1_01_20member.wav">
            <a:hlinkClick r:id="" action="ppaction://media"/>
          </p:cNvPr>
          <p:cNvPicPr>
            <a:picLocks noRot="1" noChangeAspect="1"/>
          </p:cNvPicPr>
          <p:nvPr>
            <a:wavAudioFile r:embed="rId2" name="a1_01_20member.wav"/>
          </p:nvPr>
        </p:nvPicPr>
        <p:blipFill>
          <a:blip r:embed="rId7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9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someone who belongs to a group or organization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I'm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a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member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of the soccer club.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나는 축구 동아리의 일원이다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20member_ex.wav">
            <a:hlinkClick r:id="" action="ppaction://media"/>
          </p:cNvPr>
          <p:cNvPicPr>
            <a:picLocks noRot="1" noChangeAspect="1"/>
          </p:cNvPicPr>
          <p:nvPr>
            <a:wavAudioFile r:embed="rId1" name="a1-01-20member_ex.wav"/>
          </p:nvPr>
        </p:nvPicPr>
        <p:blipFill>
          <a:blip r:embed="rId3" cstate="print"/>
          <a:stretch>
            <a:fillRect/>
          </a:stretch>
        </p:blipFill>
        <p:spPr>
          <a:xfrm>
            <a:off x="2195736" y="393305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1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6698" y="404664"/>
            <a:ext cx="359755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people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사람들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5" name="peop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6296" y="763478"/>
            <a:ext cx="609600" cy="609600"/>
          </a:xfrm>
          <a:prstGeom prst="rect">
            <a:avLst/>
          </a:prstGeom>
        </p:spPr>
      </p:pic>
      <p:pic>
        <p:nvPicPr>
          <p:cNvPr id="4098" name="Picture 2" descr="D:\Users\youngeun.lee\Downloads\shutterstock_16043877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35" y="2697088"/>
            <a:ext cx="3906180" cy="2604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9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n. the plural of person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8573" y="3032342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It</a:t>
            </a:r>
            <a:r>
              <a:rPr lang="ko-KR" altLang="en-US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 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shows my favorite </a:t>
            </a:r>
            <a:r>
              <a:rPr lang="en-US" altLang="ko-KR" sz="4000" b="1" dirty="0" smtClean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people 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and things.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이것은 내가 가장 좋아하는 사람들과 물건들을 보여준다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.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3" name="show peop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83768" y="3733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8136" y="404664"/>
            <a:ext cx="272262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post</a:t>
            </a:r>
            <a:endParaRPr lang="ko-KR" altLang="en-US" sz="6600" dirty="0"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785786" y="2643182"/>
            <a:ext cx="4002238" cy="3234090"/>
            <a:chOff x="251520" y="2426582"/>
            <a:chExt cx="4002238" cy="3234090"/>
          </a:xfrm>
        </p:grpSpPr>
        <p:pic>
          <p:nvPicPr>
            <p:cNvPr id="12" name="Picture 2" descr="C:\Users\Administrator\Desktop\word PPT 사진 다운로드\1 blog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51520" y="2426582"/>
              <a:ext cx="4002238" cy="3234090"/>
            </a:xfrm>
            <a:prstGeom prst="rect">
              <a:avLst/>
            </a:prstGeom>
            <a:noFill/>
            <a:effectLst>
              <a:softEdge rad="1270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직사각형 16"/>
            <p:cNvSpPr/>
            <p:nvPr/>
          </p:nvSpPr>
          <p:spPr>
            <a:xfrm rot="21007336">
              <a:off x="1880791" y="2712748"/>
              <a:ext cx="1443551" cy="470630"/>
            </a:xfrm>
            <a:prstGeom prst="rect">
              <a:avLst/>
            </a:prstGeom>
            <a:solidFill>
              <a:srgbClr val="08C3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v. (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웹사이트에</a:t>
            </a: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정보</a:t>
            </a: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사진을</a:t>
            </a: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) 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올리다</a:t>
            </a: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 </a:t>
            </a:r>
          </a:p>
        </p:txBody>
      </p:sp>
      <p:pic>
        <p:nvPicPr>
          <p:cNvPr id="13" name="a1_01_06post.wav">
            <a:hlinkClick r:id="" action="ppaction://media"/>
          </p:cNvPr>
          <p:cNvPicPr>
            <a:picLocks noRot="1" noChangeAspect="1"/>
          </p:cNvPicPr>
          <p:nvPr>
            <a:wavAudioFile r:embed="rId1" name="a1_01_06post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88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4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v. to put writing or images online where other people can see 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them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I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posted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the picture on my website.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나는 사진을 내 웹사이트에 올렸다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06posted_ex.wav">
            <a:hlinkClick r:id="" action="ppaction://media"/>
          </p:cNvPr>
          <p:cNvPicPr>
            <a:picLocks noRot="1" noChangeAspect="1"/>
          </p:cNvPicPr>
          <p:nvPr>
            <a:wavAudioFile r:embed="rId1" name="a1-01-06posted_ex.wav"/>
          </p:nvPr>
        </p:nvPicPr>
        <p:blipFill>
          <a:blip r:embed="rId3" cstate="print"/>
          <a:stretch>
            <a:fillRect/>
          </a:stretch>
        </p:blipFill>
        <p:spPr>
          <a:xfrm>
            <a:off x="3059832" y="38610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6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428604"/>
            <a:ext cx="42862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problem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00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080" y="2492896"/>
            <a:ext cx="324036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문제</a:t>
            </a: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, (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시험</a:t>
            </a: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등의</a:t>
            </a: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문제</a:t>
            </a:r>
          </a:p>
        </p:txBody>
      </p:sp>
      <p:pic>
        <p:nvPicPr>
          <p:cNvPr id="1026" name="Picture 2" descr="C:\Users\Administrator\Desktop\0910추가\problem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355" y="2564904"/>
            <a:ext cx="3600637" cy="360459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1_01_11problem.wav">
            <a:hlinkClick r:id="" action="ppaction://media"/>
          </p:cNvPr>
          <p:cNvPicPr>
            <a:picLocks noRot="1" noChangeAspect="1"/>
          </p:cNvPicPr>
          <p:nvPr>
            <a:wavAudioFile r:embed="rId1" name="a1_01_11problem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3" name="a1_01_11problem.wav">
            <a:hlinkClick r:id="" action="ppaction://media"/>
          </p:cNvPr>
          <p:cNvPicPr>
            <a:picLocks noRot="1" noChangeAspect="1"/>
          </p:cNvPicPr>
          <p:nvPr>
            <a:wavAudioFile r:embed="rId1" name="a1_01_11problem.wav"/>
          </p:nvPr>
        </p:nvPicPr>
        <p:blipFill>
          <a:blip r:embed="rId6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7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something that is wrong that needs to be fixed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Do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you have a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problem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?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너 무슨 문제 있니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?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1problem_ex.wav">
            <a:hlinkClick r:id="" action="ppaction://media"/>
          </p:cNvPr>
          <p:cNvPicPr>
            <a:picLocks noRot="1" noChangeAspect="1"/>
          </p:cNvPicPr>
          <p:nvPr>
            <a:wavAudioFile r:embed="rId1" name="a1-01-11problem_ex.wav"/>
          </p:nvPr>
        </p:nvPicPr>
        <p:blipFill>
          <a:blip r:embed="rId3" cstate="print"/>
          <a:stretch>
            <a:fillRect/>
          </a:stretch>
        </p:blipFill>
        <p:spPr>
          <a:xfrm>
            <a:off x="6804248" y="32849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2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0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6698" y="404664"/>
            <a:ext cx="279406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best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a.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최고의</a:t>
            </a: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제일 좋은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7" name="best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80312" y="757665"/>
            <a:ext cx="609600" cy="609600"/>
          </a:xfrm>
          <a:prstGeom prst="rect">
            <a:avLst/>
          </a:prstGeom>
        </p:spPr>
      </p:pic>
      <p:pic>
        <p:nvPicPr>
          <p:cNvPr id="1026" name="Picture 2" descr="D:\Users\youngeun.lee\Downloads\shutterstock_5520543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90" y="2625756"/>
            <a:ext cx="3190664" cy="319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9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7036" y="404664"/>
            <a:ext cx="186365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rap</a:t>
            </a:r>
            <a:endParaRPr lang="ko-KR" altLang="en-US" sz="6600" dirty="0">
              <a:latin typeface="+mj-ea"/>
              <a:ea typeface="+mj-ea"/>
            </a:endParaRPr>
          </a:p>
        </p:txBody>
      </p:sp>
      <p:pic>
        <p:nvPicPr>
          <p:cNvPr id="1026" name="Picture 2" descr="C:\Users\Administrator\Desktop\word PPT 사진 다운로드\1 rap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1677" y="2708920"/>
            <a:ext cx="379511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5148064" y="2060848"/>
            <a:ext cx="5327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220072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n. </a:t>
            </a:r>
            <a:r>
              <a:rPr kumimoji="0" lang="ko-KR" altLang="en-US" sz="4400" dirty="0" smtClean="0">
                <a:latin typeface="HY울릉도M" pitchFamily="18" charset="-127"/>
                <a:ea typeface="HY울릉도M" pitchFamily="18" charset="-127"/>
              </a:rPr>
              <a:t>랩</a:t>
            </a:r>
            <a:r>
              <a:rPr kumimoji="0" lang="en-US" altLang="ko-KR" sz="440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kumimoji="0" lang="ko-KR" altLang="en-US" sz="4400" dirty="0" smtClean="0">
                <a:latin typeface="HY울릉도M" pitchFamily="18" charset="-127"/>
                <a:ea typeface="HY울릉도M" pitchFamily="18" charset="-127"/>
              </a:rPr>
              <a:t>음악</a:t>
            </a:r>
            <a:r>
              <a:rPr kumimoji="0" lang="en-US" altLang="ko-KR" sz="4400" dirty="0" smtClean="0">
                <a:latin typeface="HY울릉도M" pitchFamily="18" charset="-127"/>
                <a:ea typeface="HY울릉도M" pitchFamily="18" charset="-127"/>
              </a:rPr>
              <a:t>)</a:t>
            </a:r>
            <a:endParaRPr kumimoji="0" lang="ko-KR" altLang="en-US" sz="44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1" name="a1_01_01rap.wav">
            <a:hlinkClick r:id="" action="ppaction://media"/>
          </p:cNvPr>
          <p:cNvPicPr>
            <a:picLocks noRot="1" noChangeAspect="1"/>
          </p:cNvPicPr>
          <p:nvPr>
            <a:wavAudioFile r:embed="rId1" name="a1_01_01rap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5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9932"/>
            <a:chOff x="600555" y="918568"/>
            <a:chExt cx="7931885" cy="5399447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40100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15296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a type of music in which the words are spoken in a rhythmic 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way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She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listens to</a:t>
            </a:r>
            <a:r>
              <a:rPr lang="en-US" altLang="ko-K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rap</a:t>
            </a:r>
            <a:r>
              <a:rPr lang="en-US" altLang="ko-K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music every day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. 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087634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그녀는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매일 </a:t>
            </a:r>
            <a:r>
              <a:rPr lang="ko-KR" altLang="en-US" sz="3200" dirty="0" err="1">
                <a:latin typeface="HY강B" pitchFamily="18" charset="-127"/>
                <a:ea typeface="HY강B" pitchFamily="18" charset="-127"/>
              </a:rPr>
              <a:t>랩음악을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 듣는다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2" name="a1_01_01rap_ex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979712" y="393305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3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4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9" y="404664"/>
            <a:ext cx="38884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really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dirty="0">
                <a:latin typeface="HY울릉도M" pitchFamily="18" charset="-127"/>
                <a:ea typeface="HY울릉도M" pitchFamily="18" charset="-127"/>
              </a:rPr>
              <a:t>ad. </a:t>
            </a:r>
            <a:r>
              <a:rPr lang="ko-KR" altLang="en-US" sz="4400" dirty="0" smtClean="0">
                <a:latin typeface="HY울릉도M" pitchFamily="18" charset="-127"/>
                <a:ea typeface="HY울릉도M" pitchFamily="18" charset="-127"/>
              </a:rPr>
              <a:t>정말로</a:t>
            </a: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4400" dirty="0" smtClean="0">
                <a:latin typeface="HY울릉도M" pitchFamily="18" charset="-127"/>
                <a:ea typeface="HY울릉도M" pitchFamily="18" charset="-127"/>
              </a:rPr>
              <a:t>매우</a:t>
            </a:r>
            <a:endParaRPr lang="ko-KR" altLang="en-US" sz="44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1" name="a1_01_07really.wav">
            <a:hlinkClick r:id="" action="ppaction://media"/>
          </p:cNvPr>
          <p:cNvPicPr>
            <a:picLocks noRot="1" noChangeAspect="1"/>
          </p:cNvPicPr>
          <p:nvPr>
            <a:wavAudioFile r:embed="rId1" name="a1_01_07really.wav"/>
          </p:nvPr>
        </p:nvPicPr>
        <p:blipFill>
          <a:blip r:embed="rId4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5" name="Picture 2" descr="D:\Users\youngeun.lee\Desktop\자료실 수정사항\자료실 수정사항\L1_word_ppt_shutterstock_35800199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72916"/>
            <a:ext cx="3132348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1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ad. very or very much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My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stomach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really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hurts.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배가 너무 아파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07really_ex.wav">
            <a:hlinkClick r:id="" action="ppaction://media"/>
          </p:cNvPr>
          <p:cNvPicPr>
            <a:picLocks noRot="1" noChangeAspect="1"/>
          </p:cNvPicPr>
          <p:nvPr>
            <a:wavAudioFile r:embed="rId1" name="a1-01-07really_ex.wav"/>
          </p:nvPr>
        </p:nvPicPr>
        <p:blipFill>
          <a:blip r:embed="rId3" cstate="print"/>
          <a:stretch>
            <a:fillRect/>
          </a:stretch>
        </p:blipFill>
        <p:spPr>
          <a:xfrm>
            <a:off x="6876256" y="32849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5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571472" y="192880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442721"/>
            <a:ext cx="42862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HY견고딕" pitchFamily="18" charset="-127"/>
                <a:ea typeface="HY견고딕" pitchFamily="18" charset="-127"/>
              </a:rPr>
              <a:t>science</a:t>
            </a:r>
            <a:endParaRPr lang="ko-KR" altLang="en-US" sz="66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3315" name="Picture 3" descr="C:\Users\sec\Desktop\word PPT 사진 다운로드\완료\1 science.jpg"/>
          <p:cNvPicPr>
            <a:picLocks noChangeAspect="1" noChangeArrowheads="1"/>
          </p:cNvPicPr>
          <p:nvPr/>
        </p:nvPicPr>
        <p:blipFill>
          <a:blip r:embed="rId5" cstate="print"/>
          <a:srcRect l="5532" r="11479"/>
          <a:stretch>
            <a:fillRect/>
          </a:stretch>
        </p:blipFill>
        <p:spPr bwMode="auto">
          <a:xfrm>
            <a:off x="755576" y="2564904"/>
            <a:ext cx="4248472" cy="3469585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과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학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1" name="a1_01_17science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2" name="a1_01_17science.wav">
            <a:hlinkClick r:id="" action="ppaction://media"/>
          </p:cNvPr>
          <p:cNvPicPr>
            <a:picLocks noRot="1" noChangeAspect="1"/>
          </p:cNvPicPr>
          <p:nvPr>
            <a:wavAudioFile r:embed="rId2" name="a1_01_17science.wav"/>
          </p:nvPr>
        </p:nvPicPr>
        <p:blipFill>
          <a:blip r:embed="rId6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9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the study of how things in the world grow, behave, or work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We are going to go to a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science 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museum.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우리는 과학 박물관에 갈 예정이다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7science_ex.wav">
            <a:hlinkClick r:id="" action="ppaction://media"/>
          </p:cNvPr>
          <p:cNvPicPr>
            <a:picLocks noRot="1" noChangeAspect="1"/>
          </p:cNvPicPr>
          <p:nvPr>
            <a:wavAudioFile r:embed="rId1" name="a1-01-17science_ex.wav"/>
          </p:nvPr>
        </p:nvPicPr>
        <p:blipFill>
          <a:blip r:embed="rId3" cstate="print"/>
          <a:stretch>
            <a:fillRect/>
          </a:stretch>
        </p:blipFill>
        <p:spPr>
          <a:xfrm>
            <a:off x="3275856" y="391628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3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6698" y="404664"/>
            <a:ext cx="279406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show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11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 smtClean="0">
                <a:latin typeface="HY울릉도M" pitchFamily="18" charset="-127"/>
                <a:ea typeface="HY울릉도M" pitchFamily="18" charset="-127"/>
              </a:rPr>
              <a:t>v.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보여주다</a:t>
            </a:r>
            <a:endParaRPr lang="ko-KR" altLang="en-US" sz="4400" spc="-1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5" name="show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11899" y="898196"/>
            <a:ext cx="609600" cy="609600"/>
          </a:xfrm>
          <a:prstGeom prst="rect">
            <a:avLst/>
          </a:prstGeom>
        </p:spPr>
      </p:pic>
      <p:pic>
        <p:nvPicPr>
          <p:cNvPr id="5122" name="Picture 2" descr="D:\Users\youngeun.lee\Downloads\shutterstock_73952053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12" y="2636912"/>
            <a:ext cx="420406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14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v. to let someone see something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It </a:t>
            </a:r>
            <a:r>
              <a:rPr lang="en-US" altLang="ko-KR" sz="4000" b="1" dirty="0" smtClean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show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s my favorite people and things.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이것은 내가 가장 좋아하는 사람들과 물건들을 보여준다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. 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3" name="show peop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83768" y="37192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8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404664"/>
            <a:ext cx="488115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>
                <a:latin typeface="+mj-ea"/>
                <a:ea typeface="+mj-ea"/>
              </a:rPr>
              <a:t>spaghetti 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20072" y="2060848"/>
            <a:ext cx="5225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080" y="2492896"/>
            <a:ext cx="338437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1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100" dirty="0" smtClean="0">
                <a:latin typeface="HY울릉도M" pitchFamily="18" charset="-127"/>
                <a:ea typeface="HY울릉도M" pitchFamily="18" charset="-127"/>
              </a:rPr>
              <a:t>스파게</a:t>
            </a:r>
            <a:r>
              <a:rPr lang="ko-KR" altLang="en-US" sz="4400" spc="-100" dirty="0">
                <a:latin typeface="HY울릉도M" pitchFamily="18" charset="-127"/>
                <a:ea typeface="HY울릉도M" pitchFamily="18" charset="-127"/>
              </a:rPr>
              <a:t>티</a:t>
            </a:r>
          </a:p>
        </p:txBody>
      </p:sp>
      <p:pic>
        <p:nvPicPr>
          <p:cNvPr id="1025" name="Picture 1" descr="C:\Users\Administrator\Desktop\0910추가\shutterstock_31777295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7584" y="2492896"/>
            <a:ext cx="3909480" cy="36935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1_01_14spaghetti.wav">
            <a:hlinkClick r:id="" action="ppaction://media"/>
          </p:cNvPr>
          <p:cNvPicPr>
            <a:picLocks noRot="1" noChangeAspect="1"/>
          </p:cNvPicPr>
          <p:nvPr>
            <a:wavAudioFile r:embed="rId1" name="a1_01_14spaghetti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  <p:pic>
        <p:nvPicPr>
          <p:cNvPr id="13" name="a1_01_14spaghetti.wav">
            <a:hlinkClick r:id="" action="ppaction://media"/>
          </p:cNvPr>
          <p:cNvPicPr>
            <a:picLocks noRot="1" noChangeAspect="1"/>
          </p:cNvPicPr>
          <p:nvPr>
            <a:wavAudioFile r:embed="rId1" name="a1_01_14spaghetti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8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long thin pieces of pasta that look like strings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Jenny ordered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spaghetti</a:t>
            </a:r>
            <a:r>
              <a:rPr lang="en-US" altLang="ko-K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and a 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salad.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Jenny</a:t>
            </a:r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는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스파게티와 샐러드를 </a:t>
            </a:r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주문했다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14spaghetti_ex.wav">
            <a:hlinkClick r:id="" action="ppaction://media"/>
          </p:cNvPr>
          <p:cNvPicPr>
            <a:picLocks noRot="1" noChangeAspect="1"/>
          </p:cNvPicPr>
          <p:nvPr>
            <a:wavAudioFile r:embed="rId1" name="a1-01-14spaghetti_ex.wav"/>
          </p:nvPr>
        </p:nvPicPr>
        <p:blipFill>
          <a:blip r:embed="rId3" cstate="print"/>
          <a:stretch>
            <a:fillRect/>
          </a:stretch>
        </p:blipFill>
        <p:spPr>
          <a:xfrm>
            <a:off x="2411760" y="38610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0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51216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a. better than anyone or anything else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My </a:t>
            </a:r>
            <a:r>
              <a:rPr lang="en-US" altLang="ko-KR" sz="4000" b="1" dirty="0" smtClean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best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 friend is Kim </a:t>
            </a:r>
            <a:r>
              <a:rPr lang="en-US" altLang="ko-KR" sz="4000" b="1" dirty="0" err="1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Jinsu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67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내 가장 친한 친구는 김진수이다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3" name="bes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24328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51648" y="1857364"/>
            <a:ext cx="7849442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442721"/>
            <a:ext cx="450059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subject</a:t>
            </a:r>
            <a:endParaRPr lang="ko-KR" altLang="en-US" sz="6600" dirty="0">
              <a:latin typeface="+mj-ea"/>
              <a:ea typeface="+mj-ea"/>
            </a:endParaRPr>
          </a:p>
        </p:txBody>
      </p:sp>
      <p:pic>
        <p:nvPicPr>
          <p:cNvPr id="15362" name="Picture 2" descr="C:\Users\sec\Desktop\word PPT 사진 다운로드\완료\1 subject.jpg"/>
          <p:cNvPicPr>
            <a:picLocks noChangeAspect="1" noChangeArrowheads="1"/>
          </p:cNvPicPr>
          <p:nvPr/>
        </p:nvPicPr>
        <p:blipFill>
          <a:blip r:embed="rId4" cstate="print"/>
          <a:srcRect l="3210"/>
          <a:stretch>
            <a:fillRect/>
          </a:stretch>
        </p:blipFill>
        <p:spPr bwMode="auto">
          <a:xfrm>
            <a:off x="785785" y="2644322"/>
            <a:ext cx="3893371" cy="3292968"/>
          </a:xfrm>
          <a:prstGeom prst="rect">
            <a:avLst/>
          </a:prstGeom>
          <a:noFill/>
        </p:spPr>
      </p:pic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220072" y="2060848"/>
            <a:ext cx="5055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spc="-200" dirty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spc="-200" dirty="0" smtClean="0">
                <a:latin typeface="HY울릉도M" pitchFamily="18" charset="-127"/>
                <a:ea typeface="HY울릉도M" pitchFamily="18" charset="-127"/>
              </a:rPr>
              <a:t>과목</a:t>
            </a:r>
            <a:r>
              <a:rPr lang="en-US" altLang="ko-KR" sz="4400" spc="-200" dirty="0" smtClean="0">
                <a:latin typeface="HY울릉도M" pitchFamily="18" charset="-127"/>
                <a:ea typeface="HY울릉도M" pitchFamily="18" charset="-127"/>
              </a:rPr>
              <a:t>, (</a:t>
            </a:r>
            <a:r>
              <a:rPr lang="ko-KR" altLang="en-US" sz="4400" spc="-200" dirty="0">
                <a:latin typeface="HY울릉도M" pitchFamily="18" charset="-127"/>
                <a:ea typeface="HY울릉도M" pitchFamily="18" charset="-127"/>
              </a:rPr>
              <a:t>논의</a:t>
            </a:r>
            <a:r>
              <a:rPr lang="en-US" altLang="ko-KR" sz="4400" spc="-200" dirty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4400" spc="-200" dirty="0">
                <a:latin typeface="HY울릉도M" pitchFamily="18" charset="-127"/>
                <a:ea typeface="HY울릉도M" pitchFamily="18" charset="-127"/>
              </a:rPr>
              <a:t>등의</a:t>
            </a:r>
            <a:r>
              <a:rPr lang="en-US" altLang="ko-KR" sz="4400" spc="-200" dirty="0">
                <a:latin typeface="HY울릉도M" pitchFamily="18" charset="-127"/>
                <a:ea typeface="HY울릉도M" pitchFamily="18" charset="-127"/>
              </a:rPr>
              <a:t>) </a:t>
            </a:r>
            <a:r>
              <a:rPr lang="ko-KR" altLang="en-US" sz="4400" dirty="0">
                <a:latin typeface="HY울릉도M" pitchFamily="18" charset="-127"/>
                <a:ea typeface="HY울릉도M" pitchFamily="18" charset="-127"/>
              </a:rPr>
              <a:t>주제</a:t>
            </a: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, </a:t>
            </a:r>
            <a:r>
              <a:rPr lang="ko-KR" altLang="en-US" sz="4400" dirty="0" smtClean="0">
                <a:latin typeface="HY울릉도M" pitchFamily="18" charset="-127"/>
                <a:ea typeface="HY울릉도M" pitchFamily="18" charset="-127"/>
              </a:rPr>
              <a:t>대상</a:t>
            </a:r>
            <a:endParaRPr lang="ko-KR" altLang="en-US" sz="44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3" name="a1_01_05subject.wav">
            <a:hlinkClick r:id="" action="ppaction://media"/>
          </p:cNvPr>
          <p:cNvPicPr>
            <a:picLocks noRot="1" noChangeAspect="1"/>
          </p:cNvPicPr>
          <p:nvPr>
            <a:wavAudioFile r:embed="rId1" name="a1_01_05subject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4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6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751994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an area of knowledge or study, especially one that you study at school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The most difficult subject for me is </a:t>
            </a:r>
            <a:r>
              <a:rPr lang="en-US" altLang="ko-KR" sz="4000" b="1" dirty="0" smtClean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science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. 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나에게 가장 어려운 과목은 과학이다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05subject_ex.wav">
            <a:hlinkClick r:id="" action="ppaction://media"/>
          </p:cNvPr>
          <p:cNvPicPr>
            <a:picLocks noRot="1" noChangeAspect="1"/>
          </p:cNvPicPr>
          <p:nvPr>
            <a:wavAudioFile r:embed="rId1" name="a1-01-05subject_ex.wav"/>
          </p:nvPr>
        </p:nvPicPr>
        <p:blipFill>
          <a:blip r:embed="rId3" cstate="print"/>
          <a:stretch>
            <a:fillRect/>
          </a:stretch>
        </p:blipFill>
        <p:spPr>
          <a:xfrm>
            <a:off x="4427984" y="38610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6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8136" y="404664"/>
            <a:ext cx="2651186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blog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364088" y="2564904"/>
            <a:ext cx="316835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en-US" altLang="ko-KR" sz="4400" spc="-150" dirty="0" smtClean="0">
                <a:latin typeface="HY울릉도M" pitchFamily="18" charset="-127"/>
                <a:ea typeface="HY울릉도M" pitchFamily="18" charset="-127"/>
              </a:rPr>
              <a:t>(</a:t>
            </a:r>
            <a:r>
              <a:rPr lang="ko-KR" altLang="en-US" sz="4400" spc="-150" dirty="0" smtClean="0">
                <a:latin typeface="HY울릉도M" pitchFamily="18" charset="-127"/>
                <a:ea typeface="HY울릉도M" pitchFamily="18" charset="-127"/>
              </a:rPr>
              <a:t>인터넷의</a:t>
            </a:r>
            <a:r>
              <a:rPr lang="en-US" altLang="ko-KR" sz="4400" spc="-150" dirty="0" smtClean="0">
                <a:latin typeface="HY울릉도M" pitchFamily="18" charset="-127"/>
                <a:ea typeface="HY울릉도M" pitchFamily="18" charset="-127"/>
              </a:rPr>
              <a:t>)  </a:t>
            </a:r>
            <a:r>
              <a:rPr lang="ko-KR" altLang="en-US" sz="4400" dirty="0" err="1" smtClean="0">
                <a:latin typeface="HY울릉도M" pitchFamily="18" charset="-127"/>
                <a:ea typeface="HY울릉도M" pitchFamily="18" charset="-127"/>
              </a:rPr>
              <a:t>블로그</a:t>
            </a:r>
            <a:endParaRPr kumimoji="0" lang="ko-KR" altLang="en-US" sz="44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5" name="Picture 3" descr="C:\Users\sec\Desktop\word PPT 사진 다운로드\완료\1 post.jpg"/>
          <p:cNvPicPr>
            <a:picLocks noChangeAspect="1" noChangeArrowheads="1"/>
          </p:cNvPicPr>
          <p:nvPr/>
        </p:nvPicPr>
        <p:blipFill>
          <a:blip r:embed="rId4" cstate="print"/>
          <a:srcRect l="1561" r="3224" b="4177"/>
          <a:stretch>
            <a:fillRect/>
          </a:stretch>
        </p:blipFill>
        <p:spPr bwMode="auto">
          <a:xfrm>
            <a:off x="785786" y="2629992"/>
            <a:ext cx="4146254" cy="326262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220072" y="2060848"/>
            <a:ext cx="5327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11" name="a1_01_03blog.wav">
            <a:hlinkClick r:id="" action="ppaction://media"/>
          </p:cNvPr>
          <p:cNvPicPr>
            <a:picLocks noRot="1" noChangeAspect="1"/>
          </p:cNvPicPr>
          <p:nvPr>
            <a:wavAudioFile r:embed="rId1" name="a1_01_03blog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00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6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a website containing short articles called posts that are changed regularly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I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enter your </a:t>
            </a:r>
            <a:r>
              <a:rPr lang="en-US" altLang="ko-KR" sz="4000" b="1" dirty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blog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many times.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나는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너의 </a:t>
            </a:r>
            <a:r>
              <a:rPr lang="ko-KR" altLang="en-US" sz="3200" dirty="0" err="1" smtClean="0">
                <a:latin typeface="HY강B" pitchFamily="18" charset="-127"/>
                <a:ea typeface="HY강B" pitchFamily="18" charset="-127"/>
              </a:rPr>
              <a:t>블로그를</a:t>
            </a:r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 여러 번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들어간다</a:t>
            </a:r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03blog_ex.wav">
            <a:hlinkClick r:id="" action="ppaction://media"/>
          </p:cNvPr>
          <p:cNvPicPr>
            <a:picLocks noRot="1" noChangeAspect="1"/>
          </p:cNvPicPr>
          <p:nvPr>
            <a:wavAudioFile r:embed="rId1" name="a1-01-03blog_ex.wav"/>
          </p:nvPr>
        </p:nvPicPr>
        <p:blipFill>
          <a:blip r:embed="rId3" cstate="print"/>
          <a:stretch>
            <a:fillRect/>
          </a:stretch>
        </p:blipFill>
        <p:spPr>
          <a:xfrm>
            <a:off x="7884368" y="32849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07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36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11560" y="1916832"/>
            <a:ext cx="7920880" cy="4464496"/>
          </a:xfrm>
          <a:prstGeom prst="roundRect">
            <a:avLst>
              <a:gd name="adj" fmla="val 2507"/>
            </a:avLst>
          </a:prstGeom>
          <a:solidFill>
            <a:schemeClr val="bg1"/>
          </a:solidFill>
          <a:ln>
            <a:noFill/>
          </a:ln>
          <a:effectLst>
            <a:glow rad="1397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3d>
              <a:bevelT w="127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300" b="1" u="sng" dirty="0"/>
          </a:p>
        </p:txBody>
      </p:sp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683940" y="548680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어</a:t>
            </a:r>
            <a:r>
              <a:rPr lang="ko-KR" altLang="en-US" dirty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휘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92150" y="2060848"/>
            <a:ext cx="647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그림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404664"/>
            <a:ext cx="5904656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dirty="0" smtClean="0">
                <a:latin typeface="+mj-ea"/>
                <a:ea typeface="+mj-ea"/>
              </a:rPr>
              <a:t>classmate</a:t>
            </a:r>
            <a:endParaRPr lang="ko-KR" altLang="en-US" sz="6600" dirty="0">
              <a:latin typeface="+mj-ea"/>
              <a:ea typeface="+mj-ea"/>
            </a:endParaRP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5220072" y="2060848"/>
            <a:ext cx="5327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292080" y="2492896"/>
            <a:ext cx="331236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20000"/>
              </a:lnSpc>
            </a:pPr>
            <a:r>
              <a:rPr lang="en-US" altLang="ko-KR" sz="4400" dirty="0" smtClean="0">
                <a:latin typeface="HY울릉도M" pitchFamily="18" charset="-127"/>
                <a:ea typeface="HY울릉도M" pitchFamily="18" charset="-127"/>
              </a:rPr>
              <a:t>n. </a:t>
            </a:r>
            <a:r>
              <a:rPr lang="ko-KR" altLang="en-US" sz="4400" dirty="0" smtClean="0">
                <a:latin typeface="HY울릉도M" pitchFamily="18" charset="-127"/>
                <a:ea typeface="HY울릉도M" pitchFamily="18" charset="-127"/>
              </a:rPr>
              <a:t>학급 친구</a:t>
            </a:r>
            <a:endParaRPr kumimoji="0" lang="ko-KR" altLang="en-US" sz="4400" dirty="0"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1026" name="Picture 2" descr="C:\Users\Administrator\Desktop\0906추가구매\classmat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576" y="2636912"/>
            <a:ext cx="4104457" cy="335910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1_01_02classmate.wav">
            <a:hlinkClick r:id="" action="ppaction://media"/>
          </p:cNvPr>
          <p:cNvPicPr>
            <a:picLocks noRot="1" noChangeAspect="1"/>
          </p:cNvPicPr>
          <p:nvPr>
            <a:wavAudioFile r:embed="rId1" name="a1_01_02classmate.wav"/>
          </p:nvPr>
        </p:nvPicPr>
        <p:blipFill>
          <a:blip r:embed="rId5" cstate="print"/>
          <a:stretch>
            <a:fillRect/>
          </a:stretch>
        </p:blipFill>
        <p:spPr>
          <a:xfrm>
            <a:off x="8053200" y="103596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9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600555" y="548680"/>
            <a:ext cx="7931885" cy="5760640"/>
            <a:chOff x="600555" y="918568"/>
            <a:chExt cx="7931885" cy="5390752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611560" y="918568"/>
              <a:ext cx="7920880" cy="1684610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t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600555" y="2931405"/>
              <a:ext cx="7920880" cy="3377915"/>
            </a:xfrm>
            <a:prstGeom prst="roundRect">
              <a:avLst>
                <a:gd name="adj" fmla="val 2507"/>
              </a:avLst>
            </a:prstGeom>
            <a:solidFill>
              <a:schemeClr val="bg1"/>
            </a:solidFill>
            <a:ln>
              <a:noFill/>
            </a:ln>
            <a:effectLst>
              <a:glow rad="139700">
                <a:schemeClr val="bg1"/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>
              <a:sp3d>
                <a:bevelT w="1270" h="127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300" b="1" u="sng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39552" y="548680"/>
            <a:ext cx="122396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영영 풀이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555" y="2699628"/>
            <a:ext cx="694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예문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4787304"/>
            <a:ext cx="360040" cy="369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dirty="0" smtClean="0">
                <a:solidFill>
                  <a:schemeClr val="accent1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</a:rPr>
              <a:t>뜻</a:t>
            </a:r>
            <a:endParaRPr kumimoji="0" lang="ko-KR" altLang="en-US" dirty="0">
              <a:solidFill>
                <a:schemeClr val="accent1">
                  <a:lumMod val="7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1560" y="908720"/>
            <a:ext cx="7920880" cy="12961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3200" dirty="0">
                <a:latin typeface="HY강B" pitchFamily="18" charset="-127"/>
                <a:ea typeface="HY강B" pitchFamily="18" charset="-127"/>
              </a:rPr>
              <a:t>n. someone who is in the same class as you at school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560" y="3032343"/>
            <a:ext cx="7920880" cy="162079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I'm </a:t>
            </a:r>
            <a:r>
              <a:rPr lang="en-US" altLang="ko-KR" sz="4000" b="1" dirty="0">
                <a:latin typeface="Arial" pitchFamily="34" charset="0"/>
                <a:ea typeface="HY울릉도M" pitchFamily="18" charset="-127"/>
                <a:cs typeface="Arial" pitchFamily="34" charset="0"/>
              </a:rPr>
              <a:t>doing homework with my </a:t>
            </a:r>
            <a:r>
              <a:rPr lang="en-US" altLang="ko-KR" sz="4000" b="1" dirty="0" smtClean="0">
                <a:solidFill>
                  <a:srgbClr val="FF0000"/>
                </a:solidFill>
                <a:latin typeface="Arial" pitchFamily="34" charset="0"/>
                <a:ea typeface="HY울릉도M" pitchFamily="18" charset="-127"/>
                <a:cs typeface="Arial" pitchFamily="34" charset="0"/>
              </a:rPr>
              <a:t>classmates</a:t>
            </a:r>
            <a:r>
              <a:rPr lang="en-US" altLang="ko-KR" sz="4000" b="1" dirty="0" smtClean="0">
                <a:latin typeface="Arial" pitchFamily="34" charset="0"/>
                <a:ea typeface="HY울릉도M" pitchFamily="18" charset="-127"/>
                <a:cs typeface="Arial" pitchFamily="34" charset="0"/>
              </a:rPr>
              <a:t>.</a:t>
            </a:r>
            <a:endParaRPr lang="ko-KR" altLang="en-US" sz="4000" b="1" dirty="0">
              <a:latin typeface="Arial" pitchFamily="34" charset="0"/>
              <a:ea typeface="HY울릉도M" pitchFamily="18" charset="-127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0555" y="5159642"/>
            <a:ext cx="7920880" cy="12216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ko-KR" altLang="en-US" sz="3200" dirty="0" smtClean="0">
                <a:latin typeface="HY강B" pitchFamily="18" charset="-127"/>
                <a:ea typeface="HY강B" pitchFamily="18" charset="-127"/>
              </a:rPr>
              <a:t>나는 </a:t>
            </a:r>
            <a:r>
              <a:rPr lang="ko-KR" altLang="en-US" sz="3200" dirty="0">
                <a:latin typeface="HY강B" pitchFamily="18" charset="-127"/>
                <a:ea typeface="HY강B" pitchFamily="18" charset="-127"/>
              </a:rPr>
              <a:t>우리 반 친구들과 숙제를 하는 중이다</a:t>
            </a:r>
            <a:r>
              <a:rPr lang="en-US" altLang="ko-KR" sz="3200" dirty="0" smtClean="0">
                <a:latin typeface="HY강B" pitchFamily="18" charset="-127"/>
                <a:ea typeface="HY강B" pitchFamily="18" charset="-127"/>
              </a:rPr>
              <a:t>.</a:t>
            </a:r>
            <a:endParaRPr lang="ko-KR" altLang="en-US" sz="3200" dirty="0">
              <a:latin typeface="HY강B" pitchFamily="18" charset="-127"/>
              <a:ea typeface="HY강B" pitchFamily="18" charset="-127"/>
            </a:endParaRPr>
          </a:p>
        </p:txBody>
      </p:sp>
      <p:pic>
        <p:nvPicPr>
          <p:cNvPr id="13" name="a1-01-02classmates_ex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851920" y="38610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4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2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0</TotalTime>
  <Words>980</Words>
  <Application>Microsoft Office PowerPoint</Application>
  <PresentationFormat>화면 슬라이드 쇼(4:3)</PresentationFormat>
  <Paragraphs>304</Paragraphs>
  <Slides>51</Slides>
  <Notes>25</Notes>
  <HiddenSlides>0</HiddenSlides>
  <MMClips>61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51</vt:i4>
      </vt:variant>
    </vt:vector>
  </HeadingPairs>
  <TitlesOfParts>
    <vt:vector size="67" baseType="lpstr">
      <vt:lpstr>Aharoni</vt:lpstr>
      <vt:lpstr>HY강B</vt:lpstr>
      <vt:lpstr>HY견고딕</vt:lpstr>
      <vt:lpstr>HY나무B</vt:lpstr>
      <vt:lpstr>HY울릉도B</vt:lpstr>
      <vt:lpstr>HY울릉도M</vt:lpstr>
      <vt:lpstr>맑은 고딕</vt:lpstr>
      <vt:lpstr>바탕</vt:lpstr>
      <vt:lpstr>양재깨비체B</vt:lpstr>
      <vt:lpstr>Arial</vt:lpstr>
      <vt:lpstr>Berlin Sans FB Demi</vt:lpstr>
      <vt:lpstr>Impact</vt:lpstr>
      <vt:lpstr>Tahoma</vt:lpstr>
      <vt:lpstr>Times New Roman</vt:lpstr>
      <vt:lpstr>NewsPrint</vt:lpstr>
      <vt:lpstr>디자인 사용자 지정</vt:lpstr>
      <vt:lpstr>Words PPT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2018-01-08T00:38:58Z</dcterms:created>
  <dcterms:modified xsi:type="dcterms:W3CDTF">2020-03-13T01:55:06Z</dcterms:modified>
</cp:coreProperties>
</file>