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removePersonalInfoOnSave="1">
  <p:sldMasterIdLst>
    <p:sldMasterId id="2147483660" r:id="rId1"/>
  </p:sldMasterIdLst>
  <p:notesMasterIdLst>
    <p:notesMasterId r:id="rId2"/>
  </p:notesMasterIdLst>
  <p:handoutMasterIdLst>
    <p:handoutMasterId r:id="rId3"/>
  </p:handout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6301" autoAdjust="0"/>
    <p:restoredTop sz="94700" autoAdjust="0"/>
  </p:normalViewPr>
  <p:slideViewPr>
    <p:cSldViewPr>
      <p:cViewPr varScale="1">
        <p:scale>
          <a:sx n="100" d="100"/>
          <a:sy n="100" d="100"/>
        </p:scale>
        <p:origin x="78" y="288"/>
      </p:cViewPr>
      <p:guideLst>
        <p:guide orient="horz" pos="215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72"/>
      </p:cViewPr>
      <p:guideLst>
        <p:guide orient="horz" pos="2880"/>
        <p:guide pos="2159"/>
      </p:guideLst>
    </p:cSldViewPr>
  </p:notes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7.xml"  /><Relationship Id="rId11" Type="http://schemas.openxmlformats.org/officeDocument/2006/relationships/slide" Target="slides/slide8.xml"  /><Relationship Id="rId12" Type="http://schemas.openxmlformats.org/officeDocument/2006/relationships/slide" Target="slides/slide9.xml"  /><Relationship Id="rId13" Type="http://schemas.openxmlformats.org/officeDocument/2006/relationships/slide" Target="slides/slide10.xml"  /><Relationship Id="rId14" Type="http://schemas.openxmlformats.org/officeDocument/2006/relationships/slide" Target="slides/slide11.xml"  /><Relationship Id="rId15" Type="http://schemas.openxmlformats.org/officeDocument/2006/relationships/slide" Target="slides/slide12.xml"  /><Relationship Id="rId16" Type="http://schemas.openxmlformats.org/officeDocument/2006/relationships/slide" Target="slides/slide13.xml"  /><Relationship Id="rId17" Type="http://schemas.openxmlformats.org/officeDocument/2006/relationships/presProps" Target="presProps.xml"  /><Relationship Id="rId18" Type="http://schemas.openxmlformats.org/officeDocument/2006/relationships/viewProps" Target="viewProps.xml"  /><Relationship Id="rId19" Type="http://schemas.openxmlformats.org/officeDocument/2006/relationships/theme" Target="theme/theme1.xml"  /><Relationship Id="rId2" Type="http://schemas.openxmlformats.org/officeDocument/2006/relationships/notesMaster" Target="notesMasters/notesMaster1.xml"  /><Relationship Id="rId20" Type="http://schemas.openxmlformats.org/officeDocument/2006/relationships/tableStyles" Target="tableStyles.xml"  /><Relationship Id="rId3" Type="http://schemas.openxmlformats.org/officeDocument/2006/relationships/handoutMaster" Target="handoutMasters/handoutMaster1.xml"  /><Relationship Id="rId4" Type="http://schemas.openxmlformats.org/officeDocument/2006/relationships/slide" Target="slides/slide1.xml"  /><Relationship Id="rId5" Type="http://schemas.openxmlformats.org/officeDocument/2006/relationships/slide" Target="slides/slide2.xml"  /><Relationship Id="rId6" Type="http://schemas.openxmlformats.org/officeDocument/2006/relationships/slide" Target="slides/slide3.xml"  /><Relationship Id="rId7" Type="http://schemas.openxmlformats.org/officeDocument/2006/relationships/slide" Target="slides/slide4.xml"  /><Relationship Id="rId8" Type="http://schemas.openxmlformats.org/officeDocument/2006/relationships/slide" Target="slides/slide5.xml"  /><Relationship Id="rId9" Type="http://schemas.openxmlformats.org/officeDocument/2006/relationships/slide" Target="slides/slide6.xml"  /></Relationships>
</file>

<file path=ppt/handoutMasters/_rels/handout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3.xml"  /></Relationships>
</file>

<file path=ppt/handoutMasters/handoutMaster1.xml><?xml version="1.0" encoding="utf-8"?>
<p:handout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176ACFF7-D7B0-454E-8AD3-7F6C88D9854F}" type="datetime1">
              <a:rPr lang="ko-KR" altLang="en-US"/>
              <a:pPr lvl="0">
                <a:defRPr/>
              </a:pPr>
              <a:t>2020-04-03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FF557C4C-1EB0-4725-A9B3-7A96A791DE1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0405B032-FDD6-43BF-AF01-1BC88A43D91D}" type="datetime1">
              <a:rPr lang="ko-KR" altLang="en-US"/>
              <a:pPr lvl="0">
                <a:defRPr/>
              </a:pPr>
              <a:t>2020-04-03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F3EC4D8E-D134-4089-BAA9-0E031B4BE4D0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12.xml" 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EC4D8E-D134-4089-BAA9-0E031B4BE4D0}" type="slidenum">
              <a:rPr lang="ko-KR" altLang="en-US" smtClean="0"/>
              <a:pPr/>
              <a:t>12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36262036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1.png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2.png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627784" y="1268910"/>
            <a:ext cx="4003998" cy="2088082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987824" y="3429000"/>
            <a:ext cx="3249306" cy="1152128"/>
          </a:xfrm>
        </p:spPr>
        <p:txBody>
          <a:bodyPr>
            <a:noAutofit/>
          </a:bodyPr>
          <a:lstStyle>
            <a:lvl1pPr marL="0" indent="0" algn="ctr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18-10-31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27" name="그룹 25"/>
          <p:cNvGrpSpPr/>
          <p:nvPr userDrawn="1"/>
        </p:nvGrpSpPr>
        <p:grpSpPr>
          <a:xfrm>
            <a:off x="8062" y="1548"/>
            <a:ext cx="9144000" cy="6858000"/>
            <a:chOff x="-1588" y="44624"/>
            <a:chExt cx="9147176" cy="6749702"/>
          </a:xfrm>
          <a:solidFill>
            <a:srgbClr val="95D3DF">
              <a:alpha val="50000"/>
            </a:srgbClr>
          </a:solidFill>
        </p:grpSpPr>
        <p:sp>
          <p:nvSpPr>
            <p:cNvPr id="28" name="직사각형 27"/>
            <p:cNvSpPr/>
            <p:nvPr/>
          </p:nvSpPr>
          <p:spPr>
            <a:xfrm>
              <a:off x="0" y="4462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0" y="77003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0" y="148478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0" y="221019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0" y="293446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0" y="365988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0" y="437462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0" y="510004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-1588" y="580526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1588" y="650629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38" name="모서리가 둥근 직사각형 37"/>
          <p:cNvSpPr/>
          <p:nvPr userDrawn="1"/>
        </p:nvSpPr>
        <p:spPr>
          <a:xfrm>
            <a:off x="438013" y="371897"/>
            <a:ext cx="8280921" cy="6081439"/>
          </a:xfrm>
          <a:prstGeom prst="roundRect">
            <a:avLst/>
          </a:prstGeom>
          <a:solidFill>
            <a:schemeClr val="bg1">
              <a:alpha val="75000"/>
            </a:schemeClr>
          </a:solidFill>
          <a:ln w="60325">
            <a:solidFill>
              <a:srgbClr val="95D3D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blipFill dpi="0" rotWithShape="1">
          <a:blip r:embed="rId2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18-10-31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88224" y="6381328"/>
            <a:ext cx="2133600" cy="365125"/>
          </a:xfrm>
        </p:spPr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2" name="그룹 11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0" name="눈물 방울 9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눈물 방울 10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7" name="그룹 6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9" name="직선 연결선 8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" name="제목 개체 틀 1"/>
          <p:cNvSpPr>
            <a:spLocks noGrp="1"/>
          </p:cNvSpPr>
          <p:nvPr>
            <p:ph type="title"/>
          </p:nvPr>
        </p:nvSpPr>
        <p:spPr>
          <a:xfrm>
            <a:off x="803375" y="274638"/>
            <a:ext cx="7475237" cy="769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800" b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18-10-31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259632" y="252195"/>
            <a:ext cx="2987824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endParaRPr lang="ko-KR" altLang="en-US" sz="4800" b="1" dirty="0">
              <a:solidFill>
                <a:srgbClr val="95D3D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grpSp>
        <p:nvGrpSpPr>
          <p:cNvPr id="18" name="그룹 17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9" name="눈물 방울 18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0" name="눈물 방울 19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21" name="그룹 20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23" name="직선 연결선 22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18-10-31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4" name="그룹 13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5" name="눈물 방울 14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" name="눈물 방울 15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17" name="그룹 16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18" name="TextBox 17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19" name="직선 연결선 18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모서리가 둥근 직사각형 17"/>
          <p:cNvSpPr/>
          <p:nvPr userDrawn="1"/>
        </p:nvSpPr>
        <p:spPr>
          <a:xfrm>
            <a:off x="438013" y="371897"/>
            <a:ext cx="8280921" cy="6194998"/>
          </a:xfrm>
          <a:prstGeom prst="roundRect">
            <a:avLst/>
          </a:prstGeom>
          <a:solidFill>
            <a:schemeClr val="bg1">
              <a:alpha val="75000"/>
            </a:schemeClr>
          </a:solidFill>
          <a:ln w="60325">
            <a:solidFill>
              <a:srgbClr val="95D3D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7" name="그룹 25"/>
          <p:cNvGrpSpPr/>
          <p:nvPr userDrawn="1"/>
        </p:nvGrpSpPr>
        <p:grpSpPr>
          <a:xfrm>
            <a:off x="6473" y="0"/>
            <a:ext cx="9144000" cy="6858000"/>
            <a:chOff x="-1588" y="44624"/>
            <a:chExt cx="9147176" cy="6749702"/>
          </a:xfrm>
          <a:solidFill>
            <a:srgbClr val="95D3DF">
              <a:alpha val="50000"/>
            </a:srgbClr>
          </a:solidFill>
        </p:grpSpPr>
        <p:sp>
          <p:nvSpPr>
            <p:cNvPr id="8" name="직사각형 7"/>
            <p:cNvSpPr/>
            <p:nvPr/>
          </p:nvSpPr>
          <p:spPr>
            <a:xfrm>
              <a:off x="0" y="4462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0" y="77003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0" y="148478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0" y="221019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0" y="293446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0" y="365988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0" y="437462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0" y="510004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-1588" y="580526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1588" y="650629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4142" y="2657365"/>
            <a:ext cx="687617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18-10-31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6" name="모서리가 둥근 직사각형 5"/>
          <p:cNvSpPr/>
          <p:nvPr userDrawn="1"/>
        </p:nvSpPr>
        <p:spPr>
          <a:xfrm>
            <a:off x="611560" y="548680"/>
            <a:ext cx="7920880" cy="5832648"/>
          </a:xfrm>
          <a:prstGeom prst="roundRect">
            <a:avLst/>
          </a:prstGeom>
          <a:solidFill>
            <a:srgbClr val="B3DF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포인트가 5개인 별 18"/>
          <p:cNvSpPr/>
          <p:nvPr userDrawn="1"/>
        </p:nvSpPr>
        <p:spPr>
          <a:xfrm rot="2709543">
            <a:off x="7795467" y="5122721"/>
            <a:ext cx="615656" cy="598202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" name="포인트가 5개인 별 19"/>
          <p:cNvSpPr/>
          <p:nvPr userDrawn="1"/>
        </p:nvSpPr>
        <p:spPr>
          <a:xfrm rot="1614719">
            <a:off x="6753981" y="5053469"/>
            <a:ext cx="1156890" cy="1127070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18-10-31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9" name="그룹 18"/>
          <p:cNvGrpSpPr/>
          <p:nvPr userDrawn="1"/>
        </p:nvGrpSpPr>
        <p:grpSpPr>
          <a:xfrm>
            <a:off x="6473" y="0"/>
            <a:ext cx="9144000" cy="6858000"/>
            <a:chOff x="6473" y="0"/>
            <a:chExt cx="9144000" cy="6858000"/>
          </a:xfrm>
        </p:grpSpPr>
        <p:grpSp>
          <p:nvGrpSpPr>
            <p:cNvPr id="6" name="그룹 25"/>
            <p:cNvGrpSpPr/>
            <p:nvPr userDrawn="1"/>
          </p:nvGrpSpPr>
          <p:grpSpPr>
            <a:xfrm>
              <a:off x="6473" y="0"/>
              <a:ext cx="9144000" cy="6858000"/>
              <a:chOff x="-1588" y="44624"/>
              <a:chExt cx="9147176" cy="6749702"/>
            </a:xfrm>
            <a:solidFill>
              <a:srgbClr val="FDD9E3">
                <a:alpha val="50000"/>
              </a:srgbClr>
            </a:solidFill>
          </p:grpSpPr>
          <p:sp>
            <p:nvSpPr>
              <p:cNvPr id="7" name="직사각형 6"/>
              <p:cNvSpPr/>
              <p:nvPr/>
            </p:nvSpPr>
            <p:spPr>
              <a:xfrm>
                <a:off x="0" y="4462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8" name="직사각형 7"/>
              <p:cNvSpPr/>
              <p:nvPr/>
            </p:nvSpPr>
            <p:spPr>
              <a:xfrm>
                <a:off x="0" y="770037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9" name="직사각형 8"/>
              <p:cNvSpPr/>
              <p:nvPr/>
            </p:nvSpPr>
            <p:spPr>
              <a:xfrm>
                <a:off x="0" y="148478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0" name="직사각형 9"/>
              <p:cNvSpPr/>
              <p:nvPr/>
            </p:nvSpPr>
            <p:spPr>
              <a:xfrm>
                <a:off x="0" y="2210197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1" name="직사각형 10"/>
              <p:cNvSpPr/>
              <p:nvPr/>
            </p:nvSpPr>
            <p:spPr>
              <a:xfrm>
                <a:off x="0" y="2934469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2" name="직사각형 11"/>
              <p:cNvSpPr/>
              <p:nvPr/>
            </p:nvSpPr>
            <p:spPr>
              <a:xfrm>
                <a:off x="0" y="3659882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0" y="4374629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4" name="직사각형 13"/>
              <p:cNvSpPr/>
              <p:nvPr/>
            </p:nvSpPr>
            <p:spPr>
              <a:xfrm>
                <a:off x="0" y="5100042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-1588" y="580526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588" y="650629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17" name="눈물 방울 16"/>
            <p:cNvSpPr/>
            <p:nvPr userDrawn="1"/>
          </p:nvSpPr>
          <p:spPr>
            <a:xfrm flipH="1">
              <a:off x="683568" y="548680"/>
              <a:ext cx="6208158" cy="5828295"/>
            </a:xfrm>
            <a:prstGeom prst="teardrop">
              <a:avLst/>
            </a:prstGeom>
            <a:solidFill>
              <a:schemeClr val="bg1">
                <a:alpha val="71000"/>
              </a:schemeClr>
            </a:solidFill>
            <a:ln w="47625">
              <a:solidFill>
                <a:srgbClr val="FA98B4">
                  <a:alpha val="31000"/>
                </a:srgb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8" name="눈물 방울 17"/>
            <p:cNvSpPr/>
            <p:nvPr userDrawn="1"/>
          </p:nvSpPr>
          <p:spPr>
            <a:xfrm>
              <a:off x="5220072" y="2934688"/>
              <a:ext cx="3561164" cy="3742030"/>
            </a:xfrm>
            <a:prstGeom prst="teardrop">
              <a:avLst/>
            </a:prstGeom>
            <a:solidFill>
              <a:srgbClr val="FDD9E3">
                <a:alpha val="88000"/>
              </a:srgbClr>
            </a:solidFill>
            <a:ln w="38100">
              <a:solidFill>
                <a:srgbClr val="FA98B4">
                  <a:alpha val="37000"/>
                </a:srgb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cxnSp>
        <p:nvCxnSpPr>
          <p:cNvPr id="35" name="직선 연결선 34"/>
          <p:cNvCxnSpPr/>
          <p:nvPr userDrawn="1"/>
        </p:nvCxnSpPr>
        <p:spPr>
          <a:xfrm>
            <a:off x="1835696" y="3501008"/>
            <a:ext cx="3528392" cy="36004"/>
          </a:xfrm>
          <a:prstGeom prst="line">
            <a:avLst/>
          </a:prstGeom>
          <a:ln w="31750">
            <a:solidFill>
              <a:schemeClr val="tx1">
                <a:lumMod val="85000"/>
                <a:lumOff val="1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캡션 있는 콘텐츠"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77152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18-10-31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2" name="그룹 11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3" name="눈물 방울 12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눈물 방울 13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15" name="그룹 14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17" name="직선 연결선 16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18-10-31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18-10-31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7DBD5-C8F2-471F-8D0D-D2CF04D8DD55}" type="datetimeFigureOut">
              <a:rPr lang="ko-KR" altLang="en-US" smtClean="0"/>
              <a:pPr/>
              <a:t>18-10-31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8" r:id="rId8"/>
    <p:sldLayoutId id="2147483659" r:id="rId9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notesSlide" Target="../notesSlides/notesSlide1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6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그룹 94"/>
          <p:cNvGrpSpPr/>
          <p:nvPr/>
        </p:nvGrpSpPr>
        <p:grpSpPr>
          <a:xfrm>
            <a:off x="1500166" y="1474317"/>
            <a:ext cx="6000792" cy="3583640"/>
            <a:chOff x="1500166" y="1474317"/>
            <a:chExt cx="6000792" cy="3583640"/>
          </a:xfrm>
        </p:grpSpPr>
        <p:grpSp>
          <p:nvGrpSpPr>
            <p:cNvPr id="83" name="그룹 82"/>
            <p:cNvGrpSpPr/>
            <p:nvPr/>
          </p:nvGrpSpPr>
          <p:grpSpPr>
            <a:xfrm>
              <a:off x="1500166" y="1999040"/>
              <a:ext cx="6000792" cy="3058917"/>
              <a:chOff x="1500166" y="1999040"/>
              <a:chExt cx="6000792" cy="3058917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1878173" y="1999040"/>
                <a:ext cx="5400599" cy="21236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48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ea"/>
                  </a:rPr>
                  <a:t>Middle School </a:t>
                </a:r>
                <a:r>
                  <a:rPr lang="en-US" altLang="ko-KR" sz="48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ea"/>
                    <a:ea typeface="+mj-ea"/>
                  </a:rPr>
                  <a:t>English Grammar </a:t>
                </a:r>
              </a:p>
              <a:p>
                <a:pPr algn="ctr"/>
                <a:endParaRPr lang="en-US" altLang="ko-KR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76" name="직선 연결선 75"/>
              <p:cNvCxnSpPr/>
              <p:nvPr/>
            </p:nvCxnSpPr>
            <p:spPr>
              <a:xfrm>
                <a:off x="3491880" y="3681028"/>
                <a:ext cx="1893446" cy="0"/>
              </a:xfrm>
              <a:prstGeom prst="line">
                <a:avLst/>
              </a:prstGeom>
              <a:ln w="317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TextBox 79"/>
              <p:cNvSpPr txBox="1"/>
              <p:nvPr/>
            </p:nvSpPr>
            <p:spPr>
              <a:xfrm>
                <a:off x="1500166" y="3857628"/>
                <a:ext cx="600079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3600" b="1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ea"/>
                    <a:ea typeface="+mj-ea"/>
                  </a:rPr>
                  <a:t>Lesson 1</a:t>
                </a:r>
              </a:p>
              <a:p>
                <a:pPr algn="ctr"/>
                <a:r>
                  <a:rPr lang="en-US" altLang="ko-KR" sz="3600" b="1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ea"/>
                    <a:ea typeface="+mj-ea"/>
                  </a:rPr>
                  <a:t>Grammar 2</a:t>
                </a:r>
              </a:p>
            </p:txBody>
          </p:sp>
        </p:grpSp>
        <p:grpSp>
          <p:nvGrpSpPr>
            <p:cNvPr id="94" name="그룹 93"/>
            <p:cNvGrpSpPr/>
            <p:nvPr/>
          </p:nvGrpSpPr>
          <p:grpSpPr>
            <a:xfrm rot="20830429">
              <a:off x="1508354" y="1474317"/>
              <a:ext cx="796862" cy="1049446"/>
              <a:chOff x="1524673" y="1438772"/>
              <a:chExt cx="796862" cy="1049446"/>
            </a:xfrm>
          </p:grpSpPr>
          <p:sp>
            <p:nvSpPr>
              <p:cNvPr id="92" name="눈물 방울 91"/>
              <p:cNvSpPr/>
              <p:nvPr/>
            </p:nvSpPr>
            <p:spPr>
              <a:xfrm rot="7479509">
                <a:off x="1737122" y="1466746"/>
                <a:ext cx="612387" cy="556439"/>
              </a:xfrm>
              <a:prstGeom prst="teardrop">
                <a:avLst/>
              </a:prstGeom>
              <a:solidFill>
                <a:srgbClr val="FDD9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93" name="눈물 방울 92"/>
              <p:cNvSpPr/>
              <p:nvPr/>
            </p:nvSpPr>
            <p:spPr>
              <a:xfrm rot="2032929">
                <a:off x="1524673" y="2029524"/>
                <a:ext cx="456904" cy="458694"/>
              </a:xfrm>
              <a:prstGeom prst="teardrop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43608" y="267653"/>
            <a:ext cx="278612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기본문제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71472" y="1268760"/>
            <a:ext cx="770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7030A0"/>
                </a:solidFill>
              </a:rPr>
              <a:t>2. </a:t>
            </a:r>
            <a:r>
              <a:rPr lang="ko-KR" altLang="en-US" sz="2800" b="1" dirty="0">
                <a:solidFill>
                  <a:srgbClr val="7030A0"/>
                </a:solidFill>
              </a:rPr>
              <a:t>밑줄 친 부분에 주의하여 다음 문장을 우리말로 옮겨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18" name="텍스트 개체 틀 4"/>
          <p:cNvSpPr txBox="1">
            <a:spLocks/>
          </p:cNvSpPr>
          <p:nvPr/>
        </p:nvSpPr>
        <p:spPr>
          <a:xfrm>
            <a:off x="571472" y="2636343"/>
            <a:ext cx="7888960" cy="35073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ts val="1200"/>
              </a:lnSpc>
              <a:buAutoNum type="arabicParenR"/>
            </a:pPr>
            <a:r>
              <a:rPr lang="en-US" sz="2800" b="1" dirty="0"/>
              <a:t>I am working on a report </a:t>
            </a:r>
            <a:r>
              <a:rPr lang="en-US" sz="2800" b="1" u="sng" dirty="0"/>
              <a:t>to </a:t>
            </a:r>
            <a:r>
              <a:rPr lang="en-US" sz="2800" b="1" u="sng" dirty="0" smtClean="0"/>
              <a:t>finish</a:t>
            </a:r>
            <a:r>
              <a:rPr lang="en-US" sz="2800" b="1" dirty="0" smtClean="0"/>
              <a:t> by      </a:t>
            </a:r>
            <a:endParaRPr lang="en-US" sz="2800" b="1" dirty="0"/>
          </a:p>
          <a:p>
            <a:pPr marL="514350" indent="-514350"/>
            <a:r>
              <a:rPr lang="en-US" sz="2800" b="1" dirty="0"/>
              <a:t>tomorrow.</a:t>
            </a:r>
          </a:p>
          <a:p>
            <a:pPr>
              <a:lnSpc>
                <a:spcPts val="1000"/>
              </a:lnSpc>
            </a:pPr>
            <a:endParaRPr lang="en-US" sz="2800" b="1" dirty="0"/>
          </a:p>
          <a:p>
            <a:r>
              <a:rPr lang="en-US" sz="2800" b="1" dirty="0"/>
              <a:t>2) One way </a:t>
            </a:r>
            <a:r>
              <a:rPr lang="en-US" sz="2800" b="1" u="sng" dirty="0"/>
              <a:t>to improve</a:t>
            </a:r>
            <a:r>
              <a:rPr lang="en-US" sz="2800" b="1" dirty="0"/>
              <a:t> your English is to     read novels. </a:t>
            </a:r>
          </a:p>
          <a:p>
            <a:pPr>
              <a:lnSpc>
                <a:spcPts val="1000"/>
              </a:lnSpc>
            </a:pPr>
            <a:endParaRPr lang="en-US" sz="2800" b="1" dirty="0"/>
          </a:p>
          <a:p>
            <a:r>
              <a:rPr lang="en-US" sz="2800" b="1" dirty="0"/>
              <a:t>3) She's going to buy a comfortable bed        </a:t>
            </a:r>
            <a:r>
              <a:rPr lang="en-US" sz="2800" b="1" u="sng" dirty="0"/>
              <a:t>to sleep on</a:t>
            </a:r>
            <a:r>
              <a:rPr lang="en-US" sz="2800" b="1" dirty="0"/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34300" y="3214686"/>
            <a:ext cx="7858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C00000"/>
                </a:solidFill>
              </a:rPr>
              <a:t>나는 내일까지 </a:t>
            </a:r>
            <a:r>
              <a:rPr lang="ko-KR" altLang="en-US" sz="2400" b="1" dirty="0" smtClean="0">
                <a:solidFill>
                  <a:srgbClr val="C00000"/>
                </a:solidFill>
              </a:rPr>
              <a:t>끝내야 </a:t>
            </a:r>
            <a:r>
              <a:rPr lang="ko-KR" altLang="en-US" sz="2400" b="1" dirty="0">
                <a:solidFill>
                  <a:srgbClr val="C00000"/>
                </a:solidFill>
              </a:rPr>
              <a:t>할 보고서를 작업하고 있다</a:t>
            </a:r>
            <a:r>
              <a:rPr lang="en-US" altLang="ko-KR" sz="2400" b="1" dirty="0">
                <a:solidFill>
                  <a:srgbClr val="C00000"/>
                </a:solidFill>
              </a:rPr>
              <a:t>.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86050" y="4071942"/>
            <a:ext cx="59293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C00000"/>
                </a:solidFill>
              </a:rPr>
              <a:t>너의 영어 실력을 늘리는 한 가지 방법은                  소설을 읽는 것이다</a:t>
            </a:r>
            <a:r>
              <a:rPr lang="en-US" altLang="ko-KR" sz="2400" b="1" dirty="0">
                <a:solidFill>
                  <a:srgbClr val="C00000"/>
                </a:solidFill>
              </a:rPr>
              <a:t>. 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34300" y="5643578"/>
            <a:ext cx="7858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C00000"/>
                </a:solidFill>
              </a:rPr>
              <a:t>그녀는 누워 잘 편안한 침대를 살 것이다</a:t>
            </a:r>
            <a:r>
              <a:rPr lang="en-US" altLang="ko-KR" sz="2400" b="1" dirty="0">
                <a:solidFill>
                  <a:srgbClr val="C00000"/>
                </a:solidFill>
              </a:rPr>
              <a:t>. 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541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/>
        </p:nvGrpSpPr>
        <p:grpSpPr>
          <a:xfrm>
            <a:off x="453205" y="288613"/>
            <a:ext cx="543477" cy="806137"/>
            <a:chOff x="453205" y="290310"/>
            <a:chExt cx="589445" cy="855061"/>
          </a:xfrm>
        </p:grpSpPr>
        <p:sp>
          <p:nvSpPr>
            <p:cNvPr id="4" name="눈물 방울 3"/>
            <p:cNvSpPr/>
            <p:nvPr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" name="눈물 방울 4"/>
            <p:cNvSpPr/>
            <p:nvPr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043608" y="267653"/>
            <a:ext cx="2714120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심화문제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1472" y="1340769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7030A0"/>
                </a:solidFill>
              </a:rPr>
              <a:t>1. </a:t>
            </a:r>
            <a:r>
              <a:rPr lang="ko-KR" altLang="en-US" sz="2800" b="1" dirty="0">
                <a:solidFill>
                  <a:srgbClr val="7030A0"/>
                </a:solidFill>
              </a:rPr>
              <a:t>다음 우리말을 영어로 완성해 봅시다</a:t>
            </a:r>
            <a:r>
              <a:rPr lang="en-US" altLang="ko-KR" sz="2800" b="1" dirty="0">
                <a:solidFill>
                  <a:srgbClr val="7030A0"/>
                </a:solidFill>
              </a:rPr>
              <a:t>.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10" name="텍스트 개체 틀 4"/>
          <p:cNvSpPr txBox="1">
            <a:spLocks/>
          </p:cNvSpPr>
          <p:nvPr/>
        </p:nvSpPr>
        <p:spPr>
          <a:xfrm>
            <a:off x="571472" y="2285992"/>
            <a:ext cx="8001056" cy="34290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ts val="1200"/>
              </a:lnSpc>
              <a:buAutoNum type="arabicParenR"/>
            </a:pPr>
            <a:r>
              <a:rPr lang="ko-KR" altLang="en-US" sz="2800" b="1" dirty="0"/>
              <a:t>그는 새로운 사람들을 만날 기회가 생길 거야</a:t>
            </a:r>
            <a:r>
              <a:rPr lang="en-US" altLang="ko-KR" sz="2800" b="1" dirty="0"/>
              <a:t>.</a:t>
            </a:r>
          </a:p>
          <a:p>
            <a:pPr marL="514350" indent="-514350"/>
            <a:r>
              <a:rPr lang="en-US" sz="2800" b="1" dirty="0"/>
              <a:t>→ He'll have a chance </a:t>
            </a:r>
            <a:r>
              <a:rPr lang="en-US" sz="2800" b="1" u="sng" dirty="0"/>
              <a:t>                               </a:t>
            </a:r>
            <a:r>
              <a:rPr lang="en-US" sz="2800" b="1" dirty="0"/>
              <a:t>.</a:t>
            </a:r>
            <a:r>
              <a:rPr lang="en-US" altLang="ko-KR" sz="2800" b="1" dirty="0"/>
              <a:t> </a:t>
            </a:r>
            <a:endParaRPr lang="ko-KR" altLang="en-US" sz="2800" b="1" dirty="0"/>
          </a:p>
          <a:p>
            <a:pPr>
              <a:lnSpc>
                <a:spcPts val="1200"/>
              </a:lnSpc>
            </a:pPr>
            <a:endParaRPr lang="en-US" sz="2800" b="1" dirty="0"/>
          </a:p>
          <a:p>
            <a:r>
              <a:rPr lang="en-US" sz="2800" b="1" dirty="0"/>
              <a:t>2) </a:t>
            </a:r>
            <a:r>
              <a:rPr lang="ko-KR" altLang="en-US" sz="2800" b="1" dirty="0"/>
              <a:t>우리한테는 따라야 할 규칙들이 많이 있다</a:t>
            </a:r>
            <a:endParaRPr lang="en-US" altLang="ko-KR" sz="2800" b="1" dirty="0"/>
          </a:p>
          <a:p>
            <a:r>
              <a:rPr lang="en-US" sz="2800" b="1" dirty="0"/>
              <a:t>→ We have  </a:t>
            </a:r>
            <a:r>
              <a:rPr lang="en-US" sz="2800" b="1" u="sng" dirty="0"/>
              <a:t>                                    </a:t>
            </a:r>
            <a:r>
              <a:rPr lang="en-US" altLang="ko-KR" sz="2800" b="1" u="sng" dirty="0"/>
              <a:t>.</a:t>
            </a:r>
          </a:p>
          <a:p>
            <a:pPr>
              <a:lnSpc>
                <a:spcPts val="1200"/>
              </a:lnSpc>
            </a:pPr>
            <a:endParaRPr lang="en-US" sz="2800" b="1" dirty="0"/>
          </a:p>
          <a:p>
            <a:r>
              <a:rPr lang="en-US" sz="2800" b="1" dirty="0"/>
              <a:t>3) </a:t>
            </a:r>
            <a:r>
              <a:rPr lang="ko-KR" altLang="en-US" sz="2800" b="1" dirty="0"/>
              <a:t>너는 따뜻한 입을 것을 가져가야 해</a:t>
            </a:r>
            <a:r>
              <a:rPr lang="en-US" altLang="ko-KR" sz="2800" b="1" dirty="0"/>
              <a:t>. </a:t>
            </a:r>
          </a:p>
          <a:p>
            <a:r>
              <a:rPr lang="en-US" sz="2400" b="1" dirty="0"/>
              <a:t>→ </a:t>
            </a:r>
            <a:r>
              <a:rPr lang="en-US" sz="2800" b="1" dirty="0"/>
              <a:t>You should take something warm </a:t>
            </a:r>
            <a:r>
              <a:rPr lang="en-US" sz="2800" b="1" u="sng" dirty="0"/>
              <a:t>             </a:t>
            </a:r>
            <a:r>
              <a:rPr lang="en-US" sz="2800" b="1" dirty="0"/>
              <a:t>. </a:t>
            </a:r>
            <a:endParaRPr lang="en-US" altLang="ko-KR" sz="2800" b="1" dirty="0">
              <a:latin typeface="+mj-ea"/>
              <a:ea typeface="+mj-ea"/>
            </a:endParaRPr>
          </a:p>
          <a:p>
            <a:pPr marL="514350" indent="-514350">
              <a:lnSpc>
                <a:spcPct val="150000"/>
              </a:lnSpc>
            </a:pPr>
            <a:endParaRPr lang="en-US" altLang="ko-KR" sz="3200" b="1" dirty="0">
              <a:latin typeface="+mj-ea"/>
              <a:ea typeface="+mj-ea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D411647-C2C8-49AB-86D5-FF020F86FB15}"/>
              </a:ext>
            </a:extLst>
          </p:cNvPr>
          <p:cNvSpPr txBox="1"/>
          <p:nvPr/>
        </p:nvSpPr>
        <p:spPr>
          <a:xfrm>
            <a:off x="4151044" y="2514876"/>
            <a:ext cx="31461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</a:rPr>
              <a:t>to meet new people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1145BF81-F41C-4D6C-9EE5-5BA0954D7E82}"/>
              </a:ext>
            </a:extLst>
          </p:cNvPr>
          <p:cNvSpPr txBox="1"/>
          <p:nvPr/>
        </p:nvSpPr>
        <p:spPr>
          <a:xfrm>
            <a:off x="2699792" y="3667091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rgbClr val="C00000"/>
                </a:solidFill>
              </a:rPr>
              <a:t>many rules to obey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47A5DED-B70C-41E2-805A-B87102CC2981}"/>
              </a:ext>
            </a:extLst>
          </p:cNvPr>
          <p:cNvSpPr txBox="1"/>
          <p:nvPr/>
        </p:nvSpPr>
        <p:spPr>
          <a:xfrm>
            <a:off x="6444208" y="4869160"/>
            <a:ext cx="15047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</a:rPr>
              <a:t>to wear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161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7653"/>
            <a:ext cx="280831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심화문제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472" y="1340768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ko-KR" sz="2800" b="1" dirty="0">
                <a:solidFill>
                  <a:srgbClr val="7030A0"/>
                </a:solidFill>
              </a:rPr>
              <a:t>2. </a:t>
            </a:r>
            <a:r>
              <a:rPr lang="ko-KR" altLang="en-US" sz="2800" b="1" dirty="0">
                <a:solidFill>
                  <a:srgbClr val="7030A0"/>
                </a:solidFill>
              </a:rPr>
              <a:t>다음 문장에서 문법적으로 </a:t>
            </a:r>
            <a:r>
              <a:rPr lang="ko-KR" altLang="en-US" sz="2800" b="1" u="sng" dirty="0">
                <a:solidFill>
                  <a:srgbClr val="7030A0"/>
                </a:solidFill>
              </a:rPr>
              <a:t>틀린</a:t>
            </a:r>
            <a:r>
              <a:rPr lang="ko-KR" altLang="en-US" sz="2800" b="1" dirty="0">
                <a:solidFill>
                  <a:srgbClr val="7030A0"/>
                </a:solidFill>
              </a:rPr>
              <a:t> 부분을 </a:t>
            </a:r>
            <a:r>
              <a:rPr lang="ko-KR" altLang="en-US" sz="2800" b="1" dirty="0" err="1">
                <a:solidFill>
                  <a:srgbClr val="7030A0"/>
                </a:solidFill>
              </a:rPr>
              <a:t>고쳐써</a:t>
            </a:r>
            <a:r>
              <a:rPr lang="ko-KR" altLang="en-US" sz="2800" b="1" dirty="0">
                <a:solidFill>
                  <a:srgbClr val="7030A0"/>
                </a:solidFill>
              </a:rPr>
              <a:t>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     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11" name="텍스트 개체 틀 4"/>
          <p:cNvSpPr txBox="1">
            <a:spLocks/>
          </p:cNvSpPr>
          <p:nvPr/>
        </p:nvSpPr>
        <p:spPr>
          <a:xfrm>
            <a:off x="231940" y="2627101"/>
            <a:ext cx="8588532" cy="3507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AutoNum type="arabicParenR"/>
            </a:pPr>
            <a:r>
              <a:rPr lang="en-US" sz="2800" b="1" dirty="0"/>
              <a:t>I need somebody to talk.</a:t>
            </a:r>
          </a:p>
          <a:p>
            <a:pPr>
              <a:lnSpc>
                <a:spcPts val="1200"/>
              </a:lnSpc>
            </a:pPr>
            <a:r>
              <a:rPr lang="en-US" sz="2800" b="1" dirty="0"/>
              <a:t> </a:t>
            </a:r>
          </a:p>
          <a:p>
            <a:endParaRPr lang="en-US" sz="2800" b="1" dirty="0"/>
          </a:p>
          <a:p>
            <a:r>
              <a:rPr lang="en-US" sz="2800" b="1" dirty="0"/>
              <a:t>2) The painter bought a canvas to paint pictures.  </a:t>
            </a:r>
          </a:p>
          <a:p>
            <a:endParaRPr lang="en-US" sz="2800" b="1" dirty="0"/>
          </a:p>
          <a:p>
            <a:r>
              <a:rPr lang="en-US" sz="2800" b="1" dirty="0"/>
              <a:t>3) I want to have a pet to play.</a:t>
            </a:r>
            <a:endParaRPr lang="en-US" altLang="ko-KR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55576" y="3132872"/>
            <a:ext cx="7858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rgbClr val="C00000"/>
                </a:solidFill>
              </a:rPr>
              <a:t>I need somebody to talk to/with.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4756" y="4437112"/>
            <a:ext cx="7858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The painter bought a canvas to paint pictures on.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4756" y="5479431"/>
            <a:ext cx="8215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I want to keep a pet to play with.</a:t>
            </a:r>
          </a:p>
        </p:txBody>
      </p:sp>
    </p:spTree>
    <p:extLst>
      <p:ext uri="{BB962C8B-B14F-4D97-AF65-F5344CB8AC3E}">
        <p14:creationId xmlns:p14="http://schemas.microsoft.com/office/powerpoint/2010/main" val="282625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8" y="267653"/>
            <a:ext cx="6480720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o-KR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무엇을 배웠나요</a:t>
            </a:r>
            <a:r>
              <a:rPr lang="en-US" altLang="ko-K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?</a:t>
            </a:r>
            <a:endParaRPr lang="ko-KR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4" name="내용 개체 틀 3"/>
          <p:cNvSpPr txBox="1">
            <a:spLocks/>
          </p:cNvSpPr>
          <p:nvPr/>
        </p:nvSpPr>
        <p:spPr>
          <a:xfrm>
            <a:off x="611560" y="1483074"/>
            <a:ext cx="7776864" cy="401762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2800" b="1" dirty="0">
                <a:latin typeface="+mj-ea"/>
                <a:ea typeface="+mj-ea"/>
              </a:rPr>
              <a:t>to</a:t>
            </a:r>
            <a:r>
              <a:rPr lang="ko-KR" altLang="en-US" sz="2800" b="1" dirty="0">
                <a:latin typeface="+mj-ea"/>
                <a:ea typeface="+mj-ea"/>
              </a:rPr>
              <a:t>부정사가 명사를 수식하는 것을 무슨 용법이라고 하는지 말해 봅시다</a:t>
            </a:r>
            <a:r>
              <a:rPr lang="en-US" altLang="ko-KR" sz="2800" b="1" dirty="0">
                <a:latin typeface="+mj-ea"/>
                <a:ea typeface="+mj-ea"/>
              </a:rPr>
              <a:t>. </a:t>
            </a:r>
            <a:endParaRPr lang="en-US" altLang="ko-KR" sz="2000" b="1" dirty="0">
              <a:latin typeface="+mj-ea"/>
              <a:ea typeface="+mj-ea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800" b="1" dirty="0">
                <a:latin typeface="+mj-ea"/>
                <a:ea typeface="+mj-ea"/>
              </a:rPr>
              <a:t>명사를 수식하는 </a:t>
            </a:r>
            <a:r>
              <a:rPr lang="en-US" altLang="ko-KR" sz="2800" b="1" dirty="0">
                <a:latin typeface="+mj-ea"/>
                <a:ea typeface="+mj-ea"/>
              </a:rPr>
              <a:t>to</a:t>
            </a:r>
            <a:r>
              <a:rPr lang="ko-KR" altLang="en-US" sz="2800" b="1" dirty="0">
                <a:latin typeface="+mj-ea"/>
                <a:ea typeface="+mj-ea"/>
              </a:rPr>
              <a:t>부정사 뒤에 전치사가 나오는 예를 말해 봅시다</a:t>
            </a:r>
            <a:r>
              <a:rPr lang="en-US" altLang="ko-KR" sz="2800" b="1" dirty="0">
                <a:latin typeface="+mj-ea"/>
                <a:ea typeface="+mj-ea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3113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642910" y="2713389"/>
            <a:ext cx="7929618" cy="918912"/>
            <a:chOff x="2123728" y="2645371"/>
            <a:chExt cx="4968552" cy="918912"/>
          </a:xfrm>
        </p:grpSpPr>
        <p:sp>
          <p:nvSpPr>
            <p:cNvPr id="80" name="TextBox 79"/>
            <p:cNvSpPr txBox="1"/>
            <p:nvPr/>
          </p:nvSpPr>
          <p:spPr>
            <a:xfrm>
              <a:off x="2123728" y="2794842"/>
              <a:ext cx="496855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US" altLang="ko-KR" sz="4400" b="1" dirty="0" smtClean="0"/>
                <a:t>〔to</a:t>
              </a:r>
              <a:r>
                <a:rPr lang="ko-KR" altLang="en-US" sz="4400" b="1" dirty="0" smtClean="0"/>
                <a:t>부정사의 형용사적 용법</a:t>
              </a:r>
              <a:r>
                <a:rPr lang="en-US" altLang="ko-KR" sz="4400" b="1" dirty="0" smtClean="0"/>
                <a:t>〕</a:t>
              </a:r>
              <a:endParaRPr lang="en-US" altLang="ko-KR" sz="4400" b="1" dirty="0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2555776" y="2645371"/>
              <a:ext cx="40324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ko-KR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7993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476888"/>
            <a:ext cx="717173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1. </a:t>
            </a:r>
            <a:r>
              <a:rPr lang="ko-KR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명사를 수식하는 </a:t>
            </a:r>
            <a:r>
              <a:rPr lang="en-US" altLang="ko-K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ko-KR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부정사</a:t>
            </a:r>
          </a:p>
        </p:txBody>
      </p:sp>
      <p:grpSp>
        <p:nvGrpSpPr>
          <p:cNvPr id="8" name="그룹 7"/>
          <p:cNvGrpSpPr/>
          <p:nvPr/>
        </p:nvGrpSpPr>
        <p:grpSpPr>
          <a:xfrm>
            <a:off x="467544" y="1285860"/>
            <a:ext cx="8176422" cy="2286015"/>
            <a:chOff x="717442" y="1277954"/>
            <a:chExt cx="7922191" cy="1204497"/>
          </a:xfrm>
        </p:grpSpPr>
        <p:sp>
          <p:nvSpPr>
            <p:cNvPr id="5" name="모서리가 둥근 사각형 설명선 4"/>
            <p:cNvSpPr/>
            <p:nvPr/>
          </p:nvSpPr>
          <p:spPr>
            <a:xfrm>
              <a:off x="717442" y="1277954"/>
              <a:ext cx="6552728" cy="1204497"/>
            </a:xfrm>
            <a:prstGeom prst="wedgeRoundRectCallout">
              <a:avLst>
                <a:gd name="adj1" fmla="val 58311"/>
                <a:gd name="adj2" fmla="val -30209"/>
                <a:gd name="adj3" fmla="val 16667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Wingdings" pitchFamily="2" charset="2"/>
                <a:buChar char="Ø"/>
              </a:pPr>
              <a:r>
                <a:rPr lang="en-US" altLang="ko-KR" sz="2400" b="1" dirty="0" smtClean="0">
                  <a:solidFill>
                    <a:schemeClr val="tx1"/>
                  </a:solidFill>
                </a:rPr>
                <a:t>to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부정사는 문장에서 명사적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,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부사적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,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형용사적으로 다양한 역할을 할 수 있는데 바로 앞에 나오는 명사를 수식하는 경우 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‘~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할’이라고 해석하고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,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형용사적 용법이라고 합니다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. </a:t>
              </a:r>
              <a:endParaRPr lang="en-US" altLang="ko-KR" sz="2400" b="1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pic>
          <p:nvPicPr>
            <p:cNvPr id="6" name="Picture 21" descr="Toolbar _Fin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78249" y="1390876"/>
              <a:ext cx="761384" cy="489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내용 개체 틀 2"/>
          <p:cNvSpPr txBox="1">
            <a:spLocks/>
          </p:cNvSpPr>
          <p:nvPr/>
        </p:nvSpPr>
        <p:spPr>
          <a:xfrm>
            <a:off x="717442" y="3786190"/>
            <a:ext cx="7887006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marL="457200" indent="-457200">
              <a:buAutoNum type="arabicParenBoth"/>
            </a:pPr>
            <a:r>
              <a:rPr lang="en-US" sz="2400" b="1" dirty="0"/>
              <a:t>He has some </a:t>
            </a:r>
            <a:r>
              <a:rPr lang="en-US" sz="2400" b="1" dirty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</a:rPr>
              <a:t>books to read</a:t>
            </a:r>
            <a:r>
              <a:rPr lang="en-US" sz="2400" b="1" dirty="0"/>
              <a:t>.  </a:t>
            </a:r>
            <a:r>
              <a:rPr lang="en-US" sz="2400" b="1" dirty="0" smtClean="0"/>
              <a:t>(</a:t>
            </a:r>
            <a:r>
              <a:rPr lang="en-US" altLang="en-US" sz="2400" b="1" dirty="0"/>
              <a:t>▶ </a:t>
            </a:r>
            <a:r>
              <a:rPr lang="ko-KR" altLang="en-US" sz="2400" b="1" dirty="0" smtClean="0"/>
              <a:t>읽을 </a:t>
            </a:r>
            <a:r>
              <a:rPr lang="ko-KR" altLang="en-US" sz="2400" b="1" dirty="0"/>
              <a:t>책</a:t>
            </a:r>
            <a:r>
              <a:rPr lang="en-US" altLang="ko-KR" sz="2400" b="1" dirty="0"/>
              <a:t>)</a:t>
            </a:r>
          </a:p>
          <a:p>
            <a:pPr marL="457200" indent="-457200">
              <a:buAutoNum type="arabicParenBoth"/>
            </a:pPr>
            <a:r>
              <a:rPr lang="en-US" altLang="ko-KR" sz="2400" b="1" dirty="0"/>
              <a:t>I don’t have </a:t>
            </a:r>
            <a:r>
              <a:rPr lang="en-US" altLang="ko-KR" sz="2400" b="1" dirty="0">
                <a:solidFill>
                  <a:srgbClr val="C00000"/>
                </a:solidFill>
              </a:rPr>
              <a:t>anything to eat</a:t>
            </a:r>
            <a:r>
              <a:rPr lang="en-US" altLang="ko-KR" sz="2400" b="1" dirty="0"/>
              <a:t>. </a:t>
            </a:r>
            <a:r>
              <a:rPr lang="en-US" altLang="ko-KR" sz="2400" b="1" dirty="0" smtClean="0"/>
              <a:t>(</a:t>
            </a:r>
            <a:r>
              <a:rPr lang="en-US" altLang="en-US" sz="2400" b="1" dirty="0"/>
              <a:t>▶ </a:t>
            </a:r>
            <a:r>
              <a:rPr lang="ko-KR" altLang="en-US" sz="2400" b="1" dirty="0" smtClean="0"/>
              <a:t>먹을 </a:t>
            </a:r>
            <a:r>
              <a:rPr lang="ko-KR" altLang="en-US" sz="2400" b="1" dirty="0"/>
              <a:t>것</a:t>
            </a:r>
            <a:r>
              <a:rPr lang="en-US" altLang="ko-KR" sz="2400" b="1" dirty="0"/>
              <a:t>)</a:t>
            </a:r>
            <a:endParaRPr lang="ko-KR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48369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endParaRPr lang="en-US" altLang="ko-KR" sz="2800" dirty="0"/>
          </a:p>
          <a:p>
            <a:endParaRPr lang="en-US" altLang="ko-KR" sz="2800" dirty="0"/>
          </a:p>
          <a:p>
            <a:endParaRPr lang="en-US" altLang="ko-KR" sz="2800" dirty="0"/>
          </a:p>
          <a:p>
            <a:pPr marL="0" indent="0">
              <a:buNone/>
            </a:pPr>
            <a:endParaRPr lang="en-US" altLang="ko-KR" sz="2800" dirty="0"/>
          </a:p>
          <a:p>
            <a:pPr marL="0" indent="0">
              <a:buNone/>
            </a:pPr>
            <a:r>
              <a:rPr lang="en-US" altLang="ko-KR" sz="2400" b="1" dirty="0"/>
              <a:t>(3) I have nothing </a:t>
            </a:r>
            <a:r>
              <a:rPr lang="en-US" altLang="ko-KR" sz="2400" b="1" dirty="0">
                <a:solidFill>
                  <a:srgbClr val="C00000"/>
                </a:solidFill>
              </a:rPr>
              <a:t>to read</a:t>
            </a:r>
            <a:r>
              <a:rPr lang="en-US" altLang="ko-KR" sz="2400" b="1" dirty="0"/>
              <a:t>.  </a:t>
            </a:r>
            <a:endParaRPr lang="en-US" altLang="ko-KR" sz="2400" b="1" dirty="0" smtClean="0"/>
          </a:p>
          <a:p>
            <a:pPr marL="0" indent="0">
              <a:buNone/>
            </a:pPr>
            <a:r>
              <a:rPr lang="en-US" altLang="ko-KR" sz="2400" b="1" dirty="0"/>
              <a:t> </a:t>
            </a:r>
            <a:r>
              <a:rPr lang="en-US" altLang="ko-KR" sz="2400" b="1" dirty="0" smtClean="0"/>
              <a:t>  </a:t>
            </a:r>
            <a:r>
              <a:rPr lang="en-US" altLang="en-US" sz="2400" b="1" dirty="0" smtClean="0"/>
              <a:t>▶ </a:t>
            </a:r>
            <a:r>
              <a:rPr lang="en-US" altLang="ko-KR" sz="2400" b="1" dirty="0" smtClean="0"/>
              <a:t>nothing</a:t>
            </a:r>
            <a:r>
              <a:rPr lang="ko-KR" altLang="en-US" sz="2400" b="1" dirty="0"/>
              <a:t>은 </a:t>
            </a:r>
            <a:r>
              <a:rPr lang="en-US" altLang="ko-KR" sz="2400" b="1" dirty="0"/>
              <a:t>read</a:t>
            </a:r>
            <a:r>
              <a:rPr lang="ko-KR" altLang="en-US" sz="2400" b="1" dirty="0"/>
              <a:t>의 </a:t>
            </a:r>
            <a:r>
              <a:rPr lang="ko-KR" altLang="en-US" sz="2400" b="1" dirty="0" smtClean="0"/>
              <a:t>목적어</a:t>
            </a:r>
            <a:endParaRPr lang="en-US" altLang="ko-KR" sz="2400" b="1" dirty="0"/>
          </a:p>
          <a:p>
            <a:pPr marL="0" indent="0">
              <a:buNone/>
            </a:pPr>
            <a:r>
              <a:rPr lang="en-US" altLang="ko-KR" sz="2400" b="1" dirty="0"/>
              <a:t>(4) She had nobody </a:t>
            </a:r>
            <a:r>
              <a:rPr lang="en-US" altLang="ko-KR" sz="2400" b="1" dirty="0">
                <a:solidFill>
                  <a:srgbClr val="C00000"/>
                </a:solidFill>
              </a:rPr>
              <a:t>to help </a:t>
            </a:r>
            <a:r>
              <a:rPr lang="en-US" altLang="ko-KR" sz="2400" b="1" dirty="0"/>
              <a:t>her.</a:t>
            </a:r>
            <a:r>
              <a:rPr lang="ko-KR" altLang="en-US" sz="2400" b="1" dirty="0"/>
              <a:t> </a:t>
            </a:r>
            <a:endParaRPr lang="en-US" altLang="ko-KR" sz="2400" b="1" dirty="0" smtClean="0"/>
          </a:p>
          <a:p>
            <a:pPr marL="0" indent="0">
              <a:buNone/>
            </a:pPr>
            <a:r>
              <a:rPr lang="en-US" altLang="ko-KR" sz="2400" b="1" dirty="0"/>
              <a:t> </a:t>
            </a:r>
            <a:r>
              <a:rPr lang="en-US" altLang="ko-KR" sz="2400" b="1" dirty="0" smtClean="0"/>
              <a:t>  </a:t>
            </a:r>
            <a:r>
              <a:rPr lang="en-US" altLang="en-US" sz="2400" b="1" dirty="0" smtClean="0"/>
              <a:t>▶ </a:t>
            </a:r>
            <a:r>
              <a:rPr lang="en-US" altLang="ko-KR" sz="2400" b="1" dirty="0" smtClean="0"/>
              <a:t>nobody</a:t>
            </a:r>
            <a:r>
              <a:rPr lang="ko-KR" altLang="en-US" sz="2400" b="1" dirty="0"/>
              <a:t>는 </a:t>
            </a:r>
            <a:r>
              <a:rPr lang="en-US" altLang="ko-KR" sz="2400" b="1" dirty="0" smtClean="0"/>
              <a:t>help</a:t>
            </a:r>
            <a:r>
              <a:rPr lang="ko-KR" altLang="en-US" sz="2400" b="1" dirty="0"/>
              <a:t>의 </a:t>
            </a:r>
            <a:r>
              <a:rPr lang="ko-KR" altLang="en-US" sz="2400" b="1" dirty="0" smtClean="0"/>
              <a:t>주어</a:t>
            </a:r>
            <a:endParaRPr lang="ko-KR" altLang="en-US" dirty="0"/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xmlns="" id="{91087B2C-59B7-4F60-B974-2314F29A6FF8}"/>
              </a:ext>
            </a:extLst>
          </p:cNvPr>
          <p:cNvGrpSpPr/>
          <p:nvPr/>
        </p:nvGrpSpPr>
        <p:grpSpPr>
          <a:xfrm>
            <a:off x="477278" y="1231522"/>
            <a:ext cx="8194243" cy="2286015"/>
            <a:chOff x="584156" y="607409"/>
            <a:chExt cx="7939458" cy="1204497"/>
          </a:xfrm>
        </p:grpSpPr>
        <p:sp>
          <p:nvSpPr>
            <p:cNvPr id="5" name="모서리가 둥근 사각형 설명선 4">
              <a:extLst>
                <a:ext uri="{FF2B5EF4-FFF2-40B4-BE49-F238E27FC236}">
                  <a16:creationId xmlns:a16="http://schemas.microsoft.com/office/drawing/2014/main" xmlns="" id="{FF3FE729-8457-4535-912E-5FEB69D31CA0}"/>
                </a:ext>
              </a:extLst>
            </p:cNvPr>
            <p:cNvSpPr/>
            <p:nvPr/>
          </p:nvSpPr>
          <p:spPr>
            <a:xfrm>
              <a:off x="584156" y="607409"/>
              <a:ext cx="6552728" cy="1204497"/>
            </a:xfrm>
            <a:prstGeom prst="wedgeRoundRectCallout">
              <a:avLst>
                <a:gd name="adj1" fmla="val 58311"/>
                <a:gd name="adj2" fmla="val -30209"/>
                <a:gd name="adj3" fmla="val 16667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Wingdings" pitchFamily="2" charset="2"/>
                <a:buChar char="Ø"/>
              </a:pPr>
              <a:r>
                <a:rPr lang="en-US" altLang="ko-KR" sz="2400" b="1" dirty="0" smtClean="0">
                  <a:solidFill>
                    <a:schemeClr val="tx1"/>
                  </a:solidFill>
                </a:rPr>
                <a:t>to</a:t>
              </a:r>
              <a:r>
                <a:rPr lang="ko-KR" altLang="en-US" sz="2400" b="1" dirty="0" smtClean="0">
                  <a:solidFill>
                    <a:schemeClr val="tx1"/>
                  </a:solidFill>
                </a:rPr>
                <a:t>부정사가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꾸며주는 명사는 뒤에 있는 동사의 목적어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,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주어 등 다양한 의미로 해석될 수 있습니다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.</a:t>
              </a:r>
            </a:p>
          </p:txBody>
        </p:sp>
        <p:pic>
          <p:nvPicPr>
            <p:cNvPr id="6" name="Picture 21" descr="Toolbar _Find">
              <a:extLst>
                <a:ext uri="{FF2B5EF4-FFF2-40B4-BE49-F238E27FC236}">
                  <a16:creationId xmlns:a16="http://schemas.microsoft.com/office/drawing/2014/main" xmlns="" id="{80E7274A-EA14-4207-AFE7-5339F3CF9AC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62230" y="702912"/>
              <a:ext cx="761384" cy="489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extBox 6"/>
          <p:cNvSpPr txBox="1"/>
          <p:nvPr/>
        </p:nvSpPr>
        <p:spPr>
          <a:xfrm>
            <a:off x="1043608" y="476888"/>
            <a:ext cx="717173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2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형용사적 용법 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부정사의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해석</a:t>
            </a:r>
            <a:endParaRPr lang="ko-KR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944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altLang="ko-KR" sz="2600" b="1" dirty="0"/>
          </a:p>
          <a:p>
            <a:pPr marL="0" indent="0">
              <a:buNone/>
            </a:pPr>
            <a:endParaRPr lang="en-US" altLang="ko-KR" sz="2600" b="1" dirty="0"/>
          </a:p>
          <a:p>
            <a:pPr marL="0" indent="0">
              <a:buNone/>
            </a:pPr>
            <a:endParaRPr lang="en-US" altLang="ko-KR" sz="2600" b="1" dirty="0"/>
          </a:p>
          <a:p>
            <a:pPr marL="0" indent="0">
              <a:buNone/>
            </a:pPr>
            <a:endParaRPr lang="en-US" altLang="ko-KR" sz="2600" b="1" dirty="0"/>
          </a:p>
          <a:p>
            <a:pPr marL="0" indent="0">
              <a:buNone/>
            </a:pPr>
            <a:endParaRPr lang="en-US" altLang="ko-KR" sz="2600" b="1" dirty="0"/>
          </a:p>
          <a:p>
            <a:pPr marL="0" indent="0">
              <a:buNone/>
            </a:pPr>
            <a:r>
              <a:rPr lang="en-US" altLang="ko-KR" sz="2600" b="1" dirty="0"/>
              <a:t>(6) I need </a:t>
            </a:r>
            <a:r>
              <a:rPr lang="en-US" altLang="ko-KR" sz="2600" b="1" u="sng" dirty="0"/>
              <a:t>somebody to talk </a:t>
            </a:r>
            <a:r>
              <a:rPr lang="en-US" altLang="ko-KR" sz="2600" b="1" u="sng" dirty="0">
                <a:solidFill>
                  <a:srgbClr val="C00000"/>
                </a:solidFill>
              </a:rPr>
              <a:t>to/with</a:t>
            </a:r>
            <a:r>
              <a:rPr lang="en-US" altLang="ko-KR" sz="2600" b="1" u="sng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altLang="ko-KR" sz="2600" b="1" dirty="0"/>
              <a:t>    (= somebody I can talk to/with.)</a:t>
            </a:r>
          </a:p>
          <a:p>
            <a:pPr marL="0" indent="0">
              <a:buNone/>
            </a:pPr>
            <a:r>
              <a:rPr lang="en-US" altLang="ko-KR" sz="2600" b="1" dirty="0"/>
              <a:t>(7) We found </a:t>
            </a:r>
            <a:r>
              <a:rPr lang="en-US" altLang="ko-KR" sz="2600" b="1" u="sng" dirty="0"/>
              <a:t>a chair to sit </a:t>
            </a:r>
            <a:r>
              <a:rPr lang="en-US" altLang="ko-KR" sz="2600" b="1" u="sng" dirty="0">
                <a:solidFill>
                  <a:srgbClr val="C00000"/>
                </a:solidFill>
              </a:rPr>
              <a:t>on.</a:t>
            </a:r>
            <a:r>
              <a:rPr lang="en-US" altLang="ko-KR" sz="2600" b="1" u="sng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n-US" altLang="ko-KR" sz="2600" b="1" dirty="0"/>
              <a:t>     (=a chair which we could sit </a:t>
            </a:r>
            <a:r>
              <a:rPr lang="en-US" altLang="ko-KR" sz="2600" b="1" u="sng" dirty="0"/>
              <a:t>on)</a:t>
            </a:r>
          </a:p>
          <a:p>
            <a:pPr marL="0" indent="0">
              <a:buNone/>
            </a:pPr>
            <a:r>
              <a:rPr lang="en-US" altLang="ko-KR" sz="2600" b="1" dirty="0"/>
              <a:t>(8) There is </a:t>
            </a:r>
            <a:r>
              <a:rPr lang="en-US" altLang="ko-KR" sz="2600" b="1" u="sng" dirty="0"/>
              <a:t>no knife to cut the cake </a:t>
            </a:r>
            <a:r>
              <a:rPr lang="en-US" altLang="ko-KR" sz="2600" b="1" u="sng" dirty="0">
                <a:solidFill>
                  <a:srgbClr val="C00000"/>
                </a:solidFill>
              </a:rPr>
              <a:t>with.</a:t>
            </a:r>
          </a:p>
          <a:p>
            <a:pPr marL="0" indent="0">
              <a:buNone/>
            </a:pPr>
            <a:r>
              <a:rPr lang="en-US" altLang="ko-KR" sz="2600" b="1" dirty="0"/>
              <a:t>     (=no knife which I can cut the cake </a:t>
            </a:r>
            <a:r>
              <a:rPr lang="en-US" altLang="ko-KR" sz="2600" b="1" u="sng" dirty="0"/>
              <a:t>with</a:t>
            </a:r>
            <a:r>
              <a:rPr lang="en-US" altLang="ko-KR" sz="2600" b="1" dirty="0"/>
              <a:t>)</a:t>
            </a:r>
          </a:p>
          <a:p>
            <a:pPr marL="0" indent="0">
              <a:buNone/>
            </a:pPr>
            <a:endParaRPr lang="ko-KR" altLang="en-US" dirty="0"/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xmlns="" id="{0736A0EE-2432-4E88-9345-900F1FD0AD8D}"/>
              </a:ext>
            </a:extLst>
          </p:cNvPr>
          <p:cNvGrpSpPr/>
          <p:nvPr/>
        </p:nvGrpSpPr>
        <p:grpSpPr>
          <a:xfrm>
            <a:off x="639619" y="1268760"/>
            <a:ext cx="8059961" cy="2286015"/>
            <a:chOff x="714263" y="589089"/>
            <a:chExt cx="7809351" cy="1204497"/>
          </a:xfrm>
        </p:grpSpPr>
        <p:sp>
          <p:nvSpPr>
            <p:cNvPr id="6" name="모서리가 둥근 사각형 설명선 4">
              <a:extLst>
                <a:ext uri="{FF2B5EF4-FFF2-40B4-BE49-F238E27FC236}">
                  <a16:creationId xmlns:a16="http://schemas.microsoft.com/office/drawing/2014/main" xmlns="" id="{8B95C2D2-A295-4783-91DA-9D3795BC0D1D}"/>
                </a:ext>
              </a:extLst>
            </p:cNvPr>
            <p:cNvSpPr/>
            <p:nvPr/>
          </p:nvSpPr>
          <p:spPr>
            <a:xfrm>
              <a:off x="714263" y="589089"/>
              <a:ext cx="6552728" cy="1204497"/>
            </a:xfrm>
            <a:prstGeom prst="wedgeRoundRectCallout">
              <a:avLst>
                <a:gd name="adj1" fmla="val 58311"/>
                <a:gd name="adj2" fmla="val -30209"/>
                <a:gd name="adj3" fmla="val 16667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Wingdings" pitchFamily="2" charset="2"/>
                <a:buChar char="Ø"/>
              </a:pPr>
              <a:r>
                <a:rPr lang="ko-KR" altLang="en-US" sz="2400" b="1" dirty="0">
                  <a:solidFill>
                    <a:schemeClr val="tx1"/>
                  </a:solidFill>
                </a:rPr>
                <a:t>경우에 따라서는 </a:t>
              </a:r>
              <a:r>
                <a:rPr lang="en-US" altLang="ko-KR" sz="2400" b="1" dirty="0" smtClean="0">
                  <a:solidFill>
                    <a:schemeClr val="tx1"/>
                  </a:solidFill>
                </a:rPr>
                <a:t>to</a:t>
              </a:r>
              <a:r>
                <a:rPr lang="ko-KR" altLang="en-US" sz="2400" b="1" dirty="0" smtClean="0">
                  <a:solidFill>
                    <a:schemeClr val="tx1"/>
                  </a:solidFill>
                </a:rPr>
                <a:t>부정사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뒤에 전치사가 필요한데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이는 </a:t>
              </a:r>
              <a:r>
                <a:rPr lang="en-US" altLang="ko-KR" sz="2400" b="1" dirty="0" smtClean="0">
                  <a:solidFill>
                    <a:schemeClr val="tx1"/>
                  </a:solidFill>
                </a:rPr>
                <a:t>to</a:t>
              </a:r>
              <a:r>
                <a:rPr lang="ko-KR" altLang="en-US" sz="2400" b="1" dirty="0" smtClean="0">
                  <a:solidFill>
                    <a:schemeClr val="tx1"/>
                  </a:solidFill>
                </a:rPr>
                <a:t>부정사구를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관계대명사절로 바꾸어 보면 알 수 있습니다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.</a:t>
              </a:r>
            </a:p>
          </p:txBody>
        </p:sp>
        <p:pic>
          <p:nvPicPr>
            <p:cNvPr id="7" name="Picture 21" descr="Toolbar _Find">
              <a:extLst>
                <a:ext uri="{FF2B5EF4-FFF2-40B4-BE49-F238E27FC236}">
                  <a16:creationId xmlns:a16="http://schemas.microsoft.com/office/drawing/2014/main" xmlns="" id="{477FC5B9-E128-4485-B442-801A8132417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62230" y="702912"/>
              <a:ext cx="761384" cy="489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TextBox 7"/>
          <p:cNvSpPr txBox="1"/>
          <p:nvPr/>
        </p:nvSpPr>
        <p:spPr>
          <a:xfrm>
            <a:off x="1043608" y="476888"/>
            <a:ext cx="717173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3. 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부정사의 형용사적 용법</a:t>
            </a:r>
            <a:endParaRPr lang="ko-KR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41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 idx="4294967295"/>
          </p:nvPr>
        </p:nvSpPr>
        <p:spPr>
          <a:xfrm>
            <a:off x="1115616" y="2308191"/>
            <a:ext cx="4963426" cy="1424841"/>
          </a:xfrm>
        </p:spPr>
        <p:txBody>
          <a:bodyPr>
            <a:normAutofit/>
          </a:bodyPr>
          <a:lstStyle/>
          <a:p>
            <a:r>
              <a:rPr lang="en-US" altLang="ko-KR" sz="6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Exercises</a:t>
            </a:r>
            <a:endParaRPr lang="ko-KR" altLang="en-US" sz="66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8" name="그룹 17"/>
          <p:cNvGrpSpPr/>
          <p:nvPr/>
        </p:nvGrpSpPr>
        <p:grpSpPr>
          <a:xfrm>
            <a:off x="5868144" y="3789040"/>
            <a:ext cx="2630169" cy="1808911"/>
            <a:chOff x="5881961" y="3789040"/>
            <a:chExt cx="2002407" cy="1808911"/>
          </a:xfrm>
        </p:grpSpPr>
        <p:sp>
          <p:nvSpPr>
            <p:cNvPr id="15" name="타원 14"/>
            <p:cNvSpPr/>
            <p:nvPr/>
          </p:nvSpPr>
          <p:spPr>
            <a:xfrm>
              <a:off x="5881961" y="3967609"/>
              <a:ext cx="295254" cy="31574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  <a:alpha val="3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6" name="타원 15"/>
            <p:cNvSpPr/>
            <p:nvPr/>
          </p:nvSpPr>
          <p:spPr>
            <a:xfrm>
              <a:off x="5914354" y="4581128"/>
              <a:ext cx="295254" cy="315742"/>
            </a:xfrm>
            <a:prstGeom prst="ellipse">
              <a:avLst/>
            </a:prstGeom>
            <a:solidFill>
              <a:srgbClr val="4C93C7">
                <a:alpha val="3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7" name="타원 16"/>
            <p:cNvSpPr/>
            <p:nvPr/>
          </p:nvSpPr>
          <p:spPr>
            <a:xfrm>
              <a:off x="5914354" y="5236043"/>
              <a:ext cx="295254" cy="315742"/>
            </a:xfrm>
            <a:prstGeom prst="ellipse">
              <a:avLst/>
            </a:prstGeom>
            <a:solidFill>
              <a:schemeClr val="tx1">
                <a:alpha val="3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209608" y="3789040"/>
              <a:ext cx="16747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rPr>
                <a:t>보충문제</a:t>
              </a:r>
              <a:r>
                <a:rPr lang="en-US" altLang="ko-KR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rPr>
                <a:t> </a:t>
              </a:r>
              <a:endParaRPr lang="ko-KR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209608" y="4407495"/>
              <a:ext cx="16747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rPr>
                <a:t>기본문제</a:t>
              </a:r>
              <a:r>
                <a:rPr lang="en-US" altLang="ko-KR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rPr>
                <a:t> </a:t>
              </a:r>
              <a:endParaRPr lang="ko-KR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209608" y="5013176"/>
              <a:ext cx="16747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rPr>
                <a:t>심화문제</a:t>
              </a:r>
              <a:r>
                <a:rPr lang="en-US" altLang="ko-KR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rPr>
                <a:t> </a:t>
              </a:r>
              <a:endParaRPr lang="ko-KR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008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7653"/>
            <a:ext cx="280831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보충문제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1472" y="1268760"/>
            <a:ext cx="770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7030A0"/>
                </a:solidFill>
              </a:rPr>
              <a:t>1. </a:t>
            </a:r>
            <a:r>
              <a:rPr lang="ko-KR" altLang="en-US" sz="2800" b="1" dirty="0">
                <a:solidFill>
                  <a:srgbClr val="7030A0"/>
                </a:solidFill>
              </a:rPr>
              <a:t>다음 문장의 밑줄 친 </a:t>
            </a:r>
            <a:r>
              <a:rPr lang="ko-KR" altLang="en-US" sz="2800" b="1" dirty="0" smtClean="0">
                <a:solidFill>
                  <a:srgbClr val="7030A0"/>
                </a:solidFill>
              </a:rPr>
              <a:t>단어 </a:t>
            </a:r>
            <a:r>
              <a:rPr lang="ko-KR" altLang="en-US" sz="2800" b="1" dirty="0">
                <a:solidFill>
                  <a:srgbClr val="7030A0"/>
                </a:solidFill>
              </a:rPr>
              <a:t>꾸며주는 말에 동그라미 해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21" name="텍스트 개체 틀 4"/>
          <p:cNvSpPr txBox="1">
            <a:spLocks/>
          </p:cNvSpPr>
          <p:nvPr/>
        </p:nvSpPr>
        <p:spPr>
          <a:xfrm>
            <a:off x="571472" y="2636343"/>
            <a:ext cx="8358246" cy="26500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ts val="1000"/>
              </a:lnSpc>
              <a:buAutoNum type="arabicParenR"/>
            </a:pPr>
            <a:r>
              <a:rPr lang="en-US" sz="2800" b="1" dirty="0"/>
              <a:t>She told us </a:t>
            </a:r>
            <a:r>
              <a:rPr lang="en-US" sz="2800" b="1" u="sng" dirty="0"/>
              <a:t>the places</a:t>
            </a:r>
            <a:r>
              <a:rPr lang="en-US" sz="2800" b="1" dirty="0"/>
              <a:t> to visit in the city. </a:t>
            </a:r>
          </a:p>
          <a:p>
            <a:pPr marL="514350" indent="-514350">
              <a:lnSpc>
                <a:spcPts val="1000"/>
              </a:lnSpc>
            </a:pPr>
            <a:endParaRPr lang="en-US" sz="2800" b="1" dirty="0"/>
          </a:p>
          <a:p>
            <a:r>
              <a:rPr lang="en-US" sz="2800" b="1" dirty="0"/>
              <a:t>2) He wrote down </a:t>
            </a:r>
            <a:r>
              <a:rPr lang="en-US" sz="2800" b="1" u="sng" dirty="0"/>
              <a:t>the items</a:t>
            </a:r>
            <a:r>
              <a:rPr lang="en-US" sz="2800" b="1" dirty="0"/>
              <a:t> to buy.</a:t>
            </a:r>
          </a:p>
          <a:p>
            <a:pPr>
              <a:lnSpc>
                <a:spcPts val="1000"/>
              </a:lnSpc>
            </a:pPr>
            <a:endParaRPr lang="en-US" sz="2800" b="1" dirty="0"/>
          </a:p>
          <a:p>
            <a:r>
              <a:rPr lang="en-US" sz="2800" b="1" dirty="0"/>
              <a:t>3) I don't have </a:t>
            </a:r>
            <a:r>
              <a:rPr lang="en-US" sz="2800" b="1" u="sng" dirty="0"/>
              <a:t>time</a:t>
            </a:r>
            <a:r>
              <a:rPr lang="en-US" sz="2800" b="1" dirty="0"/>
              <a:t> to spend with my friends</a:t>
            </a:r>
            <a:r>
              <a:rPr lang="en-US" sz="2800" dirty="0"/>
              <a:t>.</a:t>
            </a:r>
          </a:p>
        </p:txBody>
      </p:sp>
      <p:sp>
        <p:nvSpPr>
          <p:cNvPr id="8" name="타원 7"/>
          <p:cNvSpPr/>
          <p:nvPr/>
        </p:nvSpPr>
        <p:spPr>
          <a:xfrm>
            <a:off x="5000628" y="2357430"/>
            <a:ext cx="1214446" cy="500066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5508104" y="3027633"/>
            <a:ext cx="1296144" cy="500066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4125512" y="3821909"/>
            <a:ext cx="1526608" cy="500066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8977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7653"/>
            <a:ext cx="280831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보충문제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472" y="1268760"/>
            <a:ext cx="770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7030A0"/>
                </a:solidFill>
              </a:rPr>
              <a:t>2. </a:t>
            </a:r>
            <a:r>
              <a:rPr lang="ko-KR" altLang="en-US" sz="2800" b="1" dirty="0">
                <a:solidFill>
                  <a:srgbClr val="7030A0"/>
                </a:solidFill>
              </a:rPr>
              <a:t>주어진</a:t>
            </a:r>
            <a:r>
              <a:rPr lang="en-US" altLang="ko-KR" sz="2800" b="1" dirty="0">
                <a:solidFill>
                  <a:srgbClr val="7030A0"/>
                </a:solidFill>
              </a:rPr>
              <a:t> </a:t>
            </a:r>
            <a:r>
              <a:rPr lang="ko-KR" altLang="en-US" sz="2800" b="1" dirty="0">
                <a:solidFill>
                  <a:srgbClr val="7030A0"/>
                </a:solidFill>
              </a:rPr>
              <a:t>문장과 비슷한 뜻이 되도록 </a:t>
            </a:r>
            <a:r>
              <a:rPr lang="ko-KR" altLang="en-US" sz="2800" b="1" dirty="0" smtClean="0">
                <a:solidFill>
                  <a:srgbClr val="7030A0"/>
                </a:solidFill>
              </a:rPr>
              <a:t>예시와 </a:t>
            </a:r>
            <a:r>
              <a:rPr lang="ko-KR" altLang="en-US" sz="2800" b="1" dirty="0">
                <a:solidFill>
                  <a:srgbClr val="7030A0"/>
                </a:solidFill>
              </a:rPr>
              <a:t>같이 </a:t>
            </a:r>
            <a:r>
              <a:rPr lang="en-US" altLang="ko-KR" sz="2800" b="1" dirty="0" smtClean="0">
                <a:solidFill>
                  <a:srgbClr val="7030A0"/>
                </a:solidFill>
              </a:rPr>
              <a:t>to</a:t>
            </a:r>
            <a:r>
              <a:rPr lang="ko-KR" altLang="en-US" sz="2800" b="1" dirty="0" smtClean="0">
                <a:solidFill>
                  <a:srgbClr val="7030A0"/>
                </a:solidFill>
              </a:rPr>
              <a:t>부정사를</a:t>
            </a:r>
            <a:r>
              <a:rPr lang="en-US" altLang="ko-KR" sz="2800" b="1" dirty="0" smtClean="0">
                <a:solidFill>
                  <a:srgbClr val="7030A0"/>
                </a:solidFill>
              </a:rPr>
              <a:t> </a:t>
            </a:r>
            <a:r>
              <a:rPr lang="ko-KR" altLang="en-US" sz="2800" b="1" dirty="0">
                <a:solidFill>
                  <a:srgbClr val="7030A0"/>
                </a:solidFill>
              </a:rPr>
              <a:t>이용하여 바꿔 써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5" name="텍스트 개체 틀 4"/>
          <p:cNvSpPr txBox="1">
            <a:spLocks/>
          </p:cNvSpPr>
          <p:nvPr/>
        </p:nvSpPr>
        <p:spPr>
          <a:xfrm>
            <a:off x="571472" y="2357430"/>
            <a:ext cx="7888960" cy="29357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smtClean="0"/>
              <a:t>e.g. </a:t>
            </a:r>
            <a:r>
              <a:rPr lang="en-US" altLang="ko-KR" sz="2400" b="1" dirty="0" smtClean="0"/>
              <a:t>I </a:t>
            </a:r>
            <a:r>
              <a:rPr lang="en-US" altLang="ko-KR" sz="2400" b="1" dirty="0"/>
              <a:t>have many things I have to do.</a:t>
            </a:r>
          </a:p>
          <a:p>
            <a:r>
              <a:rPr lang="en-US" sz="2400" b="1" dirty="0" smtClean="0">
                <a:sym typeface="Wingdings" panose="05000000000000000000" pitchFamily="2" charset="2"/>
              </a:rPr>
              <a:t>      </a:t>
            </a:r>
            <a:r>
              <a:rPr lang="en-US" sz="2400" b="1" dirty="0">
                <a:sym typeface="Wingdings" panose="05000000000000000000" pitchFamily="2" charset="2"/>
              </a:rPr>
              <a:t>I have many things to do.</a:t>
            </a:r>
            <a:endParaRPr lang="en-US" sz="2400" b="1" dirty="0"/>
          </a:p>
          <a:p>
            <a:r>
              <a:rPr lang="en-US" sz="2400" b="1" dirty="0"/>
              <a:t>1) There is a lot of work that we need to do around the farm.</a:t>
            </a:r>
          </a:p>
          <a:p>
            <a:pPr>
              <a:lnSpc>
                <a:spcPts val="1200"/>
              </a:lnSpc>
            </a:pPr>
            <a:endParaRPr lang="en-US" sz="2400" b="1" dirty="0"/>
          </a:p>
          <a:p>
            <a:r>
              <a:rPr lang="en-US" sz="2400" b="1" dirty="0"/>
              <a:t>2) I have some emails that I have to write.</a:t>
            </a:r>
          </a:p>
          <a:p>
            <a:pPr>
              <a:lnSpc>
                <a:spcPts val="1200"/>
              </a:lnSpc>
            </a:pPr>
            <a:endParaRPr lang="en-US" sz="2400" b="1" dirty="0"/>
          </a:p>
          <a:p>
            <a:r>
              <a:rPr lang="en-US" sz="2400" b="1" dirty="0"/>
              <a:t>3) Let's get something </a:t>
            </a:r>
            <a:r>
              <a:rPr lang="en-US" sz="2400" b="1" u="sng" dirty="0"/>
              <a:t>that we can eat.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71600" y="5279844"/>
            <a:ext cx="7786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Let's get something to eat.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71600" y="4561843"/>
            <a:ext cx="7786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I have some e-mails to write.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71600" y="3967654"/>
            <a:ext cx="7786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There is a lot of work to do around the farm.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7653"/>
            <a:ext cx="280831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기본문제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472" y="1340768"/>
            <a:ext cx="80010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7030A0"/>
                </a:solidFill>
              </a:rPr>
              <a:t>1. 〔</a:t>
            </a:r>
            <a:r>
              <a:rPr lang="ko-KR" altLang="en-US" sz="2800" b="1" dirty="0">
                <a:solidFill>
                  <a:srgbClr val="7030A0"/>
                </a:solidFill>
              </a:rPr>
              <a:t>보기</a:t>
            </a:r>
            <a:r>
              <a:rPr lang="en-US" altLang="ko-KR" sz="2800" b="1" dirty="0" smtClean="0">
                <a:solidFill>
                  <a:srgbClr val="7030A0"/>
                </a:solidFill>
              </a:rPr>
              <a:t>〕</a:t>
            </a:r>
            <a:r>
              <a:rPr lang="ko-KR" altLang="en-US" sz="2800" b="1" dirty="0" smtClean="0">
                <a:solidFill>
                  <a:srgbClr val="7030A0"/>
                </a:solidFill>
              </a:rPr>
              <a:t>의 문장과 </a:t>
            </a:r>
            <a:r>
              <a:rPr lang="en-US" altLang="ko-KR" sz="2800" b="1" dirty="0">
                <a:solidFill>
                  <a:srgbClr val="7030A0"/>
                </a:solidFill>
              </a:rPr>
              <a:t>to</a:t>
            </a:r>
            <a:r>
              <a:rPr lang="ko-KR" altLang="en-US" sz="2800" b="1" dirty="0">
                <a:solidFill>
                  <a:srgbClr val="7030A0"/>
                </a:solidFill>
              </a:rPr>
              <a:t>부정사의 쓰임이 같은 것을 골라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7" name="텍스트 개체 틀 4"/>
          <p:cNvSpPr txBox="1">
            <a:spLocks/>
          </p:cNvSpPr>
          <p:nvPr/>
        </p:nvSpPr>
        <p:spPr>
          <a:xfrm>
            <a:off x="571472" y="2357430"/>
            <a:ext cx="7888960" cy="29357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 b="1" dirty="0"/>
          </a:p>
          <a:p>
            <a:r>
              <a:rPr lang="en-US" sz="2800" b="1" dirty="0"/>
              <a:t>1) He was excited to see me.</a:t>
            </a:r>
          </a:p>
          <a:p>
            <a:pPr>
              <a:lnSpc>
                <a:spcPts val="1200"/>
              </a:lnSpc>
            </a:pPr>
            <a:endParaRPr lang="en-US" sz="2800" b="1" dirty="0"/>
          </a:p>
          <a:p>
            <a:r>
              <a:rPr lang="en-US" sz="2800" b="1" dirty="0"/>
              <a:t>2) They have decided not to leave. </a:t>
            </a:r>
          </a:p>
          <a:p>
            <a:pPr>
              <a:lnSpc>
                <a:spcPts val="1200"/>
              </a:lnSpc>
            </a:pPr>
            <a:endParaRPr lang="en-US" sz="2800" b="1" dirty="0"/>
          </a:p>
          <a:p>
            <a:r>
              <a:rPr lang="en-US" sz="2800" b="1" dirty="0"/>
              <a:t>3) She gave me some food to eat. </a:t>
            </a: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514851"/>
              </p:ext>
            </p:extLst>
          </p:nvPr>
        </p:nvGraphicFramePr>
        <p:xfrm>
          <a:off x="464315" y="2294875"/>
          <a:ext cx="8215370" cy="500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1537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000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200" b="1" dirty="0">
                          <a:solidFill>
                            <a:schemeClr val="tx1"/>
                          </a:solidFill>
                        </a:rPr>
                        <a:t>〔</a:t>
                      </a:r>
                      <a:r>
                        <a:rPr lang="ko-KR" altLang="en-US" sz="2200" baseline="0" dirty="0">
                          <a:solidFill>
                            <a:schemeClr val="tx1"/>
                          </a:solidFill>
                        </a:rPr>
                        <a:t>보기</a:t>
                      </a:r>
                      <a:r>
                        <a:rPr lang="en-US" altLang="ko-KR" sz="2200" b="1" dirty="0">
                          <a:solidFill>
                            <a:schemeClr val="tx1"/>
                          </a:solidFill>
                        </a:rPr>
                        <a:t>〕</a:t>
                      </a:r>
                      <a:r>
                        <a:rPr lang="en-US" altLang="ko-KR" sz="2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 needs more time to prepare for the presentation.</a:t>
                      </a:r>
                      <a:r>
                        <a:rPr lang="en-US" altLang="ko-KR" sz="2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3" name="타원 12"/>
          <p:cNvSpPr/>
          <p:nvPr/>
        </p:nvSpPr>
        <p:spPr>
          <a:xfrm>
            <a:off x="571472" y="4357694"/>
            <a:ext cx="500066" cy="500066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766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657</ep:Words>
  <ep:PresentationFormat>화면 슬라이드 쇼(4:3)</ep:PresentationFormat>
  <ep:Paragraphs>102</ep:Paragraphs>
  <ep:Slides>13</ep:Slides>
  <ep:Notes>1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ep:HeadingPairs>
  <ep:TitlesOfParts>
    <vt:vector size="14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2017-12-01T07:38:59.000</dcterms:created>
  <cp:lastModifiedBy>Admins</cp:lastModifiedBy>
  <dcterms:modified xsi:type="dcterms:W3CDTF">2020-04-03T06:16:48.674</dcterms:modified>
  <cp:revision>2</cp:revision>
  <cp:version/>
</cp:coreProperties>
</file>